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7" r:id="rId2"/>
    <p:sldId id="290" r:id="rId3"/>
    <p:sldId id="288" r:id="rId4"/>
    <p:sldId id="276" r:id="rId5"/>
    <p:sldId id="289" r:id="rId6"/>
    <p:sldId id="291" r:id="rId7"/>
    <p:sldId id="292" r:id="rId8"/>
    <p:sldId id="293" r:id="rId9"/>
    <p:sldId id="294" r:id="rId10"/>
    <p:sldId id="258" r:id="rId11"/>
    <p:sldId id="295" r:id="rId12"/>
    <p:sldId id="259" r:id="rId13"/>
    <p:sldId id="262" r:id="rId14"/>
    <p:sldId id="263" r:id="rId15"/>
    <p:sldId id="264" r:id="rId16"/>
    <p:sldId id="268" r:id="rId17"/>
    <p:sldId id="297" r:id="rId18"/>
    <p:sldId id="277" r:id="rId19"/>
    <p:sldId id="269" r:id="rId20"/>
    <p:sldId id="270" r:id="rId21"/>
    <p:sldId id="278" r:id="rId22"/>
    <p:sldId id="280" r:id="rId23"/>
    <p:sldId id="281" r:id="rId24"/>
    <p:sldId id="283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3BF92-94F0-4C26-A003-2D5AADF97273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E90CC-F5AE-4A31-9D62-C46A1F0D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99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85BDCFCE-4123-47EC-9401-E9E7CD45A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E4075022-271F-4D05-B48D-B97349BD1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5AA93-BB91-4790-A37E-1FA25B572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D6476E8-592B-414C-BAC2-42B75D28E0E8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EDAA6F20-7AF9-448D-85A8-6AB3049E94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052E5B-766D-47AC-8834-AA6CAD443880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C511E82-12E7-4850-957C-60F9624567D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50A07B8-F6AF-4747-9082-C060F6CDE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1662B533-2C32-4E0D-9A27-418347BF02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696A73-5174-4F4F-AD81-E870AF226CD3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49CBE92-3F17-45BE-89F0-01BE94FACED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3A55E1C-591A-4D6D-984F-303A40C14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B165767F-9062-44CB-BC85-82836F94D5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37FA46-BD72-48D3-B475-A484A842544D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4979EED-CA70-443D-8CDA-4E4A3F73C96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B48022C-1991-4CF0-AE07-9E628CDB0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C791CE63-A9C2-4C8D-B0EF-AC1623B9A7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539ED2-E66E-4BCA-823B-8D8E9BDE23E1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6684DF7-9EC3-4141-B247-E82EA0D405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E91C572-017F-49EF-93B6-D0519DC64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6F0BD230-09DD-4B2A-8394-54DF704E62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59F2C8-E4DA-46F0-A3C1-BCFC90F3D982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ABF0CDD-3A01-41B4-8162-E6C502D1337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0C96842-5DD2-44BA-B943-58B7994EE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0134E9E8-89A4-4ED9-8049-37006DC7B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098AC1-9B84-4041-92A8-D67ED18662F6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E531104-49DC-4DC1-A732-A276AD1426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838A25E1-6285-4BAC-9C78-2C3BC7783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A15B48D-96DE-493C-AF65-EEB0F5A4A1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9A5906-751F-44B0-B2D1-CEC261F366C9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1512E4F-B242-429B-A986-ECBA4EB8002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FD30687-CE42-4309-90E6-0D179B051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605A35E4-46FA-44D5-AD58-A389B65DD9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4F5CEE-19F0-4EA6-A97F-6CB7A7C120FD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6722B20-EF4A-4179-AEAE-D40B30FA2C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71BA0EE-B5EC-4347-92D1-598FEFC7E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EE479E7-CA78-4C43-86C9-9B2CA364D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E48555-8698-4CFC-AF19-C6540C4158C0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A80045C-46FD-4521-BF04-B09934EB24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C3C2301-6FB5-4EFA-86AF-79DA92EA1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6D814ED1-3E42-40AB-AD37-E450041B92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72C932-17CF-4B64-A502-952C69B38A83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2AFF883-94FA-4B6C-A920-FBC661A5A9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7BC35F5-9360-4DAE-A2B1-F20F42A66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8A4ACBD-5ACC-469C-98F1-88E0A8414C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CF359F-EA95-4C76-8587-FFCED64D34D0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11500E6-D33C-471F-BC8B-FCCF07DD03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6AC2A2F-E17A-468C-A4C3-1434F3BA6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79761F8-8ADC-4B50-837B-DC3943F566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C86D57-D7A7-432F-A87E-88EBF9C967AA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6D61177-3B10-4D12-9545-7344A0A53C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5932B8A-FE67-455C-9BA8-3A2C5C195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E7C5D82-6CF8-43DD-8B43-C69A49898E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ADFEB2-970D-4C0F-BB61-A0B36FBAE127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2E2665D-E770-4E0F-9420-D35C40738B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1D8F3C3-8397-4073-8151-905437641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B21A252-C2CD-4845-A70A-2E11A29326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E97114-EE52-4F32-8DFB-263605C99E00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C895E1B-85AD-4BA3-96A8-A9B61A33EC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FAAB24F-CB90-4994-A426-93DFF643D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1DDF884D-3A80-4C53-A5A3-031C91B645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FD9C3C-9A37-4C59-9515-856A9FC4F860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E1AC8DC-A663-48D3-ACBB-EC93AC8DC6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CCE982B-7403-4542-9FB8-7B39D8392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521F-BDC4-4C0D-96A1-53670CED7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50EFA-A198-4D45-AA0F-C2DDE95A1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0CBA-8CFE-4632-A461-F9A442F1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1A86-0F5B-493A-BFCA-BA588A2D26A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CA6D9-3532-43A8-B855-8F70A397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A69C6-3517-4C93-A847-3782A94A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A65-5738-4EE7-A245-2A6A61B37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6EFC-B453-4095-AE8F-B9B06200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065CF-0F1A-48FF-BF78-5573849D9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933-2F82-43BA-97B1-488731CA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1A86-0F5B-493A-BFCA-BA588A2D26A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647F-F26F-4A00-981D-BA1C1DB6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3C57-94E1-4D79-BAA0-EE979628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A65-5738-4EE7-A245-2A6A61B37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11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79DE0-3A5F-42F2-8386-1737E3091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6DFDA-7AAD-4ADF-BEE8-5E470124B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007E-6CD6-4817-B9EE-1A2D7636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1A86-0F5B-493A-BFCA-BA588A2D26A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23CC1-79DD-40D8-BF88-68098211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CE0C-E443-4552-80D8-21657C9A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A65-5738-4EE7-A245-2A6A61B37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1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D613-C892-4117-9CC2-2714CA2E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6232-3343-40E8-B71A-D9C5487CA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EAB5-DBBF-44A3-BB21-E24F3C06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1A86-0F5B-493A-BFCA-BA588A2D26A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B1A0-96DE-4E74-95B4-353522EC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852C-0663-4A9A-AA0D-975C16C4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A65-5738-4EE7-A245-2A6A61B37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82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F092-DD1E-45FA-96ED-EB57AA08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0A940-E26C-4AA2-AE05-E8A94BA6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D559B-1902-4F04-9BCE-8A318C17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1A86-0F5B-493A-BFCA-BA588A2D26A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93F40-72B4-4978-91B9-5E902EF0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3B7D6-882A-4172-BFAA-D50D05F6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A65-5738-4EE7-A245-2A6A61B37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05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2E35-E86A-4F8B-8816-378F51F1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94B3-E380-4D11-A7C5-54B4EFD9F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32737-9243-4F7D-BFC0-B031E0CFE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C8AB-654E-4727-9A7E-D6B8D071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1A86-0F5B-493A-BFCA-BA588A2D26A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C3AFC-9B7F-474C-AA02-500B0AD1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E11EE-400A-4C3F-BAE8-F19FE6C3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A65-5738-4EE7-A245-2A6A61B37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20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AD52-A5B1-47E3-886B-3DB11799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3B1B-B371-45D5-A34F-05A9ED654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ECBFF-0C5E-4C07-A0C9-1D702B891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79A8C-6A2F-4D8B-8E18-7FDB99775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F990-B535-4875-9CFF-5E180E52E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F395D-F205-4A5B-B1C5-679EBC40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1A86-0F5B-493A-BFCA-BA588A2D26A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31300-BCA6-406C-B73C-D026D866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7A632-1453-43D5-90E1-9802D8FA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A65-5738-4EE7-A245-2A6A61B37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44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31C1-FD84-4909-A8D0-F1CE76B3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F9419-EDBC-4DFC-9117-7D4F94E8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1A86-0F5B-493A-BFCA-BA588A2D26A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158D2-C323-4BB2-947D-6B32588C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8490D-59BB-4E8F-A2FF-AB42E2B8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A65-5738-4EE7-A245-2A6A61B37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9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A718E-1744-482D-8FD3-AB4C2B10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1A86-0F5B-493A-BFCA-BA588A2D26A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03C3E-3D06-4322-AD5C-AE6386A0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45F30-8AB2-4C2F-99E0-3D005CF1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A65-5738-4EE7-A245-2A6A61B37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3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0B26-C76D-47CE-A843-DDBE0718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D9B9-271B-40C8-81BB-FFC7EF440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143E1-1603-4770-BA97-99AE34001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2B187-EA71-46C5-A54F-D4A9D21A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1A86-0F5B-493A-BFCA-BA588A2D26A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63AAB-0537-403A-B686-CA02AB19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E5F04-C846-4333-85A5-898A840B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A65-5738-4EE7-A245-2A6A61B37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5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6C83-A875-47BC-8CC7-85009DD4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4DF0F-B43B-483B-99CC-B7D945618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B159-3689-40B8-954F-7BFBFC602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92014-6CFC-4CBE-AE2A-957D1A36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1A86-0F5B-493A-BFCA-BA588A2D26A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C4BEC-5495-4EB6-BCCF-B44B33F5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D6D3-D081-473A-BEB9-04448615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A65-5738-4EE7-A245-2A6A61B37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0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38F6A-389C-48E2-94F4-65F454F0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6D9E-BABB-4882-B3E6-F341F5D40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17E12-4C87-45E8-8167-59D0DE270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1A86-0F5B-493A-BFCA-BA588A2D26A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84F78-37EC-4B4D-8ABD-480AC073C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3344-7A4F-4570-BF24-CF3F1CB2F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5A65-5738-4EE7-A245-2A6A61B37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wl.english.purdue.edu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pastyle.or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et.ait.ac.th/el21open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chnical-writing-course.com/type-of-technical-repor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FCB42D7-0100-4165-9C50-A07139EF1A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1447800"/>
            <a:ext cx="8382000" cy="1981200"/>
          </a:xfrm>
        </p:spPr>
        <p:txBody>
          <a:bodyPr/>
          <a:lstStyle/>
          <a:p>
            <a:pPr algn="ctr" eaLnBrk="1" hangingPunct="1"/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REPORT WRITING </a:t>
            </a:r>
            <a:endParaRPr lang="en-IN" alt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E98DD-BC8A-49FE-945D-178AC3DCC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0776" y="4776788"/>
            <a:ext cx="6619875" cy="862012"/>
          </a:xfrm>
        </p:spPr>
        <p:txBody>
          <a:bodyPr rtlCol="0">
            <a:normAutofit/>
          </a:bodyPr>
          <a:lstStyle/>
          <a:p>
            <a:pPr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Kajli Sharma </a:t>
            </a:r>
            <a:endParaRPr lang="en-IN" b="1" dirty="0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4BE0A80-4ADA-43AB-9594-95B54A1FB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5851" y="452439"/>
            <a:ext cx="6708775" cy="1400175"/>
          </a:xfrm>
        </p:spPr>
        <p:txBody>
          <a:bodyPr/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REPORT PLANNING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3C460D11-1C19-45BC-BC38-32357E44AE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59050" y="1600200"/>
            <a:ext cx="7277100" cy="27495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 writing, consider: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Why you are writing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you hope to achieve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Who you are writing for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7C29E4E5-2FC5-48BD-A9CA-EDC183AE1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00200"/>
            <a:ext cx="8229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5" name="Rectangle 8">
            <a:extLst>
              <a:ext uri="{FF2B5EF4-FFF2-40B4-BE49-F238E27FC236}">
                <a16:creationId xmlns:a16="http://schemas.microsoft.com/office/drawing/2014/main" id="{82EFBD94-36AD-4922-99D4-7BC3EBE7C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6" y="4657725"/>
            <a:ext cx="66087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9900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rPr>
              <a:t>These considerations will determine your report’s content, organization, textual and visual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19A7E24-A44A-4F37-B86A-BF88E93E3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1" y="452439"/>
            <a:ext cx="6931025" cy="1400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1BE9953-AAA8-438D-B561-ED7CA72AD7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Purpose( including subject)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Scope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Source of Information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of the report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D35EE6A-C117-4497-BE83-241616DC6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1" y="152400"/>
            <a:ext cx="801211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8EEDC69-8E33-47B2-8AC6-0E302E5C3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1" y="990600"/>
            <a:ext cx="7859713" cy="5562600"/>
          </a:xfrm>
        </p:spPr>
        <p:txBody>
          <a:bodyPr rtlCol="0">
            <a:normAutofit/>
          </a:bodyPr>
          <a:lstStyle/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Microcosm of entire Report  – contains key info from each section</a:t>
            </a:r>
          </a:p>
          <a:p>
            <a:pPr marL="1143020" lvl="2" indent="-228604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essential information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–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brief!</a:t>
            </a:r>
          </a:p>
          <a:p>
            <a:pPr marL="1143020" lvl="2" indent="-228604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sz="2800" b="1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States the problem</a:t>
            </a:r>
            <a:endParaRPr lang="en-US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20" lvl="2" indent="-228604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methodology used in Findings / Investigation </a:t>
            </a:r>
          </a:p>
          <a:p>
            <a:pPr marL="1143020" lvl="2" indent="-228604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Presents the main findings and conclusions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20" lvl="2" indent="-228604" defTabSz="457207">
              <a:buClr>
                <a:srgbClr val="1E5155">
                  <a:lumMod val="40000"/>
                  <a:lumOff val="60000"/>
                </a:srgbClr>
              </a:buClr>
              <a:defRPr/>
            </a:pPr>
            <a:r>
              <a:rPr lang="en-US" altLang="en-US" sz="2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Covers highlights of each section </a:t>
            </a:r>
          </a:p>
          <a:p>
            <a:pPr marL="1143020" lvl="2" indent="-228604" defTabSz="457207">
              <a:buClr>
                <a:srgbClr val="1E5155">
                  <a:lumMod val="40000"/>
                  <a:lumOff val="60000"/>
                </a:srgbClr>
              </a:buClr>
              <a:defRPr/>
            </a:pPr>
            <a:r>
              <a:rPr lang="en-US" sz="2600" b="1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Contains no new info</a:t>
            </a:r>
          </a:p>
          <a:p>
            <a:pPr marL="1143020" lvl="2" indent="-228604" defTabSz="457207">
              <a:buClr>
                <a:srgbClr val="1E5155">
                  <a:lumMod val="40000"/>
                  <a:lumOff val="60000"/>
                </a:srgbClr>
              </a:buClr>
              <a:defRPr/>
            </a:pPr>
            <a:r>
              <a:rPr lang="en-US" sz="2600" b="1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Does not Include Back Matter</a:t>
            </a:r>
            <a:endParaRPr lang="en-IN" sz="2600" b="1" dirty="0">
              <a:solidFill>
                <a:prstClr val="white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16" lvl="2" indent="0" defTabSz="457207"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endParaRPr lang="en-IN" sz="2600" b="1" dirty="0">
              <a:solidFill>
                <a:prstClr val="white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20" lvl="2" indent="-228604" defTabSz="457207">
              <a:buClr>
                <a:srgbClr val="1E5155">
                  <a:lumMod val="40000"/>
                  <a:lumOff val="60000"/>
                </a:srgbClr>
              </a:buClr>
              <a:defRPr/>
            </a:pPr>
            <a:endParaRPr lang="en-US" altLang="en-US" sz="26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20" lvl="2" indent="-228604" defTabSz="457207">
              <a:buClr>
                <a:srgbClr val="1E5155">
                  <a:lumMod val="40000"/>
                  <a:lumOff val="60000"/>
                </a:srgbClr>
              </a:buClr>
              <a:defRPr/>
            </a:pPr>
            <a:endParaRPr lang="en-US" altLang="en-US" sz="26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20" lvl="2" indent="-228604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20" lvl="2" indent="-228604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20" lvl="2" indent="-228604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20" lvl="2" indent="-228604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10C1AE6-0213-4F13-B05A-EBE833B5F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625475"/>
            <a:ext cx="8534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 / INTRODUCTION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BFD0114-2574-48F9-94F5-BBF230476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66975" y="1539875"/>
            <a:ext cx="6591300" cy="3778250"/>
          </a:xfrm>
        </p:spPr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Explains the Topic and its context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Explains importance of the problem (Why does it matter? Why is more information needed?)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Explains reason and goals for Report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Explains the limitations of the Report Scope etc.</a:t>
            </a: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4DCF81B3-6CEF-455F-9DA8-2C89FB780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81600"/>
            <a:ext cx="6686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9900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rPr>
              <a:t>You want your reader to fully understand the significance / Purpose of your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D2575F3-9764-442C-950C-318F98599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527050"/>
            <a:ext cx="7848600" cy="914400"/>
          </a:xfrm>
        </p:spPr>
        <p:txBody>
          <a:bodyPr>
            <a:normAutofit fontScale="90000"/>
          </a:bodyPr>
          <a:lstStyle/>
          <a:p>
            <a:pPr marL="342900" indent="-342900">
              <a:spcBef>
                <a:spcPts val="1000"/>
              </a:spcBef>
            </a:pPr>
            <a:r>
              <a:rPr lang="en-US" alt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US" alt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44CEE96-96AA-4692-888B-C03E9E9FF7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752600"/>
            <a:ext cx="8229600" cy="4572000"/>
          </a:xfrm>
        </p:spPr>
        <p:txBody>
          <a:bodyPr rtlCol="0">
            <a:normAutofit/>
          </a:bodyPr>
          <a:lstStyle/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how data was gathered/generated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how data was analyzed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Assumes reader understands material</a:t>
            </a:r>
          </a:p>
          <a:p>
            <a:pPr marL="1143020" lvl="2" indent="-228604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include explanatory material ( In main body of the Report )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 </a:t>
            </a:r>
            <a:r>
              <a:rPr lang="en-US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tense </a:t>
            </a: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voice </a:t>
            </a:r>
          </a:p>
          <a:p>
            <a:pPr marL="1143020" lvl="2" indent="-228604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20" lvl="2" indent="-228604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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7F2155D-05D4-4CBC-B561-9BE168291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381000"/>
            <a:ext cx="8012112" cy="1219200"/>
          </a:xfrm>
        </p:spPr>
        <p:txBody>
          <a:bodyPr/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FINDINGS / RESULTS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0599A11-5B11-45FD-AA3C-61C0CE3424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4675" y="1447800"/>
            <a:ext cx="7996238" cy="5257800"/>
          </a:xfrm>
        </p:spPr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Visually </a:t>
            </a: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Textually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of Findings :</a:t>
            </a:r>
          </a:p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Graphs, tables, diagrams, charts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Explanatory text:</a:t>
            </a:r>
          </a:p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Text points out the most significant portions of findings with reasoning </a:t>
            </a:r>
          </a:p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Indicates key trends or relationships</a:t>
            </a:r>
          </a:p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expected and/or unexpected findings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04989CB-9524-4E37-A574-8A3FDD4F0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452438"/>
            <a:ext cx="6711950" cy="995362"/>
          </a:xfrm>
        </p:spPr>
        <p:txBody>
          <a:bodyPr/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E57B626-AF6E-48CA-9B13-4B32AF7508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2675" y="1600201"/>
            <a:ext cx="6711950" cy="4195763"/>
          </a:xfrm>
        </p:spPr>
        <p:txBody>
          <a:bodyPr rtlCol="0">
            <a:normAutofit/>
          </a:bodyPr>
          <a:lstStyle/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Restatement of Results/ Outcomes </a:t>
            </a:r>
          </a:p>
          <a:p>
            <a:pPr marL="571494" indent="-457200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the factual findings that resulted from your Analysis etc.</a:t>
            </a:r>
          </a:p>
          <a:p>
            <a:pPr marL="571494" indent="-457200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Implied Meaning/ Outcome of these findings</a:t>
            </a:r>
          </a:p>
          <a:p>
            <a:pPr marL="571494" indent="-457200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Concluding Remarks will also include</a:t>
            </a:r>
          </a:p>
          <a:p>
            <a:pPr marL="1371608" lvl="2" indent="-457200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Present Situation/ Position </a:t>
            </a:r>
          </a:p>
          <a:p>
            <a:pPr marL="1371608" lvl="2" indent="-457200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Future Possibilities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defRPr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294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DF5FA3BF-8175-4B65-953B-8544AF61D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09800"/>
            <a:ext cx="7054850" cy="2743200"/>
          </a:xfrm>
        </p:spPr>
        <p:txBody>
          <a:bodyPr/>
          <a:lstStyle/>
          <a:p>
            <a:pPr algn="ctr" eaLnBrk="1" hangingPunct="1"/>
            <a:r>
              <a:rPr lang="en-US" altLang="en-US" sz="4000" b="1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 </a:t>
            </a:r>
            <a:br>
              <a:rPr lang="en-US" altLang="en-US" sz="4000" b="1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endParaRPr lang="en-IN" altLang="en-US" sz="4000" b="1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F2C2224-D768-484F-90C5-813D6BE06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8189" y="452438"/>
            <a:ext cx="7056437" cy="919162"/>
          </a:xfrm>
        </p:spPr>
        <p:txBody>
          <a:bodyPr/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LAYOUT &amp; VISUAL DESIGN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82C5CED-0F60-4877-A956-57D3CA6B83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333500"/>
            <a:ext cx="8610600" cy="41910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 layout should focus readers on key   			  information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 Design includes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Use of graphs and other graphics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Use of white space</a:t>
            </a:r>
          </a:p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Use white space to guide readers’ attention</a:t>
            </a:r>
          </a:p>
          <a:p>
            <a:pPr lvl="4" eaLnBrk="1" hangingPunct="1">
              <a:buFont typeface="Arial" panose="020B0604020202020204" pitchFamily="34" charset="0"/>
              <a:buChar char="•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Created through use of headings, subheadings, and visuals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 typeface="Arial" panose="020B0604020202020204" pitchFamily="34" charset="0"/>
              <a:buChar char="•"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 typeface="Arial" panose="020B0604020202020204" pitchFamily="34" charset="0"/>
              <a:buChar char="•"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C100191-8247-4F8B-87C5-6C5F83F27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8188" y="533401"/>
            <a:ext cx="7931150" cy="1319213"/>
          </a:xfrm>
        </p:spPr>
        <p:txBody>
          <a:bodyPr/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HEADINGS AND SUBHEADINGS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F6FA273-1AF1-4892-A741-832531EE3E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600200"/>
            <a:ext cx="7931150" cy="5029200"/>
          </a:xfrm>
        </p:spPr>
        <p:txBody>
          <a:bodyPr rtlCol="0">
            <a:normAutofit/>
          </a:bodyPr>
          <a:lstStyle/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Headings and subheadings guide readers’ attention</a:t>
            </a: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keep track of various parts of project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should be: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and helpful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break up text and “chunk” information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guide readers’ attention 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"/>
              <a:defRPr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"/>
              <a:defRPr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0F0A08B-7BF4-4259-AE96-568197665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8188" y="452439"/>
            <a:ext cx="8202612" cy="1400175"/>
          </a:xfrm>
        </p:spPr>
        <p:txBody>
          <a:bodyPr/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THREE MAIN OBJECTIVES</a:t>
            </a:r>
            <a:br>
              <a:rPr lang="en-I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A60B-3DAD-4879-9464-F78FD9A9A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088" y="2438400"/>
            <a:ext cx="6711950" cy="3810000"/>
          </a:xfrm>
        </p:spPr>
        <p:txBody>
          <a:bodyPr rtlCol="0">
            <a:normAutofit/>
          </a:bodyPr>
          <a:lstStyle/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give information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make decision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keep record ( for legal purposes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709B00F-9EF2-4D12-B74D-CCD444C98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8188" y="533401"/>
            <a:ext cx="8659812" cy="1319213"/>
          </a:xfrm>
        </p:spPr>
        <p:txBody>
          <a:bodyPr/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LANGUAGE AND VOCABULARY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2858030-5347-4896-B70F-D113820CC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6275" y="1852614"/>
            <a:ext cx="8229600" cy="447198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Reports should be easily accessible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Be straightforward and concise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Use simple terms, not jargon and technical terms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Keep sentences short and simple (20 words max)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Be specific and not general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Use concrete numbers and metaphors or similes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7CAAE52-82E6-4AAF-99C2-28BF38F99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8189" y="452438"/>
            <a:ext cx="7056437" cy="919162"/>
          </a:xfrm>
        </p:spPr>
        <p:txBody>
          <a:bodyPr/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 DESIGN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B60CA47-C55A-4CF9-94FE-C41D26E4F4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371600"/>
            <a:ext cx="8229600" cy="4648200"/>
          </a:xfrm>
        </p:spPr>
        <p:txBody>
          <a:bodyPr rtlCol="0">
            <a:normAutofit/>
          </a:bodyPr>
          <a:lstStyle/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Graphics: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speak for themselves, for this reason, textual information should come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graphics.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used to illustrate specific points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incorporated in a way that is natural to report’s content/context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explained fully in text using references such as “Fig. 1 shows…”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cited if taken from a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48329E4-0181-4B92-B0FE-D3DC2EC25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8189" y="452438"/>
            <a:ext cx="7056437" cy="766762"/>
          </a:xfrm>
        </p:spPr>
        <p:txBody>
          <a:bodyPr/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SOURCE DOCUMENTATION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ED024D9-A003-4A4F-821A-E502B9E93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219201"/>
            <a:ext cx="8229600" cy="5186363"/>
          </a:xfrm>
        </p:spPr>
        <p:txBody>
          <a:bodyPr rtlCol="0">
            <a:noAutofit/>
          </a:bodyPr>
          <a:lstStyle/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Cite sources whenever you are quoting, paraphrasing, or summarizing work that is not your own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20" lvl="2" indent="-228604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Quoting directly is discouraged </a:t>
            </a: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 include: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Journal, magazine, or newspaper articles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Interviews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Proceedings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51E06C8-1E4A-4D3B-897F-58D6AB3B6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SOURCE DOCUMENTATION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1EF3F97-265F-4D49-96DC-549C3716BA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46325" y="1600201"/>
            <a:ext cx="6711950" cy="41957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Citing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Shows your credibility as a researcher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Gives proper credit to authors and researchers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Protects you from accusations of plagiarism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945B369-D9EB-46AF-A7D8-A2EAE0BA4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SOURCE DOCUMENTATION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06574CA-30C6-4E42-B36F-82A65DAEAB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 APA or other specified format for documentation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online for style guides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http://owl.english.purdue.edu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http://www.apastyle.org/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journals for format 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4FC9EA9-FE8E-406E-A0A6-27468EFFF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8189" y="452439"/>
            <a:ext cx="7056437" cy="879475"/>
          </a:xfrm>
        </p:spPr>
        <p:txBody>
          <a:bodyPr/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65035F1-757B-43F3-8B50-A1E46B971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32038" y="1331914"/>
            <a:ext cx="6711950" cy="5297487"/>
          </a:xfrm>
        </p:spPr>
        <p:txBody>
          <a:bodyPr rtlCol="0">
            <a:noAutofit/>
          </a:bodyPr>
          <a:lstStyle/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Asian Institute of Technology Language Center.  (2003). </a:t>
            </a:r>
            <a:r>
              <a:rPr lang="en-US" alt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Up Research Guidebook.  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Asian Institute of Technology.  Retrieved June 9, 2005 from </a:t>
            </a:r>
            <a:r>
              <a:rPr lang="en-US" altLang="en-US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http://www.clet.ait.ac.th/el21open.htm</a:t>
            </a:r>
            <a:endParaRPr lang="en-US" altLang="en-US" sz="2200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Chan, S.L., </a:t>
            </a:r>
            <a:r>
              <a:rPr lang="en-US" alt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Kitipornchai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S., and Al-</a:t>
            </a:r>
            <a:r>
              <a:rPr lang="en-US" alt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Bermani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F.G.A. (1991).  </a:t>
            </a:r>
            <a:r>
              <a:rPr lang="en-US" alt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Elasto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-plastic analysis of box-beam-columns including local buckling effects.  </a:t>
            </a:r>
            <a:r>
              <a:rPr lang="en-US" alt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Structural Engineering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117, 1946-1978.</a:t>
            </a: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Halligan, N. (2004).  A short course on writing technical reports.  </a:t>
            </a:r>
            <a:r>
              <a:rPr lang="en-US" alt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Writing. 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 June 9, 2005 from 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http://www.technical-writing-course.com/type-of-technical-report.html</a:t>
            </a:r>
            <a:endParaRPr lang="en-US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Kvam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  (Personal communication, June 11 2005).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DC09FBD-885E-4286-9A36-478DFB29B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9" y="452439"/>
            <a:ext cx="6713537" cy="1400175"/>
          </a:xfrm>
        </p:spPr>
        <p:txBody>
          <a:bodyPr/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FOUR FUNCTIONS</a:t>
            </a:r>
            <a:br>
              <a:rPr lang="en-I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B518F-7CC6-4788-8FED-8D26E326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present compressed data, to provide specific information.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present the findings and conclusions after the analysis of data.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help the reader in taking a decision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enable the flow of information.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6B3E614-35DB-41CF-A5D7-7A7D4F05ED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1" y="838201"/>
            <a:ext cx="6854825" cy="1014413"/>
          </a:xfrm>
        </p:spPr>
        <p:txBody>
          <a:bodyPr/>
          <a:lstStyle/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WATCH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AA5D72D-7CDA-4281-96ED-62E6432EEE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1088" y="3429000"/>
            <a:ext cx="6711950" cy="5334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https://www.youtube.com/watch?v=i4YM0fqw-gI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D90E979-2DAD-4010-ABC7-7628BB4C5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8392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QUALITIES OF A GOOD REPORT </a:t>
            </a:r>
            <a:br>
              <a:rPr lang="en-I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39A0-46DB-4427-B7CF-EB800A5CE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876300"/>
            <a:ext cx="6711950" cy="5105400"/>
          </a:xfrm>
        </p:spPr>
        <p:txBody>
          <a:bodyPr rtlCol="0">
            <a:normAutofit/>
          </a:bodyPr>
          <a:lstStyle/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Complete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Precise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Accuracy of the facts (Factual)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Reader Friendly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Objectivity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Clarity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Concise 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Structure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Correct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Coherence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BFADA3F-1955-4348-BF32-7A6A93526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8188" y="452439"/>
            <a:ext cx="7288212" cy="1400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DIVISIONS OF BOOK FORM</a:t>
            </a:r>
            <a:br>
              <a:rPr lang="en-I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7E5F-04B4-4DFA-88E6-392387EB7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2133600"/>
            <a:ext cx="6711950" cy="3276600"/>
          </a:xfrm>
        </p:spPr>
        <p:txBody>
          <a:bodyPr rtlCol="0">
            <a:normAutofit/>
          </a:bodyPr>
          <a:lstStyle/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 Matter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Body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Symbol" panose="05050102010706020507" pitchFamily="18" charset="2"/>
              <a:buChar char=""/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Back Matter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29F8F72-0105-4B32-BBBD-CE20DD4ED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FRONT MATTER 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820C-B9FC-4F16-8CCC-18746E3F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638" y="1371601"/>
            <a:ext cx="6711950" cy="4352925"/>
          </a:xfrm>
        </p:spPr>
        <p:txBody>
          <a:bodyPr rtlCol="0">
            <a:normAutofit/>
          </a:bodyPr>
          <a:lstStyle/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Cover Page 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Title Page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Letter of Transmittal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 of Contents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Lists of Figures and Tables*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</a:p>
          <a:p>
            <a:pPr marL="342906" indent="-342906" defTabSz="457207">
              <a:buClr>
                <a:srgbClr val="1E5155">
                  <a:lumMod val="40000"/>
                  <a:lumOff val="60000"/>
                </a:srgbClr>
              </a:buClr>
              <a:tabLst>
                <a:tab pos="457200" algn="l"/>
              </a:tabLst>
              <a:defRPr/>
            </a:pPr>
            <a:r>
              <a:rPr lang="en-US" b="1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Abstract/ Summary</a:t>
            </a:r>
            <a:endParaRPr lang="en-IN" dirty="0">
              <a:solidFill>
                <a:prstClr val="white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tabLst>
                <a:tab pos="457200" algn="l"/>
              </a:tabLst>
              <a:defRPr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D21BB6C-15F5-4C9A-9874-6AEEFE491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1" y="452439"/>
            <a:ext cx="6931025" cy="1400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MAIN BODY </a:t>
            </a:r>
            <a:br>
              <a:rPr lang="en-I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5014-FF4A-4A6A-A965-99E658A7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of the Topic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Methods, Assumptions, and Procedures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Results and Discussion/ Findings 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Conclusions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Recommendations*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DD17ECC-4DB3-4F57-A928-B6537419B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 MATTER</a:t>
            </a:r>
            <a:br>
              <a:rPr lang="en-IN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75F9-D3B6-40C5-AEA6-E80AD56AB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of  References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Appendixes*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Glossary*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457207">
              <a:buClr>
                <a:schemeClr val="bg2">
                  <a:lumMod val="40000"/>
                  <a:lumOff val="60000"/>
                </a:schemeClr>
              </a:buClr>
              <a:buFont typeface="Times New Roman" panose="02020603050405020304" pitchFamily="18" charset="0"/>
              <a:buChar char="•"/>
              <a:tabLst>
                <a:tab pos="457200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Index*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DF8FA16038A94180146D1E612BA4DE" ma:contentTypeVersion="2" ma:contentTypeDescription="Create a new document." ma:contentTypeScope="" ma:versionID="47d74a4d96d6840e282e758e9d0f4a1c">
  <xsd:schema xmlns:xsd="http://www.w3.org/2001/XMLSchema" xmlns:xs="http://www.w3.org/2001/XMLSchema" xmlns:p="http://schemas.microsoft.com/office/2006/metadata/properties" xmlns:ns2="6a4a90eb-f72b-4d13-94a4-d4bc449d9a70" targetNamespace="http://schemas.microsoft.com/office/2006/metadata/properties" ma:root="true" ma:fieldsID="62d554a47743cab01349a3419f3104da" ns2:_="">
    <xsd:import namespace="6a4a90eb-f72b-4d13-94a4-d4bc449d9a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4a90eb-f72b-4d13-94a4-d4bc449d9a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CAF183-B3BF-4054-B963-71047E42777C}"/>
</file>

<file path=customXml/itemProps2.xml><?xml version="1.0" encoding="utf-8"?>
<ds:datastoreItem xmlns:ds="http://schemas.openxmlformats.org/officeDocument/2006/customXml" ds:itemID="{D0E0C464-0329-443D-96D1-1B64FEE36E1F}"/>
</file>

<file path=customXml/itemProps3.xml><?xml version="1.0" encoding="utf-8"?>
<ds:datastoreItem xmlns:ds="http://schemas.openxmlformats.org/officeDocument/2006/customXml" ds:itemID="{882D703D-0BB2-498E-8543-C1A3ACDA2B3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Microsoft Office PowerPoint</Application>
  <PresentationFormat>Widescreen</PresentationFormat>
  <Paragraphs>177</Paragraphs>
  <Slides>25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Arial Black</vt:lpstr>
      <vt:lpstr>Calibri</vt:lpstr>
      <vt:lpstr>Calibri Light</vt:lpstr>
      <vt:lpstr>Symbol</vt:lpstr>
      <vt:lpstr>Times New Roman</vt:lpstr>
      <vt:lpstr>Wingdings 3</vt:lpstr>
      <vt:lpstr>Office Theme</vt:lpstr>
      <vt:lpstr>REPORT WRITING </vt:lpstr>
      <vt:lpstr>THREE MAIN OBJECTIVES </vt:lpstr>
      <vt:lpstr>FOUR FUNCTIONS </vt:lpstr>
      <vt:lpstr>WATCH </vt:lpstr>
      <vt:lpstr>QUALITIES OF A GOOD REPORT    </vt:lpstr>
      <vt:lpstr>DIVISIONS OF BOOK FORM   </vt:lpstr>
      <vt:lpstr>FRONT MATTER </vt:lpstr>
      <vt:lpstr>MAIN BODY    </vt:lpstr>
      <vt:lpstr>BACK MATTER </vt:lpstr>
      <vt:lpstr>REPORT PLANNING</vt:lpstr>
      <vt:lpstr>INTRODUCTION   </vt:lpstr>
      <vt:lpstr>SUMMARY </vt:lpstr>
      <vt:lpstr>BACKGROUND / INTRODUCTION </vt:lpstr>
      <vt:lpstr>METHODOLOGY </vt:lpstr>
      <vt:lpstr>FINDINGS / RESULTS </vt:lpstr>
      <vt:lpstr>CONCLUSION</vt:lpstr>
      <vt:lpstr>FORMATTING  ELEMENTS </vt:lpstr>
      <vt:lpstr>LAYOUT &amp; VISUAL DESIGN </vt:lpstr>
      <vt:lpstr>HEADINGS AND SUBHEADINGS</vt:lpstr>
      <vt:lpstr>LANGUAGE AND VOCABULARY</vt:lpstr>
      <vt:lpstr>VISUAL DESIGN</vt:lpstr>
      <vt:lpstr>SOURCE DOCUMENTATION</vt:lpstr>
      <vt:lpstr>SOURCE DOCUMENTATION</vt:lpstr>
      <vt:lpstr>SOURCE DOCUMENTATION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 </dc:title>
  <dc:creator>Kajli Sharma</dc:creator>
  <cp:lastModifiedBy>Kajli Sharma</cp:lastModifiedBy>
  <cp:revision>1</cp:revision>
  <dcterms:created xsi:type="dcterms:W3CDTF">2022-08-07T14:40:28Z</dcterms:created>
  <dcterms:modified xsi:type="dcterms:W3CDTF">2022-08-07T14:41:21Z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0x010100B5DF8FA16038A94180146D1E612BA4DE</vt:lpwstr>
  </property>
</Properties>
</file>