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Source Sans Pro Bold" charset="1" panose="020B0703030403020204"/>
      <p:regular r:id="rId18"/>
    </p:embeddedFont>
    <p:embeddedFont>
      <p:font typeface="Source Sans Pro" charset="1" panose="020B0503030403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6114" y="-253118"/>
            <a:ext cx="4083939" cy="4114800"/>
          </a:xfrm>
          <a:custGeom>
            <a:avLst/>
            <a:gdLst/>
            <a:ahLst/>
            <a:cxnLst/>
            <a:rect r="r" b="b" t="t" l="l"/>
            <a:pathLst>
              <a:path h="4114800" w="4083939">
                <a:moveTo>
                  <a:pt x="0" y="0"/>
                </a:moveTo>
                <a:lnTo>
                  <a:pt x="4083939" y="0"/>
                </a:lnTo>
                <a:lnTo>
                  <a:pt x="408393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04061" y="7652765"/>
            <a:ext cx="4083939" cy="4114800"/>
          </a:xfrm>
          <a:custGeom>
            <a:avLst/>
            <a:gdLst/>
            <a:ahLst/>
            <a:cxnLst/>
            <a:rect r="r" b="b" t="t" l="l"/>
            <a:pathLst>
              <a:path h="4114800" w="4083939">
                <a:moveTo>
                  <a:pt x="0" y="0"/>
                </a:moveTo>
                <a:lnTo>
                  <a:pt x="4083939" y="0"/>
                </a:lnTo>
                <a:lnTo>
                  <a:pt x="408393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712560" y="-1028700"/>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4111007" y="2406229"/>
            <a:ext cx="9596488" cy="2150545"/>
          </a:xfrm>
          <a:prstGeom prst="rect">
            <a:avLst/>
          </a:prstGeom>
        </p:spPr>
        <p:txBody>
          <a:bodyPr anchor="t" rtlCol="false" tIns="0" lIns="0" bIns="0" rIns="0">
            <a:spAutoFit/>
          </a:bodyPr>
          <a:lstStyle/>
          <a:p>
            <a:pPr algn="ctr">
              <a:lnSpc>
                <a:spcPts val="17576"/>
              </a:lnSpc>
            </a:pPr>
            <a:r>
              <a:rPr lang="en-US" sz="12554">
                <a:solidFill>
                  <a:srgbClr val="000000"/>
                </a:solidFill>
                <a:latin typeface="Source Sans Pro Bold"/>
              </a:rPr>
              <a:t>APLIKASI</a:t>
            </a:r>
          </a:p>
        </p:txBody>
      </p:sp>
      <p:sp>
        <p:nvSpPr>
          <p:cNvPr name="TextBox 9" id="9"/>
          <p:cNvSpPr txBox="true"/>
          <p:nvPr/>
        </p:nvSpPr>
        <p:spPr>
          <a:xfrm rot="0">
            <a:off x="3353076" y="3995858"/>
            <a:ext cx="11112349" cy="2066731"/>
          </a:xfrm>
          <a:prstGeom prst="rect">
            <a:avLst/>
          </a:prstGeom>
        </p:spPr>
        <p:txBody>
          <a:bodyPr anchor="t" rtlCol="false" tIns="0" lIns="0" bIns="0" rIns="0">
            <a:spAutoFit/>
          </a:bodyPr>
          <a:lstStyle/>
          <a:p>
            <a:pPr algn="ctr">
              <a:lnSpc>
                <a:spcPts val="16893"/>
              </a:lnSpc>
            </a:pPr>
            <a:r>
              <a:rPr lang="en-US" sz="12066">
                <a:solidFill>
                  <a:srgbClr val="000000"/>
                </a:solidFill>
                <a:latin typeface="Source Sans Pro Bold"/>
              </a:rPr>
              <a:t>KOSTHUNT</a:t>
            </a:r>
          </a:p>
        </p:txBody>
      </p:sp>
      <p:sp>
        <p:nvSpPr>
          <p:cNvPr name="Freeform 10" id="10"/>
          <p:cNvSpPr/>
          <p:nvPr/>
        </p:nvSpPr>
        <p:spPr>
          <a:xfrm flipH="false" flipV="false" rot="10230255">
            <a:off x="15294198"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5010756" y="6233190"/>
            <a:ext cx="7796989" cy="1615211"/>
          </a:xfrm>
          <a:custGeom>
            <a:avLst/>
            <a:gdLst/>
            <a:ahLst/>
            <a:cxnLst/>
            <a:rect r="r" b="b" t="t" l="l"/>
            <a:pathLst>
              <a:path h="1615211" w="7796989">
                <a:moveTo>
                  <a:pt x="0" y="0"/>
                </a:moveTo>
                <a:lnTo>
                  <a:pt x="7796990" y="0"/>
                </a:lnTo>
                <a:lnTo>
                  <a:pt x="7796990" y="1615212"/>
                </a:lnTo>
                <a:lnTo>
                  <a:pt x="0" y="161521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2" id="12"/>
          <p:cNvSpPr txBox="true"/>
          <p:nvPr/>
        </p:nvSpPr>
        <p:spPr>
          <a:xfrm rot="0">
            <a:off x="4769861" y="6709009"/>
            <a:ext cx="8278779" cy="596900"/>
          </a:xfrm>
          <a:prstGeom prst="rect">
            <a:avLst/>
          </a:prstGeom>
        </p:spPr>
        <p:txBody>
          <a:bodyPr anchor="t" rtlCol="false" tIns="0" lIns="0" bIns="0" rIns="0">
            <a:spAutoFit/>
          </a:bodyPr>
          <a:lstStyle/>
          <a:p>
            <a:pPr algn="ctr">
              <a:lnSpc>
                <a:spcPts val="4900"/>
              </a:lnSpc>
            </a:pPr>
            <a:r>
              <a:rPr lang="en-US" sz="3500">
                <a:solidFill>
                  <a:srgbClr val="000000"/>
                </a:solidFill>
                <a:latin typeface="Source Sans Pro"/>
              </a:rPr>
              <a:t>Dipresentasikan oleh Kelompok 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5009190" y="1390347"/>
            <a:ext cx="8538629" cy="1659340"/>
          </a:xfrm>
          <a:custGeom>
            <a:avLst/>
            <a:gdLst/>
            <a:ahLst/>
            <a:cxnLst/>
            <a:rect r="r" b="b" t="t" l="l"/>
            <a:pathLst>
              <a:path h="1659340" w="8538629">
                <a:moveTo>
                  <a:pt x="0" y="0"/>
                </a:moveTo>
                <a:lnTo>
                  <a:pt x="8538629" y="0"/>
                </a:lnTo>
                <a:lnTo>
                  <a:pt x="8538629" y="1659340"/>
                </a:lnTo>
                <a:lnTo>
                  <a:pt x="0" y="16593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235959" y="1503765"/>
            <a:ext cx="9816082" cy="1184275"/>
          </a:xfrm>
          <a:prstGeom prst="rect">
            <a:avLst/>
          </a:prstGeom>
        </p:spPr>
        <p:txBody>
          <a:bodyPr anchor="t" rtlCol="false" tIns="0" lIns="0" bIns="0" rIns="0">
            <a:spAutoFit/>
          </a:bodyPr>
          <a:lstStyle/>
          <a:p>
            <a:pPr algn="ctr">
              <a:lnSpc>
                <a:spcPts val="9799"/>
              </a:lnSpc>
            </a:pPr>
            <a:r>
              <a:rPr lang="en-US" sz="6999">
                <a:solidFill>
                  <a:srgbClr val="000000"/>
                </a:solidFill>
                <a:latin typeface="Source Sans Pro Bold"/>
              </a:rPr>
              <a:t>MY SQL</a:t>
            </a:r>
          </a:p>
        </p:txBody>
      </p:sp>
      <p:sp>
        <p:nvSpPr>
          <p:cNvPr name="TextBox 4" id="4"/>
          <p:cNvSpPr txBox="true"/>
          <p:nvPr/>
        </p:nvSpPr>
        <p:spPr>
          <a:xfrm rot="0">
            <a:off x="3555690" y="4033104"/>
            <a:ext cx="12755643" cy="3258820"/>
          </a:xfrm>
          <a:prstGeom prst="rect">
            <a:avLst/>
          </a:prstGeom>
        </p:spPr>
        <p:txBody>
          <a:bodyPr anchor="t" rtlCol="false" tIns="0" lIns="0" bIns="0" rIns="0">
            <a:spAutoFit/>
          </a:bodyPr>
          <a:lstStyle/>
          <a:p>
            <a:pPr algn="l">
              <a:lnSpc>
                <a:spcPts val="5179"/>
              </a:lnSpc>
            </a:pPr>
            <a:r>
              <a:rPr lang="en-US" sz="3699">
                <a:solidFill>
                  <a:srgbClr val="000000"/>
                </a:solidFill>
                <a:latin typeface="Source Sans Pro"/>
              </a:rPr>
              <a:t>Sistem manajemen basis data relasional (Relational Database Management System atau RDBMS) yang digunakan untuk menyimpan, mengelola, dan mengambil data secara efisien dalam bentuk tabel-tabel yang terstruktur dan saling berhubungan, di mana setiap tabel terdiri dari baris dan kolom.</a:t>
            </a:r>
          </a:p>
        </p:txBody>
      </p:sp>
      <p:sp>
        <p:nvSpPr>
          <p:cNvPr name="Freeform 5" id="5"/>
          <p:cNvSpPr/>
          <p:nvPr/>
        </p:nvSpPr>
        <p:spPr>
          <a:xfrm flipH="false" flipV="false" rot="0">
            <a:off x="-475349" y="8847190"/>
            <a:ext cx="3689632" cy="1328268"/>
          </a:xfrm>
          <a:custGeom>
            <a:avLst/>
            <a:gdLst/>
            <a:ahLst/>
            <a:cxnLst/>
            <a:rect r="r" b="b" t="t" l="l"/>
            <a:pathLst>
              <a:path h="1328268" w="3689632">
                <a:moveTo>
                  <a:pt x="0" y="0"/>
                </a:moveTo>
                <a:lnTo>
                  <a:pt x="3689632" y="0"/>
                </a:lnTo>
                <a:lnTo>
                  <a:pt x="3689632" y="1328267"/>
                </a:lnTo>
                <a:lnTo>
                  <a:pt x="0" y="1328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01999" y="-1470446"/>
            <a:ext cx="4257689" cy="4289863"/>
          </a:xfrm>
          <a:custGeom>
            <a:avLst/>
            <a:gdLst/>
            <a:ahLst/>
            <a:cxnLst/>
            <a:rect r="r" b="b" t="t" l="l"/>
            <a:pathLst>
              <a:path h="4289863" w="4257689">
                <a:moveTo>
                  <a:pt x="0" y="0"/>
                </a:moveTo>
                <a:lnTo>
                  <a:pt x="4257689" y="0"/>
                </a:lnTo>
                <a:lnTo>
                  <a:pt x="4257689" y="4289864"/>
                </a:lnTo>
                <a:lnTo>
                  <a:pt x="0" y="42898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992943" y="-1470446"/>
            <a:ext cx="4724820" cy="4289863"/>
          </a:xfrm>
          <a:custGeom>
            <a:avLst/>
            <a:gdLst/>
            <a:ahLst/>
            <a:cxnLst/>
            <a:rect r="r" b="b" t="t" l="l"/>
            <a:pathLst>
              <a:path h="4289863" w="4724820">
                <a:moveTo>
                  <a:pt x="0" y="0"/>
                </a:moveTo>
                <a:lnTo>
                  <a:pt x="4724820" y="0"/>
                </a:lnTo>
                <a:lnTo>
                  <a:pt x="4724820" y="4289864"/>
                </a:lnTo>
                <a:lnTo>
                  <a:pt x="0" y="42898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4968209" y="8342016"/>
            <a:ext cx="3860794" cy="3889968"/>
          </a:xfrm>
          <a:custGeom>
            <a:avLst/>
            <a:gdLst/>
            <a:ahLst/>
            <a:cxnLst/>
            <a:rect r="r" b="b" t="t" l="l"/>
            <a:pathLst>
              <a:path h="3889968" w="3860794">
                <a:moveTo>
                  <a:pt x="0" y="0"/>
                </a:moveTo>
                <a:lnTo>
                  <a:pt x="3860794" y="0"/>
                </a:lnTo>
                <a:lnTo>
                  <a:pt x="3860794" y="3889968"/>
                </a:lnTo>
                <a:lnTo>
                  <a:pt x="0" y="38899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3547819" y="-1470446"/>
            <a:ext cx="4740181" cy="4289863"/>
          </a:xfrm>
          <a:custGeom>
            <a:avLst/>
            <a:gdLst/>
            <a:ahLst/>
            <a:cxnLst/>
            <a:rect r="r" b="b" t="t" l="l"/>
            <a:pathLst>
              <a:path h="4289863" w="4740181">
                <a:moveTo>
                  <a:pt x="0" y="0"/>
                </a:moveTo>
                <a:lnTo>
                  <a:pt x="4740181" y="0"/>
                </a:lnTo>
                <a:lnTo>
                  <a:pt x="4740181" y="4289864"/>
                </a:lnTo>
                <a:lnTo>
                  <a:pt x="0" y="42898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6435572" y="-779636"/>
            <a:ext cx="3843299" cy="3829324"/>
          </a:xfrm>
          <a:custGeom>
            <a:avLst/>
            <a:gdLst/>
            <a:ahLst/>
            <a:cxnLst/>
            <a:rect r="r" b="b" t="t" l="l"/>
            <a:pathLst>
              <a:path h="3829324" w="3843299">
                <a:moveTo>
                  <a:pt x="0" y="0"/>
                </a:moveTo>
                <a:lnTo>
                  <a:pt x="3843299" y="0"/>
                </a:lnTo>
                <a:lnTo>
                  <a:pt x="3843299" y="3829323"/>
                </a:lnTo>
                <a:lnTo>
                  <a:pt x="0" y="38293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10230255">
            <a:off x="15987131" y="8040911"/>
            <a:ext cx="4740181" cy="4289863"/>
          </a:xfrm>
          <a:custGeom>
            <a:avLst/>
            <a:gdLst/>
            <a:ahLst/>
            <a:cxnLst/>
            <a:rect r="r" b="b" t="t" l="l"/>
            <a:pathLst>
              <a:path h="4289863" w="4740181">
                <a:moveTo>
                  <a:pt x="0" y="0"/>
                </a:moveTo>
                <a:lnTo>
                  <a:pt x="4740181" y="0"/>
                </a:lnTo>
                <a:lnTo>
                  <a:pt x="4740181" y="4289863"/>
                </a:lnTo>
                <a:lnTo>
                  <a:pt x="0" y="42898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5009190" y="1390347"/>
            <a:ext cx="8538629" cy="1659340"/>
          </a:xfrm>
          <a:custGeom>
            <a:avLst/>
            <a:gdLst/>
            <a:ahLst/>
            <a:cxnLst/>
            <a:rect r="r" b="b" t="t" l="l"/>
            <a:pathLst>
              <a:path h="1659340" w="8538629">
                <a:moveTo>
                  <a:pt x="0" y="0"/>
                </a:moveTo>
                <a:lnTo>
                  <a:pt x="8538629" y="0"/>
                </a:lnTo>
                <a:lnTo>
                  <a:pt x="8538629" y="1659340"/>
                </a:lnTo>
                <a:lnTo>
                  <a:pt x="0" y="16593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235959" y="1503765"/>
            <a:ext cx="9816082" cy="1184275"/>
          </a:xfrm>
          <a:prstGeom prst="rect">
            <a:avLst/>
          </a:prstGeom>
        </p:spPr>
        <p:txBody>
          <a:bodyPr anchor="t" rtlCol="false" tIns="0" lIns="0" bIns="0" rIns="0">
            <a:spAutoFit/>
          </a:bodyPr>
          <a:lstStyle/>
          <a:p>
            <a:pPr algn="ctr">
              <a:lnSpc>
                <a:spcPts val="9799"/>
              </a:lnSpc>
            </a:pPr>
            <a:r>
              <a:rPr lang="en-US" sz="6999">
                <a:solidFill>
                  <a:srgbClr val="000000"/>
                </a:solidFill>
                <a:latin typeface="Source Sans Pro Bold"/>
              </a:rPr>
              <a:t>HTML</a:t>
            </a:r>
          </a:p>
        </p:txBody>
      </p:sp>
      <p:sp>
        <p:nvSpPr>
          <p:cNvPr name="TextBox 4" id="4"/>
          <p:cNvSpPr txBox="true"/>
          <p:nvPr/>
        </p:nvSpPr>
        <p:spPr>
          <a:xfrm rot="0">
            <a:off x="3555690" y="3768746"/>
            <a:ext cx="12755643" cy="4573270"/>
          </a:xfrm>
          <a:prstGeom prst="rect">
            <a:avLst/>
          </a:prstGeom>
        </p:spPr>
        <p:txBody>
          <a:bodyPr anchor="t" rtlCol="false" tIns="0" lIns="0" bIns="0" rIns="0">
            <a:spAutoFit/>
          </a:bodyPr>
          <a:lstStyle/>
          <a:p>
            <a:pPr algn="l">
              <a:lnSpc>
                <a:spcPts val="5179"/>
              </a:lnSpc>
            </a:pPr>
            <a:r>
              <a:rPr lang="en-US" sz="3699">
                <a:solidFill>
                  <a:srgbClr val="000000"/>
                </a:solidFill>
                <a:latin typeface="Source Sans Pro"/>
              </a:rPr>
              <a:t>Bahasa standar yang digunakan untuk membuat dan menyusun halaman web. HTML mendefinisikan struktur dasar sebuah halaman web dengan menggunakan elemen-elemen seperti heading, paragraf, link, gambar, dan berbagai jenis konten lainnya. Setiap elemen dalam HTML ditandai dengan tag tertentu yang menentukan bagaimana konten tersebut ditampilkan di peramban web.</a:t>
            </a:r>
          </a:p>
        </p:txBody>
      </p:sp>
      <p:sp>
        <p:nvSpPr>
          <p:cNvPr name="Freeform 5" id="5"/>
          <p:cNvSpPr/>
          <p:nvPr/>
        </p:nvSpPr>
        <p:spPr>
          <a:xfrm flipH="false" flipV="false" rot="0">
            <a:off x="-475349" y="8847190"/>
            <a:ext cx="3689632" cy="1328268"/>
          </a:xfrm>
          <a:custGeom>
            <a:avLst/>
            <a:gdLst/>
            <a:ahLst/>
            <a:cxnLst/>
            <a:rect r="r" b="b" t="t" l="l"/>
            <a:pathLst>
              <a:path h="1328268" w="3689632">
                <a:moveTo>
                  <a:pt x="0" y="0"/>
                </a:moveTo>
                <a:lnTo>
                  <a:pt x="3689632" y="0"/>
                </a:lnTo>
                <a:lnTo>
                  <a:pt x="3689632" y="1328267"/>
                </a:lnTo>
                <a:lnTo>
                  <a:pt x="0" y="1328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01999" y="-1470446"/>
            <a:ext cx="4257689" cy="4289863"/>
          </a:xfrm>
          <a:custGeom>
            <a:avLst/>
            <a:gdLst/>
            <a:ahLst/>
            <a:cxnLst/>
            <a:rect r="r" b="b" t="t" l="l"/>
            <a:pathLst>
              <a:path h="4289863" w="4257689">
                <a:moveTo>
                  <a:pt x="0" y="0"/>
                </a:moveTo>
                <a:lnTo>
                  <a:pt x="4257689" y="0"/>
                </a:lnTo>
                <a:lnTo>
                  <a:pt x="4257689" y="4289864"/>
                </a:lnTo>
                <a:lnTo>
                  <a:pt x="0" y="42898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992943" y="-1470446"/>
            <a:ext cx="4724820" cy="4289863"/>
          </a:xfrm>
          <a:custGeom>
            <a:avLst/>
            <a:gdLst/>
            <a:ahLst/>
            <a:cxnLst/>
            <a:rect r="r" b="b" t="t" l="l"/>
            <a:pathLst>
              <a:path h="4289863" w="4724820">
                <a:moveTo>
                  <a:pt x="0" y="0"/>
                </a:moveTo>
                <a:lnTo>
                  <a:pt x="4724820" y="0"/>
                </a:lnTo>
                <a:lnTo>
                  <a:pt x="4724820" y="4289864"/>
                </a:lnTo>
                <a:lnTo>
                  <a:pt x="0" y="42898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4968209" y="8342016"/>
            <a:ext cx="3860794" cy="3889968"/>
          </a:xfrm>
          <a:custGeom>
            <a:avLst/>
            <a:gdLst/>
            <a:ahLst/>
            <a:cxnLst/>
            <a:rect r="r" b="b" t="t" l="l"/>
            <a:pathLst>
              <a:path h="3889968" w="3860794">
                <a:moveTo>
                  <a:pt x="0" y="0"/>
                </a:moveTo>
                <a:lnTo>
                  <a:pt x="3860794" y="0"/>
                </a:lnTo>
                <a:lnTo>
                  <a:pt x="3860794" y="3889968"/>
                </a:lnTo>
                <a:lnTo>
                  <a:pt x="0" y="38899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3547819" y="-1470446"/>
            <a:ext cx="4740181" cy="4289863"/>
          </a:xfrm>
          <a:custGeom>
            <a:avLst/>
            <a:gdLst/>
            <a:ahLst/>
            <a:cxnLst/>
            <a:rect r="r" b="b" t="t" l="l"/>
            <a:pathLst>
              <a:path h="4289863" w="4740181">
                <a:moveTo>
                  <a:pt x="0" y="0"/>
                </a:moveTo>
                <a:lnTo>
                  <a:pt x="4740181" y="0"/>
                </a:lnTo>
                <a:lnTo>
                  <a:pt x="4740181" y="4289864"/>
                </a:lnTo>
                <a:lnTo>
                  <a:pt x="0" y="42898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6435572" y="-779636"/>
            <a:ext cx="3843299" cy="3829324"/>
          </a:xfrm>
          <a:custGeom>
            <a:avLst/>
            <a:gdLst/>
            <a:ahLst/>
            <a:cxnLst/>
            <a:rect r="r" b="b" t="t" l="l"/>
            <a:pathLst>
              <a:path h="3829324" w="3843299">
                <a:moveTo>
                  <a:pt x="0" y="0"/>
                </a:moveTo>
                <a:lnTo>
                  <a:pt x="3843299" y="0"/>
                </a:lnTo>
                <a:lnTo>
                  <a:pt x="3843299" y="3829323"/>
                </a:lnTo>
                <a:lnTo>
                  <a:pt x="0" y="38293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10230255">
            <a:off x="15987131" y="8040911"/>
            <a:ext cx="4740181" cy="4289863"/>
          </a:xfrm>
          <a:custGeom>
            <a:avLst/>
            <a:gdLst/>
            <a:ahLst/>
            <a:cxnLst/>
            <a:rect r="r" b="b" t="t" l="l"/>
            <a:pathLst>
              <a:path h="4289863" w="4740181">
                <a:moveTo>
                  <a:pt x="0" y="0"/>
                </a:moveTo>
                <a:lnTo>
                  <a:pt x="4740181" y="0"/>
                </a:lnTo>
                <a:lnTo>
                  <a:pt x="4740181" y="4289863"/>
                </a:lnTo>
                <a:lnTo>
                  <a:pt x="0" y="42898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TextBox 2" id="2"/>
          <p:cNvSpPr txBox="true"/>
          <p:nvPr/>
        </p:nvSpPr>
        <p:spPr>
          <a:xfrm rot="0">
            <a:off x="2263668" y="2978330"/>
            <a:ext cx="14817185" cy="5314723"/>
          </a:xfrm>
          <a:prstGeom prst="rect">
            <a:avLst/>
          </a:prstGeom>
        </p:spPr>
        <p:txBody>
          <a:bodyPr anchor="t" rtlCol="false" tIns="0" lIns="0" bIns="0" rIns="0">
            <a:spAutoFit/>
          </a:bodyPr>
          <a:lstStyle/>
          <a:p>
            <a:pPr algn="l" marL="811554" indent="-405777" lvl="1">
              <a:lnSpc>
                <a:spcPts val="5262"/>
              </a:lnSpc>
              <a:buAutoNum type="arabicPeriod" startAt="1"/>
            </a:pPr>
            <a:r>
              <a:rPr lang="en-US" sz="3758">
                <a:solidFill>
                  <a:srgbClr val="000000"/>
                </a:solidFill>
                <a:latin typeface="Source Sans Pro"/>
              </a:rPr>
              <a:t>Login (/login) dan Register (/register).</a:t>
            </a:r>
          </a:p>
          <a:p>
            <a:pPr algn="l" marL="811554" indent="-405777" lvl="1">
              <a:lnSpc>
                <a:spcPts val="5262"/>
              </a:lnSpc>
              <a:buAutoNum type="arabicPeriod" startAt="1"/>
            </a:pPr>
            <a:r>
              <a:rPr lang="en-US" sz="3758">
                <a:solidFill>
                  <a:srgbClr val="000000"/>
                </a:solidFill>
                <a:latin typeface="Source Sans Pro"/>
              </a:rPr>
              <a:t>Menambahkan kos baru (/add_kos).</a:t>
            </a:r>
          </a:p>
          <a:p>
            <a:pPr algn="l" marL="811554" indent="-405777" lvl="1">
              <a:lnSpc>
                <a:spcPts val="5262"/>
              </a:lnSpc>
              <a:buAutoNum type="arabicPeriod" startAt="1"/>
            </a:pPr>
            <a:r>
              <a:rPr lang="en-US" sz="3758">
                <a:solidFill>
                  <a:srgbClr val="000000"/>
                </a:solidFill>
                <a:latin typeface="Source Sans Pro"/>
              </a:rPr>
              <a:t>Mengedit kos (/edit_kos/&lt;kos_id&gt;).</a:t>
            </a:r>
          </a:p>
          <a:p>
            <a:pPr algn="l" marL="811554" indent="-405777" lvl="1">
              <a:lnSpc>
                <a:spcPts val="5262"/>
              </a:lnSpc>
              <a:buAutoNum type="arabicPeriod" startAt="1"/>
            </a:pPr>
            <a:r>
              <a:rPr lang="en-US" sz="3758">
                <a:solidFill>
                  <a:srgbClr val="000000"/>
                </a:solidFill>
                <a:latin typeface="Source Sans Pro"/>
              </a:rPr>
              <a:t>Menghapus kos (/delete_kos/&lt;kos_id&gt;) dengan menggunakan metode POST.</a:t>
            </a:r>
          </a:p>
          <a:p>
            <a:pPr algn="l" marL="811554" indent="-405777" lvl="1">
              <a:lnSpc>
                <a:spcPts val="5262"/>
              </a:lnSpc>
              <a:buAutoNum type="arabicPeriod" startAt="1"/>
            </a:pPr>
            <a:r>
              <a:rPr lang="en-US" sz="3758">
                <a:solidFill>
                  <a:srgbClr val="000000"/>
                </a:solidFill>
                <a:latin typeface="Source Sans Pro"/>
              </a:rPr>
              <a:t>Melakukan pencarian kos (/search) berdasarkan nama atau lokasi </a:t>
            </a:r>
          </a:p>
          <a:p>
            <a:pPr algn="l" marL="811554" indent="-405777" lvl="1">
              <a:lnSpc>
                <a:spcPts val="5262"/>
              </a:lnSpc>
              <a:buAutoNum type="arabicPeriod" startAt="1"/>
            </a:pPr>
            <a:r>
              <a:rPr lang="en-US" sz="3758">
                <a:solidFill>
                  <a:srgbClr val="000000"/>
                </a:solidFill>
                <a:latin typeface="Source Sans Pro"/>
              </a:rPr>
              <a:t>Fitur admin (/admin) untuk manajemen data kos, termasuk membuat, mengedit, dan menghapus.</a:t>
            </a:r>
          </a:p>
        </p:txBody>
      </p:sp>
      <p:sp>
        <p:nvSpPr>
          <p:cNvPr name="Freeform 3" id="3"/>
          <p:cNvSpPr/>
          <p:nvPr/>
        </p:nvSpPr>
        <p:spPr>
          <a:xfrm flipH="false" flipV="false" rot="0">
            <a:off x="4864240" y="801487"/>
            <a:ext cx="8538629" cy="1659340"/>
          </a:xfrm>
          <a:custGeom>
            <a:avLst/>
            <a:gdLst/>
            <a:ahLst/>
            <a:cxnLst/>
            <a:rect r="r" b="b" t="t" l="l"/>
            <a:pathLst>
              <a:path h="1659340" w="8538629">
                <a:moveTo>
                  <a:pt x="0" y="0"/>
                </a:moveTo>
                <a:lnTo>
                  <a:pt x="8538629" y="0"/>
                </a:lnTo>
                <a:lnTo>
                  <a:pt x="8538629" y="1659341"/>
                </a:lnTo>
                <a:lnTo>
                  <a:pt x="0" y="1659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111812" y="904875"/>
            <a:ext cx="8043485" cy="1184275"/>
          </a:xfrm>
          <a:prstGeom prst="rect">
            <a:avLst/>
          </a:prstGeom>
        </p:spPr>
        <p:txBody>
          <a:bodyPr anchor="t" rtlCol="false" tIns="0" lIns="0" bIns="0" rIns="0">
            <a:spAutoFit/>
          </a:bodyPr>
          <a:lstStyle/>
          <a:p>
            <a:pPr algn="ctr">
              <a:lnSpc>
                <a:spcPts val="9799"/>
              </a:lnSpc>
            </a:pPr>
            <a:r>
              <a:rPr lang="en-US" sz="6999">
                <a:solidFill>
                  <a:srgbClr val="000000"/>
                </a:solidFill>
                <a:latin typeface="Source Sans Pro Bold"/>
              </a:rPr>
              <a:t>FITUR-FITUR</a:t>
            </a:r>
          </a:p>
        </p:txBody>
      </p:sp>
      <p:sp>
        <p:nvSpPr>
          <p:cNvPr name="Freeform 5" id="5"/>
          <p:cNvSpPr/>
          <p:nvPr/>
        </p:nvSpPr>
        <p:spPr>
          <a:xfrm flipH="false" flipV="false" rot="0">
            <a:off x="-1692302" y="-982260"/>
            <a:ext cx="3417264" cy="3443087"/>
          </a:xfrm>
          <a:custGeom>
            <a:avLst/>
            <a:gdLst/>
            <a:ahLst/>
            <a:cxnLst/>
            <a:rect r="r" b="b" t="t" l="l"/>
            <a:pathLst>
              <a:path h="3443087" w="3417264">
                <a:moveTo>
                  <a:pt x="0" y="0"/>
                </a:moveTo>
                <a:lnTo>
                  <a:pt x="3417264" y="0"/>
                </a:lnTo>
                <a:lnTo>
                  <a:pt x="3417264" y="3443088"/>
                </a:lnTo>
                <a:lnTo>
                  <a:pt x="0" y="34430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971927" y="8886755"/>
            <a:ext cx="4210973" cy="4242794"/>
          </a:xfrm>
          <a:custGeom>
            <a:avLst/>
            <a:gdLst/>
            <a:ahLst/>
            <a:cxnLst/>
            <a:rect r="r" b="b" t="t" l="l"/>
            <a:pathLst>
              <a:path h="4242794" w="4210973">
                <a:moveTo>
                  <a:pt x="0" y="0"/>
                </a:moveTo>
                <a:lnTo>
                  <a:pt x="4210973" y="0"/>
                </a:lnTo>
                <a:lnTo>
                  <a:pt x="4210973" y="4242794"/>
                </a:lnTo>
                <a:lnTo>
                  <a:pt x="0" y="42427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0142554">
            <a:off x="-1151436" y="8507789"/>
            <a:ext cx="4077851" cy="3690455"/>
          </a:xfrm>
          <a:custGeom>
            <a:avLst/>
            <a:gdLst/>
            <a:ahLst/>
            <a:cxnLst/>
            <a:rect r="r" b="b" t="t" l="l"/>
            <a:pathLst>
              <a:path h="3690455" w="4077851">
                <a:moveTo>
                  <a:pt x="0" y="0"/>
                </a:moveTo>
                <a:lnTo>
                  <a:pt x="4077851" y="0"/>
                </a:lnTo>
                <a:lnTo>
                  <a:pt x="4077851" y="3690455"/>
                </a:lnTo>
                <a:lnTo>
                  <a:pt x="0" y="36904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5397360" y="1664513"/>
            <a:ext cx="7315200" cy="1421587"/>
          </a:xfrm>
          <a:custGeom>
            <a:avLst/>
            <a:gdLst/>
            <a:ahLst/>
            <a:cxnLst/>
            <a:rect r="r" b="b" t="t" l="l"/>
            <a:pathLst>
              <a:path h="1421587" w="7315200">
                <a:moveTo>
                  <a:pt x="0" y="0"/>
                </a:moveTo>
                <a:lnTo>
                  <a:pt x="7315200" y="0"/>
                </a:lnTo>
                <a:lnTo>
                  <a:pt x="7315200" y="1421587"/>
                </a:lnTo>
                <a:lnTo>
                  <a:pt x="0" y="14215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030005" y="1680457"/>
            <a:ext cx="8227991" cy="1184275"/>
          </a:xfrm>
          <a:prstGeom prst="rect">
            <a:avLst/>
          </a:prstGeom>
        </p:spPr>
        <p:txBody>
          <a:bodyPr anchor="t" rtlCol="false" tIns="0" lIns="0" bIns="0" rIns="0">
            <a:spAutoFit/>
          </a:bodyPr>
          <a:lstStyle/>
          <a:p>
            <a:pPr algn="ctr">
              <a:lnSpc>
                <a:spcPts val="9799"/>
              </a:lnSpc>
            </a:pPr>
            <a:r>
              <a:rPr lang="en-US" sz="6999">
                <a:solidFill>
                  <a:srgbClr val="000000"/>
                </a:solidFill>
                <a:latin typeface="Source Sans Pro"/>
              </a:rPr>
              <a:t>Anggota Tim : </a:t>
            </a:r>
          </a:p>
        </p:txBody>
      </p:sp>
      <p:sp>
        <p:nvSpPr>
          <p:cNvPr name="Freeform 4" id="4"/>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96114" y="-253118"/>
            <a:ext cx="4083939" cy="4114800"/>
          </a:xfrm>
          <a:custGeom>
            <a:avLst/>
            <a:gdLst/>
            <a:ahLst/>
            <a:cxnLst/>
            <a:rect r="r" b="b" t="t" l="l"/>
            <a:pathLst>
              <a:path h="4114800" w="4083939">
                <a:moveTo>
                  <a:pt x="0" y="0"/>
                </a:moveTo>
                <a:lnTo>
                  <a:pt x="4083939" y="0"/>
                </a:lnTo>
                <a:lnTo>
                  <a:pt x="408393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4204061" y="7652765"/>
            <a:ext cx="4083939" cy="4114800"/>
          </a:xfrm>
          <a:custGeom>
            <a:avLst/>
            <a:gdLst/>
            <a:ahLst/>
            <a:cxnLst/>
            <a:rect r="r" b="b" t="t" l="l"/>
            <a:pathLst>
              <a:path h="4114800" w="4083939">
                <a:moveTo>
                  <a:pt x="0" y="0"/>
                </a:moveTo>
                <a:lnTo>
                  <a:pt x="4083939" y="0"/>
                </a:lnTo>
                <a:lnTo>
                  <a:pt x="408393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2712560" y="-1028700"/>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0230255">
            <a:off x="15294198"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6270315" y="3339372"/>
            <a:ext cx="5973230" cy="5918928"/>
          </a:xfrm>
          <a:custGeom>
            <a:avLst/>
            <a:gdLst/>
            <a:ahLst/>
            <a:cxnLst/>
            <a:rect r="r" b="b" t="t" l="l"/>
            <a:pathLst>
              <a:path h="5918928" w="5973230">
                <a:moveTo>
                  <a:pt x="0" y="0"/>
                </a:moveTo>
                <a:lnTo>
                  <a:pt x="5973230" y="0"/>
                </a:lnTo>
                <a:lnTo>
                  <a:pt x="5973230" y="5918928"/>
                </a:lnTo>
                <a:lnTo>
                  <a:pt x="0" y="591892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6517905" y="4409332"/>
            <a:ext cx="5252189" cy="3693282"/>
          </a:xfrm>
          <a:prstGeom prst="rect">
            <a:avLst/>
          </a:prstGeom>
        </p:spPr>
        <p:txBody>
          <a:bodyPr anchor="t" rtlCol="false" tIns="0" lIns="0" bIns="0" rIns="0">
            <a:spAutoFit/>
          </a:bodyPr>
          <a:lstStyle/>
          <a:p>
            <a:pPr algn="l" marL="911137" indent="-455569" lvl="1">
              <a:lnSpc>
                <a:spcPts val="5908"/>
              </a:lnSpc>
              <a:buAutoNum type="arabicPeriod" startAt="1"/>
            </a:pPr>
            <a:r>
              <a:rPr lang="en-US" sz="4220">
                <a:solidFill>
                  <a:srgbClr val="000000"/>
                </a:solidFill>
                <a:latin typeface="Source Sans Pro"/>
              </a:rPr>
              <a:t>Enggar Abimanyu P.R</a:t>
            </a:r>
          </a:p>
          <a:p>
            <a:pPr algn="l" marL="911137" indent="-455569" lvl="1">
              <a:lnSpc>
                <a:spcPts val="5908"/>
              </a:lnSpc>
              <a:buAutoNum type="arabicPeriod" startAt="1"/>
            </a:pPr>
            <a:r>
              <a:rPr lang="en-US" sz="4220">
                <a:solidFill>
                  <a:srgbClr val="000000"/>
                </a:solidFill>
                <a:latin typeface="Source Sans Pro"/>
              </a:rPr>
              <a:t>Amanda Oktaviana Saragih</a:t>
            </a:r>
          </a:p>
          <a:p>
            <a:pPr algn="l" marL="911137" indent="-455569" lvl="1">
              <a:lnSpc>
                <a:spcPts val="5908"/>
              </a:lnSpc>
              <a:buAutoNum type="arabicPeriod" startAt="1"/>
            </a:pPr>
            <a:r>
              <a:rPr lang="en-US" sz="4220">
                <a:solidFill>
                  <a:srgbClr val="000000"/>
                </a:solidFill>
                <a:latin typeface="Source Sans Pro"/>
              </a:rPr>
              <a:t>Tifanni Diva Auliya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TextBox 2" id="2"/>
          <p:cNvSpPr txBox="true"/>
          <p:nvPr/>
        </p:nvSpPr>
        <p:spPr>
          <a:xfrm rot="0">
            <a:off x="2170691" y="3620824"/>
            <a:ext cx="13553647" cy="5202555"/>
          </a:xfrm>
          <a:prstGeom prst="rect">
            <a:avLst/>
          </a:prstGeom>
        </p:spPr>
        <p:txBody>
          <a:bodyPr anchor="t" rtlCol="false" tIns="0" lIns="0" bIns="0" rIns="0">
            <a:spAutoFit/>
          </a:bodyPr>
          <a:lstStyle/>
          <a:p>
            <a:pPr algn="ctr">
              <a:lnSpc>
                <a:spcPts val="4620"/>
              </a:lnSpc>
            </a:pPr>
            <a:r>
              <a:rPr lang="en-US" sz="3300">
                <a:solidFill>
                  <a:srgbClr val="000000"/>
                </a:solidFill>
                <a:latin typeface="Source Sans Pro"/>
              </a:rPr>
              <a:t>Perkembangan teknologi informasi telah merubah banyak aspek kehidupan, termasuk dalam pencarian tempat tinggal sementara seperti kos-kosan. Permintaan akan kos-kosan yang sesuai dengan anggaran meningkat, tetapi seringkali calon penyewa menghadapi kendala seperti minimnya informasi detail, kurangnya transparansi, dan sulitnya akses informasi. Solusi untuk meningkatkan efisiensi pencarian kos adalah dengan pengembangan platform atau aplikasi yang menyediakan informasi lengkap seperti lokasi, fasilitas, harga sewa, dan ulasan penghuni sebelumnya. Ini diharapkan dapat mempermudah masyarakat dalam mencari tempat tinggal sementara.</a:t>
            </a:r>
          </a:p>
        </p:txBody>
      </p:sp>
      <p:sp>
        <p:nvSpPr>
          <p:cNvPr name="Freeform 3" id="3"/>
          <p:cNvSpPr/>
          <p:nvPr/>
        </p:nvSpPr>
        <p:spPr>
          <a:xfrm flipH="false" flipV="false" rot="0">
            <a:off x="4451599" y="1466325"/>
            <a:ext cx="8538629" cy="1659340"/>
          </a:xfrm>
          <a:custGeom>
            <a:avLst/>
            <a:gdLst/>
            <a:ahLst/>
            <a:cxnLst/>
            <a:rect r="r" b="b" t="t" l="l"/>
            <a:pathLst>
              <a:path h="1659340" w="8538629">
                <a:moveTo>
                  <a:pt x="0" y="0"/>
                </a:moveTo>
                <a:lnTo>
                  <a:pt x="8538629" y="0"/>
                </a:lnTo>
                <a:lnTo>
                  <a:pt x="8538629" y="1659341"/>
                </a:lnTo>
                <a:lnTo>
                  <a:pt x="0" y="1659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308619" y="1641946"/>
            <a:ext cx="10824589" cy="1184275"/>
          </a:xfrm>
          <a:prstGeom prst="rect">
            <a:avLst/>
          </a:prstGeom>
        </p:spPr>
        <p:txBody>
          <a:bodyPr anchor="t" rtlCol="false" tIns="0" lIns="0" bIns="0" rIns="0">
            <a:spAutoFit/>
          </a:bodyPr>
          <a:lstStyle/>
          <a:p>
            <a:pPr algn="ctr">
              <a:lnSpc>
                <a:spcPts val="9799"/>
              </a:lnSpc>
            </a:pPr>
            <a:r>
              <a:rPr lang="en-US" sz="6999">
                <a:solidFill>
                  <a:srgbClr val="000000"/>
                </a:solidFill>
                <a:latin typeface="Source Sans Pro Bold"/>
              </a:rPr>
              <a:t>LATAR BELAKANG</a:t>
            </a:r>
          </a:p>
        </p:txBody>
      </p:sp>
      <p:sp>
        <p:nvSpPr>
          <p:cNvPr name="Freeform 5" id="5"/>
          <p:cNvSpPr/>
          <p:nvPr/>
        </p:nvSpPr>
        <p:spPr>
          <a:xfrm flipH="false" flipV="false" rot="0">
            <a:off x="-1368372" y="8436103"/>
            <a:ext cx="3539063" cy="1274063"/>
          </a:xfrm>
          <a:custGeom>
            <a:avLst/>
            <a:gdLst/>
            <a:ahLst/>
            <a:cxnLst/>
            <a:rect r="r" b="b" t="t" l="l"/>
            <a:pathLst>
              <a:path h="1274063" w="3539063">
                <a:moveTo>
                  <a:pt x="0" y="0"/>
                </a:moveTo>
                <a:lnTo>
                  <a:pt x="3539063" y="0"/>
                </a:lnTo>
                <a:lnTo>
                  <a:pt x="3539063" y="1274062"/>
                </a:lnTo>
                <a:lnTo>
                  <a:pt x="0" y="1274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496114" y="-253118"/>
            <a:ext cx="3056244" cy="3079339"/>
          </a:xfrm>
          <a:custGeom>
            <a:avLst/>
            <a:gdLst/>
            <a:ahLst/>
            <a:cxnLst/>
            <a:rect r="r" b="b" t="t" l="l"/>
            <a:pathLst>
              <a:path h="3079339" w="3056244">
                <a:moveTo>
                  <a:pt x="0" y="0"/>
                </a:moveTo>
                <a:lnTo>
                  <a:pt x="3056244" y="0"/>
                </a:lnTo>
                <a:lnTo>
                  <a:pt x="3056244" y="3079339"/>
                </a:lnTo>
                <a:lnTo>
                  <a:pt x="0" y="30793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5458585" y="8614405"/>
            <a:ext cx="3320101" cy="3345190"/>
          </a:xfrm>
          <a:custGeom>
            <a:avLst/>
            <a:gdLst/>
            <a:ahLst/>
            <a:cxnLst/>
            <a:rect r="r" b="b" t="t" l="l"/>
            <a:pathLst>
              <a:path h="3345190" w="3320101">
                <a:moveTo>
                  <a:pt x="0" y="0"/>
                </a:moveTo>
                <a:lnTo>
                  <a:pt x="3320101" y="0"/>
                </a:lnTo>
                <a:lnTo>
                  <a:pt x="3320101" y="3345190"/>
                </a:lnTo>
                <a:lnTo>
                  <a:pt x="0" y="3345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2712560" y="-1028700"/>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10230255">
            <a:off x="15766853"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grpSp>
        <p:nvGrpSpPr>
          <p:cNvPr name="Group 2" id="2"/>
          <p:cNvGrpSpPr/>
          <p:nvPr/>
        </p:nvGrpSpPr>
        <p:grpSpPr>
          <a:xfrm rot="0">
            <a:off x="1475631" y="7965241"/>
            <a:ext cx="443337" cy="764151"/>
            <a:chOff x="0" y="0"/>
            <a:chExt cx="257778" cy="444315"/>
          </a:xfrm>
        </p:grpSpPr>
        <p:sp>
          <p:nvSpPr>
            <p:cNvPr name="Freeform 3" id="3"/>
            <p:cNvSpPr/>
            <p:nvPr/>
          </p:nvSpPr>
          <p:spPr>
            <a:xfrm flipH="false" flipV="false" rot="0">
              <a:off x="0" y="0"/>
              <a:ext cx="257778" cy="444315"/>
            </a:xfrm>
            <a:custGeom>
              <a:avLst/>
              <a:gdLst/>
              <a:ahLst/>
              <a:cxnLst/>
              <a:rect r="r" b="b" t="t" l="l"/>
              <a:pathLst>
                <a:path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p:spPr>
        </p:sp>
        <p:sp>
          <p:nvSpPr>
            <p:cNvPr name="TextBox 4" id="4"/>
            <p:cNvSpPr txBox="true"/>
            <p:nvPr/>
          </p:nvSpPr>
          <p:spPr>
            <a:xfrm>
              <a:off x="24167" y="-5970"/>
              <a:ext cx="209444" cy="408631"/>
            </a:xfrm>
            <a:prstGeom prst="rect">
              <a:avLst/>
            </a:prstGeom>
          </p:spPr>
          <p:txBody>
            <a:bodyPr anchor="ctr" rtlCol="false" tIns="57937" lIns="57937" bIns="57937" rIns="57937"/>
            <a:lstStyle/>
            <a:p>
              <a:pPr algn="ctr">
                <a:lnSpc>
                  <a:spcPts val="3367"/>
                </a:lnSpc>
              </a:pPr>
            </a:p>
          </p:txBody>
        </p:sp>
      </p:grpSp>
      <p:grpSp>
        <p:nvGrpSpPr>
          <p:cNvPr name="Group 5" id="5"/>
          <p:cNvGrpSpPr/>
          <p:nvPr/>
        </p:nvGrpSpPr>
        <p:grpSpPr>
          <a:xfrm rot="0">
            <a:off x="1475631" y="5069253"/>
            <a:ext cx="443337" cy="764151"/>
            <a:chOff x="0" y="0"/>
            <a:chExt cx="257778" cy="444315"/>
          </a:xfrm>
        </p:grpSpPr>
        <p:sp>
          <p:nvSpPr>
            <p:cNvPr name="Freeform 6" id="6"/>
            <p:cNvSpPr/>
            <p:nvPr/>
          </p:nvSpPr>
          <p:spPr>
            <a:xfrm flipH="false" flipV="false" rot="0">
              <a:off x="0" y="0"/>
              <a:ext cx="257778" cy="444315"/>
            </a:xfrm>
            <a:custGeom>
              <a:avLst/>
              <a:gdLst/>
              <a:ahLst/>
              <a:cxnLst/>
              <a:rect r="r" b="b" t="t" l="l"/>
              <a:pathLst>
                <a:path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p:spPr>
        </p:sp>
        <p:sp>
          <p:nvSpPr>
            <p:cNvPr name="TextBox 7" id="7"/>
            <p:cNvSpPr txBox="true"/>
            <p:nvPr/>
          </p:nvSpPr>
          <p:spPr>
            <a:xfrm>
              <a:off x="24167" y="-5970"/>
              <a:ext cx="209444" cy="408631"/>
            </a:xfrm>
            <a:prstGeom prst="rect">
              <a:avLst/>
            </a:prstGeom>
          </p:spPr>
          <p:txBody>
            <a:bodyPr anchor="ctr" rtlCol="false" tIns="57937" lIns="57937" bIns="57937" rIns="57937"/>
            <a:lstStyle/>
            <a:p>
              <a:pPr algn="ctr">
                <a:lnSpc>
                  <a:spcPts val="3367"/>
                </a:lnSpc>
              </a:pPr>
            </a:p>
          </p:txBody>
        </p:sp>
      </p:grpSp>
      <p:grpSp>
        <p:nvGrpSpPr>
          <p:cNvPr name="Group 8" id="8"/>
          <p:cNvGrpSpPr/>
          <p:nvPr/>
        </p:nvGrpSpPr>
        <p:grpSpPr>
          <a:xfrm rot="0">
            <a:off x="1475631" y="3621259"/>
            <a:ext cx="443337" cy="764151"/>
            <a:chOff x="0" y="0"/>
            <a:chExt cx="257778" cy="444315"/>
          </a:xfrm>
        </p:grpSpPr>
        <p:sp>
          <p:nvSpPr>
            <p:cNvPr name="Freeform 9" id="9"/>
            <p:cNvSpPr/>
            <p:nvPr/>
          </p:nvSpPr>
          <p:spPr>
            <a:xfrm flipH="false" flipV="false" rot="0">
              <a:off x="0" y="0"/>
              <a:ext cx="257778" cy="444315"/>
            </a:xfrm>
            <a:custGeom>
              <a:avLst/>
              <a:gdLst/>
              <a:ahLst/>
              <a:cxnLst/>
              <a:rect r="r" b="b" t="t" l="l"/>
              <a:pathLst>
                <a:path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p:spPr>
        </p:sp>
        <p:sp>
          <p:nvSpPr>
            <p:cNvPr name="TextBox 10" id="10"/>
            <p:cNvSpPr txBox="true"/>
            <p:nvPr/>
          </p:nvSpPr>
          <p:spPr>
            <a:xfrm>
              <a:off x="24167" y="-5970"/>
              <a:ext cx="209444" cy="408631"/>
            </a:xfrm>
            <a:prstGeom prst="rect">
              <a:avLst/>
            </a:prstGeom>
          </p:spPr>
          <p:txBody>
            <a:bodyPr anchor="ctr" rtlCol="false" tIns="57937" lIns="57937" bIns="57937" rIns="57937"/>
            <a:lstStyle/>
            <a:p>
              <a:pPr algn="ctr">
                <a:lnSpc>
                  <a:spcPts val="3367"/>
                </a:lnSpc>
              </a:pPr>
            </a:p>
          </p:txBody>
        </p:sp>
      </p:grpSp>
      <p:grpSp>
        <p:nvGrpSpPr>
          <p:cNvPr name="Group 11" id="11"/>
          <p:cNvGrpSpPr/>
          <p:nvPr/>
        </p:nvGrpSpPr>
        <p:grpSpPr>
          <a:xfrm rot="0">
            <a:off x="1475631" y="2173265"/>
            <a:ext cx="443337" cy="764151"/>
            <a:chOff x="0" y="0"/>
            <a:chExt cx="257778" cy="444315"/>
          </a:xfrm>
        </p:grpSpPr>
        <p:sp>
          <p:nvSpPr>
            <p:cNvPr name="Freeform 12" id="12"/>
            <p:cNvSpPr/>
            <p:nvPr/>
          </p:nvSpPr>
          <p:spPr>
            <a:xfrm flipH="false" flipV="false" rot="0">
              <a:off x="0" y="0"/>
              <a:ext cx="257778" cy="444315"/>
            </a:xfrm>
            <a:custGeom>
              <a:avLst/>
              <a:gdLst/>
              <a:ahLst/>
              <a:cxnLst/>
              <a:rect r="r" b="b" t="t" l="l"/>
              <a:pathLst>
                <a:path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p:spPr>
        </p:sp>
        <p:sp>
          <p:nvSpPr>
            <p:cNvPr name="TextBox 13" id="13"/>
            <p:cNvSpPr txBox="true"/>
            <p:nvPr/>
          </p:nvSpPr>
          <p:spPr>
            <a:xfrm>
              <a:off x="24167" y="-5970"/>
              <a:ext cx="209444" cy="408631"/>
            </a:xfrm>
            <a:prstGeom prst="rect">
              <a:avLst/>
            </a:prstGeom>
          </p:spPr>
          <p:txBody>
            <a:bodyPr anchor="ctr" rtlCol="false" tIns="57937" lIns="57937" bIns="57937" rIns="57937"/>
            <a:lstStyle/>
            <a:p>
              <a:pPr algn="ctr">
                <a:lnSpc>
                  <a:spcPts val="3367"/>
                </a:lnSpc>
              </a:pPr>
            </a:p>
          </p:txBody>
        </p:sp>
      </p:grpSp>
      <p:sp>
        <p:nvSpPr>
          <p:cNvPr name="Freeform 14" id="14"/>
          <p:cNvSpPr/>
          <p:nvPr/>
        </p:nvSpPr>
        <p:spPr>
          <a:xfrm flipH="false" flipV="false" rot="0">
            <a:off x="4874685" y="1466325"/>
            <a:ext cx="8538629" cy="1659340"/>
          </a:xfrm>
          <a:custGeom>
            <a:avLst/>
            <a:gdLst/>
            <a:ahLst/>
            <a:cxnLst/>
            <a:rect r="r" b="b" t="t" l="l"/>
            <a:pathLst>
              <a:path h="1659340" w="8538629">
                <a:moveTo>
                  <a:pt x="0" y="0"/>
                </a:moveTo>
                <a:lnTo>
                  <a:pt x="8538630" y="0"/>
                </a:lnTo>
                <a:lnTo>
                  <a:pt x="8538630" y="1659341"/>
                </a:lnTo>
                <a:lnTo>
                  <a:pt x="0" y="1659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3731704" y="1519215"/>
            <a:ext cx="10824592" cy="1184275"/>
          </a:xfrm>
          <a:prstGeom prst="rect">
            <a:avLst/>
          </a:prstGeom>
        </p:spPr>
        <p:txBody>
          <a:bodyPr anchor="t" rtlCol="false" tIns="0" lIns="0" bIns="0" rIns="0">
            <a:spAutoFit/>
          </a:bodyPr>
          <a:lstStyle/>
          <a:p>
            <a:pPr algn="ctr">
              <a:lnSpc>
                <a:spcPts val="9799"/>
              </a:lnSpc>
            </a:pPr>
            <a:r>
              <a:rPr lang="en-US" sz="6999">
                <a:solidFill>
                  <a:srgbClr val="000000"/>
                </a:solidFill>
                <a:latin typeface="Source Sans Pro Bold"/>
              </a:rPr>
              <a:t>RUMUSAN MASALAH</a:t>
            </a:r>
          </a:p>
        </p:txBody>
      </p:sp>
      <p:sp>
        <p:nvSpPr>
          <p:cNvPr name="TextBox 16" id="16"/>
          <p:cNvSpPr txBox="true"/>
          <p:nvPr/>
        </p:nvSpPr>
        <p:spPr>
          <a:xfrm rot="0">
            <a:off x="2803085" y="3564109"/>
            <a:ext cx="12921254" cy="5371465"/>
          </a:xfrm>
          <a:prstGeom prst="rect">
            <a:avLst/>
          </a:prstGeom>
        </p:spPr>
        <p:txBody>
          <a:bodyPr anchor="t" rtlCol="false" tIns="0" lIns="0" bIns="0" rIns="0">
            <a:spAutoFit/>
          </a:bodyPr>
          <a:lstStyle/>
          <a:p>
            <a:pPr algn="l" marL="734061" indent="-367031" lvl="1">
              <a:lnSpc>
                <a:spcPts val="4760"/>
              </a:lnSpc>
              <a:buAutoNum type="arabicPeriod" startAt="1"/>
            </a:pPr>
            <a:r>
              <a:rPr lang="en-US" sz="3400">
                <a:solidFill>
                  <a:srgbClr val="000000"/>
                </a:solidFill>
                <a:latin typeface="Source Sans Pro"/>
              </a:rPr>
              <a:t>Bagaimana merancang sebuah sistem pencarian lokasi tempat kos yang efektif dan efisien bagi masyarakat yang membutuhkan tempat tinggal sementara di kota-kota besar dan perkotaan?</a:t>
            </a:r>
          </a:p>
          <a:p>
            <a:pPr algn="l" marL="734061" indent="-367031" lvl="1">
              <a:lnSpc>
                <a:spcPts val="4760"/>
              </a:lnSpc>
              <a:buAutoNum type="arabicPeriod" startAt="1"/>
            </a:pPr>
            <a:r>
              <a:rPr lang="en-US" sz="3400">
                <a:solidFill>
                  <a:srgbClr val="000000"/>
                </a:solidFill>
                <a:latin typeface="Source Sans Pro"/>
              </a:rPr>
              <a:t>Fitur-fitur apa saja yang diperlukan dalam sistem pencarian lokasi tempat kos agar dapat memenuhi kebutuhan masyarakat yang mencari tempat tinggal sementara?</a:t>
            </a:r>
          </a:p>
          <a:p>
            <a:pPr algn="l" marL="734061" indent="-367031" lvl="1">
              <a:lnSpc>
                <a:spcPts val="4760"/>
              </a:lnSpc>
              <a:buAutoNum type="arabicPeriod" startAt="1"/>
            </a:pPr>
            <a:r>
              <a:rPr lang="en-US" sz="3400">
                <a:solidFill>
                  <a:srgbClr val="000000"/>
                </a:solidFill>
                <a:latin typeface="Source Sans Pro"/>
              </a:rPr>
              <a:t>Bagaimana cara mengimplementasikan sistem pencarian lokasi tempat kos agar dapat digunakan dengan mudah oleh masyarakat?</a:t>
            </a:r>
          </a:p>
          <a:p>
            <a:pPr algn="l">
              <a:lnSpc>
                <a:spcPts val="4760"/>
              </a:lnSpc>
            </a:pPr>
          </a:p>
        </p:txBody>
      </p:sp>
      <p:sp>
        <p:nvSpPr>
          <p:cNvPr name="Freeform 17" id="17"/>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386475" y="-699798"/>
            <a:ext cx="3319071" cy="3344152"/>
          </a:xfrm>
          <a:custGeom>
            <a:avLst/>
            <a:gdLst/>
            <a:ahLst/>
            <a:cxnLst/>
            <a:rect r="r" b="b" t="t" l="l"/>
            <a:pathLst>
              <a:path h="3344152" w="3319071">
                <a:moveTo>
                  <a:pt x="0" y="0"/>
                </a:moveTo>
                <a:lnTo>
                  <a:pt x="3319071" y="0"/>
                </a:lnTo>
                <a:lnTo>
                  <a:pt x="3319071" y="3344152"/>
                </a:lnTo>
                <a:lnTo>
                  <a:pt x="0" y="33441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0">
            <a:off x="14556296" y="8426141"/>
            <a:ext cx="3731704" cy="3759903"/>
          </a:xfrm>
          <a:custGeom>
            <a:avLst/>
            <a:gdLst/>
            <a:ahLst/>
            <a:cxnLst/>
            <a:rect r="r" b="b" t="t" l="l"/>
            <a:pathLst>
              <a:path h="3759903" w="3731704">
                <a:moveTo>
                  <a:pt x="0" y="0"/>
                </a:moveTo>
                <a:lnTo>
                  <a:pt x="3731704" y="0"/>
                </a:lnTo>
                <a:lnTo>
                  <a:pt x="3731704" y="3759903"/>
                </a:lnTo>
                <a:lnTo>
                  <a:pt x="0" y="37599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13299034" y="-1028700"/>
            <a:ext cx="3960266" cy="3584040"/>
          </a:xfrm>
          <a:custGeom>
            <a:avLst/>
            <a:gdLst/>
            <a:ahLst/>
            <a:cxnLst/>
            <a:rect r="r" b="b" t="t" l="l"/>
            <a:pathLst>
              <a:path h="3584040" w="3960266">
                <a:moveTo>
                  <a:pt x="0" y="0"/>
                </a:moveTo>
                <a:lnTo>
                  <a:pt x="3960266" y="0"/>
                </a:lnTo>
                <a:lnTo>
                  <a:pt x="3960266" y="3584040"/>
                </a:lnTo>
                <a:lnTo>
                  <a:pt x="0" y="35840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2" id="22"/>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3" id="23"/>
          <p:cNvSpPr/>
          <p:nvPr/>
        </p:nvSpPr>
        <p:spPr>
          <a:xfrm flipH="false" flipV="false" rot="10230255">
            <a:off x="15294198" y="7642804"/>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grpSp>
        <p:nvGrpSpPr>
          <p:cNvPr name="Group 2" id="2"/>
          <p:cNvGrpSpPr/>
          <p:nvPr/>
        </p:nvGrpSpPr>
        <p:grpSpPr>
          <a:xfrm rot="0">
            <a:off x="1343673" y="6450664"/>
            <a:ext cx="215587" cy="371594"/>
            <a:chOff x="0" y="0"/>
            <a:chExt cx="257778" cy="444315"/>
          </a:xfrm>
        </p:grpSpPr>
        <p:sp>
          <p:nvSpPr>
            <p:cNvPr name="Freeform 3" id="3"/>
            <p:cNvSpPr/>
            <p:nvPr/>
          </p:nvSpPr>
          <p:spPr>
            <a:xfrm flipH="false" flipV="false" rot="0">
              <a:off x="0" y="0"/>
              <a:ext cx="257778" cy="444315"/>
            </a:xfrm>
            <a:custGeom>
              <a:avLst/>
              <a:gdLst/>
              <a:ahLst/>
              <a:cxnLst/>
              <a:rect r="r" b="b" t="t" l="l"/>
              <a:pathLst>
                <a:path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p:spPr>
        </p:sp>
        <p:sp>
          <p:nvSpPr>
            <p:cNvPr name="TextBox 4" id="4"/>
            <p:cNvSpPr txBox="true"/>
            <p:nvPr/>
          </p:nvSpPr>
          <p:spPr>
            <a:xfrm>
              <a:off x="24167" y="-5970"/>
              <a:ext cx="209444" cy="408631"/>
            </a:xfrm>
            <a:prstGeom prst="rect">
              <a:avLst/>
            </a:prstGeom>
          </p:spPr>
          <p:txBody>
            <a:bodyPr anchor="ctr" rtlCol="false" tIns="28174" lIns="28174" bIns="28174" rIns="28174"/>
            <a:lstStyle/>
            <a:p>
              <a:pPr algn="ctr">
                <a:lnSpc>
                  <a:spcPts val="3367"/>
                </a:lnSpc>
              </a:pPr>
            </a:p>
          </p:txBody>
        </p:sp>
      </p:grpSp>
      <p:grpSp>
        <p:nvGrpSpPr>
          <p:cNvPr name="Group 5" id="5"/>
          <p:cNvGrpSpPr/>
          <p:nvPr/>
        </p:nvGrpSpPr>
        <p:grpSpPr>
          <a:xfrm rot="0">
            <a:off x="1343673" y="5746528"/>
            <a:ext cx="215587" cy="371594"/>
            <a:chOff x="0" y="0"/>
            <a:chExt cx="257778" cy="444315"/>
          </a:xfrm>
        </p:grpSpPr>
        <p:sp>
          <p:nvSpPr>
            <p:cNvPr name="Freeform 6" id="6"/>
            <p:cNvSpPr/>
            <p:nvPr/>
          </p:nvSpPr>
          <p:spPr>
            <a:xfrm flipH="false" flipV="false" rot="0">
              <a:off x="0" y="0"/>
              <a:ext cx="257778" cy="444315"/>
            </a:xfrm>
            <a:custGeom>
              <a:avLst/>
              <a:gdLst/>
              <a:ahLst/>
              <a:cxnLst/>
              <a:rect r="r" b="b" t="t" l="l"/>
              <a:pathLst>
                <a:path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p:spPr>
        </p:sp>
        <p:sp>
          <p:nvSpPr>
            <p:cNvPr name="TextBox 7" id="7"/>
            <p:cNvSpPr txBox="true"/>
            <p:nvPr/>
          </p:nvSpPr>
          <p:spPr>
            <a:xfrm>
              <a:off x="24167" y="-5970"/>
              <a:ext cx="209444" cy="408631"/>
            </a:xfrm>
            <a:prstGeom prst="rect">
              <a:avLst/>
            </a:prstGeom>
          </p:spPr>
          <p:txBody>
            <a:bodyPr anchor="ctr" rtlCol="false" tIns="28174" lIns="28174" bIns="28174" rIns="28174"/>
            <a:lstStyle/>
            <a:p>
              <a:pPr algn="ctr">
                <a:lnSpc>
                  <a:spcPts val="3367"/>
                </a:lnSpc>
              </a:pPr>
            </a:p>
          </p:txBody>
        </p:sp>
      </p:grpSp>
      <p:grpSp>
        <p:nvGrpSpPr>
          <p:cNvPr name="Group 8" id="8"/>
          <p:cNvGrpSpPr/>
          <p:nvPr/>
        </p:nvGrpSpPr>
        <p:grpSpPr>
          <a:xfrm rot="0">
            <a:off x="1343673" y="5042393"/>
            <a:ext cx="215587" cy="371594"/>
            <a:chOff x="0" y="0"/>
            <a:chExt cx="257778" cy="444315"/>
          </a:xfrm>
        </p:grpSpPr>
        <p:sp>
          <p:nvSpPr>
            <p:cNvPr name="Freeform 9" id="9"/>
            <p:cNvSpPr/>
            <p:nvPr/>
          </p:nvSpPr>
          <p:spPr>
            <a:xfrm flipH="false" flipV="false" rot="0">
              <a:off x="0" y="0"/>
              <a:ext cx="257778" cy="444315"/>
            </a:xfrm>
            <a:custGeom>
              <a:avLst/>
              <a:gdLst/>
              <a:ahLst/>
              <a:cxnLst/>
              <a:rect r="r" b="b" t="t" l="l"/>
              <a:pathLst>
                <a:path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p:spPr>
        </p:sp>
        <p:sp>
          <p:nvSpPr>
            <p:cNvPr name="TextBox 10" id="10"/>
            <p:cNvSpPr txBox="true"/>
            <p:nvPr/>
          </p:nvSpPr>
          <p:spPr>
            <a:xfrm>
              <a:off x="24167" y="-5970"/>
              <a:ext cx="209444" cy="408631"/>
            </a:xfrm>
            <a:prstGeom prst="rect">
              <a:avLst/>
            </a:prstGeom>
          </p:spPr>
          <p:txBody>
            <a:bodyPr anchor="ctr" rtlCol="false" tIns="28174" lIns="28174" bIns="28174" rIns="28174"/>
            <a:lstStyle/>
            <a:p>
              <a:pPr algn="ctr">
                <a:lnSpc>
                  <a:spcPts val="3367"/>
                </a:lnSpc>
              </a:pPr>
            </a:p>
          </p:txBody>
        </p:sp>
      </p:grpSp>
      <p:grpSp>
        <p:nvGrpSpPr>
          <p:cNvPr name="Group 11" id="11"/>
          <p:cNvGrpSpPr/>
          <p:nvPr/>
        </p:nvGrpSpPr>
        <p:grpSpPr>
          <a:xfrm rot="0">
            <a:off x="1343673" y="4338257"/>
            <a:ext cx="215587" cy="371594"/>
            <a:chOff x="0" y="0"/>
            <a:chExt cx="257778" cy="444315"/>
          </a:xfrm>
        </p:grpSpPr>
        <p:sp>
          <p:nvSpPr>
            <p:cNvPr name="Freeform 12" id="12"/>
            <p:cNvSpPr/>
            <p:nvPr/>
          </p:nvSpPr>
          <p:spPr>
            <a:xfrm flipH="false" flipV="false" rot="0">
              <a:off x="0" y="0"/>
              <a:ext cx="257778" cy="444315"/>
            </a:xfrm>
            <a:custGeom>
              <a:avLst/>
              <a:gdLst/>
              <a:ahLst/>
              <a:cxnLst/>
              <a:rect r="r" b="b" t="t" l="l"/>
              <a:pathLst>
                <a:path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p:spPr>
        </p:sp>
        <p:sp>
          <p:nvSpPr>
            <p:cNvPr name="TextBox 13" id="13"/>
            <p:cNvSpPr txBox="true"/>
            <p:nvPr/>
          </p:nvSpPr>
          <p:spPr>
            <a:xfrm>
              <a:off x="24167" y="-5970"/>
              <a:ext cx="209444" cy="408631"/>
            </a:xfrm>
            <a:prstGeom prst="rect">
              <a:avLst/>
            </a:prstGeom>
          </p:spPr>
          <p:txBody>
            <a:bodyPr anchor="ctr" rtlCol="false" tIns="28174" lIns="28174" bIns="28174" rIns="28174"/>
            <a:lstStyle/>
            <a:p>
              <a:pPr algn="ctr">
                <a:lnSpc>
                  <a:spcPts val="3367"/>
                </a:lnSpc>
              </a:pPr>
            </a:p>
          </p:txBody>
        </p:sp>
      </p:grpSp>
      <p:grpSp>
        <p:nvGrpSpPr>
          <p:cNvPr name="Group 14" id="14"/>
          <p:cNvGrpSpPr/>
          <p:nvPr/>
        </p:nvGrpSpPr>
        <p:grpSpPr>
          <a:xfrm rot="0">
            <a:off x="1343673" y="3634122"/>
            <a:ext cx="215587" cy="371594"/>
            <a:chOff x="0" y="0"/>
            <a:chExt cx="257778" cy="444315"/>
          </a:xfrm>
        </p:grpSpPr>
        <p:sp>
          <p:nvSpPr>
            <p:cNvPr name="Freeform 15" id="15"/>
            <p:cNvSpPr/>
            <p:nvPr/>
          </p:nvSpPr>
          <p:spPr>
            <a:xfrm flipH="false" flipV="false" rot="0">
              <a:off x="0" y="0"/>
              <a:ext cx="257778" cy="444315"/>
            </a:xfrm>
            <a:custGeom>
              <a:avLst/>
              <a:gdLst/>
              <a:ahLst/>
              <a:cxnLst/>
              <a:rect r="r" b="b" t="t" l="l"/>
              <a:pathLst>
                <a:path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p:spPr>
        </p:sp>
        <p:sp>
          <p:nvSpPr>
            <p:cNvPr name="TextBox 16" id="16"/>
            <p:cNvSpPr txBox="true"/>
            <p:nvPr/>
          </p:nvSpPr>
          <p:spPr>
            <a:xfrm>
              <a:off x="24167" y="-5970"/>
              <a:ext cx="209444" cy="408631"/>
            </a:xfrm>
            <a:prstGeom prst="rect">
              <a:avLst/>
            </a:prstGeom>
          </p:spPr>
          <p:txBody>
            <a:bodyPr anchor="ctr" rtlCol="false" tIns="28174" lIns="28174" bIns="28174" rIns="28174"/>
            <a:lstStyle/>
            <a:p>
              <a:pPr algn="ctr">
                <a:lnSpc>
                  <a:spcPts val="3367"/>
                </a:lnSpc>
              </a:pPr>
            </a:p>
          </p:txBody>
        </p:sp>
      </p:grpSp>
      <p:grpSp>
        <p:nvGrpSpPr>
          <p:cNvPr name="Group 17" id="17"/>
          <p:cNvGrpSpPr/>
          <p:nvPr/>
        </p:nvGrpSpPr>
        <p:grpSpPr>
          <a:xfrm rot="0">
            <a:off x="1343673" y="7155633"/>
            <a:ext cx="215587" cy="371594"/>
            <a:chOff x="0" y="0"/>
            <a:chExt cx="257778" cy="444315"/>
          </a:xfrm>
        </p:grpSpPr>
        <p:sp>
          <p:nvSpPr>
            <p:cNvPr name="Freeform 18" id="18"/>
            <p:cNvSpPr/>
            <p:nvPr/>
          </p:nvSpPr>
          <p:spPr>
            <a:xfrm flipH="false" flipV="false" rot="0">
              <a:off x="0" y="0"/>
              <a:ext cx="257778" cy="444315"/>
            </a:xfrm>
            <a:custGeom>
              <a:avLst/>
              <a:gdLst/>
              <a:ahLst/>
              <a:cxnLst/>
              <a:rect r="r" b="b" t="t" l="l"/>
              <a:pathLst>
                <a:path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p:spPr>
        </p:sp>
        <p:sp>
          <p:nvSpPr>
            <p:cNvPr name="TextBox 19" id="19"/>
            <p:cNvSpPr txBox="true"/>
            <p:nvPr/>
          </p:nvSpPr>
          <p:spPr>
            <a:xfrm>
              <a:off x="24167" y="-5970"/>
              <a:ext cx="209444" cy="408631"/>
            </a:xfrm>
            <a:prstGeom prst="rect">
              <a:avLst/>
            </a:prstGeom>
          </p:spPr>
          <p:txBody>
            <a:bodyPr anchor="ctr" rtlCol="false" tIns="28174" lIns="28174" bIns="28174" rIns="28174"/>
            <a:lstStyle/>
            <a:p>
              <a:pPr algn="ctr">
                <a:lnSpc>
                  <a:spcPts val="3367"/>
                </a:lnSpc>
              </a:pPr>
            </a:p>
          </p:txBody>
        </p:sp>
      </p:grpSp>
      <p:grpSp>
        <p:nvGrpSpPr>
          <p:cNvPr name="Group 20" id="20"/>
          <p:cNvGrpSpPr/>
          <p:nvPr/>
        </p:nvGrpSpPr>
        <p:grpSpPr>
          <a:xfrm rot="0">
            <a:off x="1343673" y="7860602"/>
            <a:ext cx="215587" cy="371594"/>
            <a:chOff x="0" y="0"/>
            <a:chExt cx="257778" cy="444315"/>
          </a:xfrm>
        </p:grpSpPr>
        <p:sp>
          <p:nvSpPr>
            <p:cNvPr name="Freeform 21" id="21"/>
            <p:cNvSpPr/>
            <p:nvPr/>
          </p:nvSpPr>
          <p:spPr>
            <a:xfrm flipH="false" flipV="false" rot="0">
              <a:off x="0" y="0"/>
              <a:ext cx="257778" cy="444315"/>
            </a:xfrm>
            <a:custGeom>
              <a:avLst/>
              <a:gdLst/>
              <a:ahLst/>
              <a:cxnLst/>
              <a:rect r="r" b="b" t="t" l="l"/>
              <a:pathLst>
                <a:path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p:spPr>
        </p:sp>
        <p:sp>
          <p:nvSpPr>
            <p:cNvPr name="TextBox 22" id="22"/>
            <p:cNvSpPr txBox="true"/>
            <p:nvPr/>
          </p:nvSpPr>
          <p:spPr>
            <a:xfrm>
              <a:off x="24167" y="-5970"/>
              <a:ext cx="209444" cy="408631"/>
            </a:xfrm>
            <a:prstGeom prst="rect">
              <a:avLst/>
            </a:prstGeom>
          </p:spPr>
          <p:txBody>
            <a:bodyPr anchor="ctr" rtlCol="false" tIns="28174" lIns="28174" bIns="28174" rIns="28174"/>
            <a:lstStyle/>
            <a:p>
              <a:pPr algn="ctr">
                <a:lnSpc>
                  <a:spcPts val="3367"/>
                </a:lnSpc>
              </a:pPr>
            </a:p>
          </p:txBody>
        </p:sp>
      </p:grpSp>
      <p:sp>
        <p:nvSpPr>
          <p:cNvPr name="Freeform 23" id="23"/>
          <p:cNvSpPr/>
          <p:nvPr/>
        </p:nvSpPr>
        <p:spPr>
          <a:xfrm flipH="false" flipV="false" rot="0">
            <a:off x="4694782" y="665755"/>
            <a:ext cx="8538629" cy="1659340"/>
          </a:xfrm>
          <a:custGeom>
            <a:avLst/>
            <a:gdLst/>
            <a:ahLst/>
            <a:cxnLst/>
            <a:rect r="r" b="b" t="t" l="l"/>
            <a:pathLst>
              <a:path h="1659340" w="8538629">
                <a:moveTo>
                  <a:pt x="0" y="0"/>
                </a:moveTo>
                <a:lnTo>
                  <a:pt x="8538630" y="0"/>
                </a:lnTo>
                <a:lnTo>
                  <a:pt x="8538630" y="1659340"/>
                </a:lnTo>
                <a:lnTo>
                  <a:pt x="0" y="16593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4" id="24"/>
          <p:cNvSpPr txBox="true"/>
          <p:nvPr/>
        </p:nvSpPr>
        <p:spPr>
          <a:xfrm rot="0">
            <a:off x="2601315" y="762441"/>
            <a:ext cx="12725563" cy="1184275"/>
          </a:xfrm>
          <a:prstGeom prst="rect">
            <a:avLst/>
          </a:prstGeom>
        </p:spPr>
        <p:txBody>
          <a:bodyPr anchor="t" rtlCol="false" tIns="0" lIns="0" bIns="0" rIns="0">
            <a:spAutoFit/>
          </a:bodyPr>
          <a:lstStyle/>
          <a:p>
            <a:pPr algn="ctr">
              <a:lnSpc>
                <a:spcPts val="9799"/>
              </a:lnSpc>
            </a:pPr>
            <a:r>
              <a:rPr lang="en-US" sz="6999">
                <a:solidFill>
                  <a:srgbClr val="000000"/>
                </a:solidFill>
                <a:latin typeface="Source Sans Pro Bold"/>
              </a:rPr>
              <a:t>TUJUAN PENULISAN</a:t>
            </a:r>
          </a:p>
        </p:txBody>
      </p:sp>
      <p:sp>
        <p:nvSpPr>
          <p:cNvPr name="Freeform 25" id="25"/>
          <p:cNvSpPr/>
          <p:nvPr/>
        </p:nvSpPr>
        <p:spPr>
          <a:xfrm flipH="false" flipV="false" rot="0">
            <a:off x="-2195390" y="9270421"/>
            <a:ext cx="3539063" cy="1274063"/>
          </a:xfrm>
          <a:custGeom>
            <a:avLst/>
            <a:gdLst/>
            <a:ahLst/>
            <a:cxnLst/>
            <a:rect r="r" b="b" t="t" l="l"/>
            <a:pathLst>
              <a:path h="1274063" w="3539063">
                <a:moveTo>
                  <a:pt x="0" y="0"/>
                </a:moveTo>
                <a:lnTo>
                  <a:pt x="3539063" y="0"/>
                </a:lnTo>
                <a:lnTo>
                  <a:pt x="3539063"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false" flipV="false" rot="0">
            <a:off x="-496114" y="-253118"/>
            <a:ext cx="3314174" cy="3339218"/>
          </a:xfrm>
          <a:custGeom>
            <a:avLst/>
            <a:gdLst/>
            <a:ahLst/>
            <a:cxnLst/>
            <a:rect r="r" b="b" t="t" l="l"/>
            <a:pathLst>
              <a:path h="3339218" w="3314174">
                <a:moveTo>
                  <a:pt x="0" y="0"/>
                </a:moveTo>
                <a:lnTo>
                  <a:pt x="3314175" y="0"/>
                </a:lnTo>
                <a:lnTo>
                  <a:pt x="3314175" y="3339218"/>
                </a:lnTo>
                <a:lnTo>
                  <a:pt x="0" y="33392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false" flipV="false" rot="0">
            <a:off x="15067397" y="8908299"/>
            <a:ext cx="3693258" cy="3721166"/>
          </a:xfrm>
          <a:custGeom>
            <a:avLst/>
            <a:gdLst/>
            <a:ahLst/>
            <a:cxnLst/>
            <a:rect r="r" b="b" t="t" l="l"/>
            <a:pathLst>
              <a:path h="3721166" w="3693258">
                <a:moveTo>
                  <a:pt x="0" y="0"/>
                </a:moveTo>
                <a:lnTo>
                  <a:pt x="3693258" y="0"/>
                </a:lnTo>
                <a:lnTo>
                  <a:pt x="3693258" y="3721166"/>
                </a:lnTo>
                <a:lnTo>
                  <a:pt x="0" y="37211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9" id="29"/>
          <p:cNvSpPr/>
          <p:nvPr/>
        </p:nvSpPr>
        <p:spPr>
          <a:xfrm flipH="false" flipV="false" rot="0">
            <a:off x="13233412" y="-1806652"/>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0" id="30"/>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1" id="31"/>
          <p:cNvSpPr/>
          <p:nvPr/>
        </p:nvSpPr>
        <p:spPr>
          <a:xfrm flipH="false" flipV="false" rot="10230255">
            <a:off x="15815050" y="7826193"/>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2" id="32"/>
          <p:cNvSpPr txBox="true"/>
          <p:nvPr/>
        </p:nvSpPr>
        <p:spPr>
          <a:xfrm rot="0">
            <a:off x="2656104" y="2808077"/>
            <a:ext cx="12975792" cy="6945630"/>
          </a:xfrm>
          <a:prstGeom prst="rect">
            <a:avLst/>
          </a:prstGeom>
        </p:spPr>
        <p:txBody>
          <a:bodyPr anchor="t" rtlCol="false" tIns="0" lIns="0" bIns="0" rIns="0">
            <a:spAutoFit/>
          </a:bodyPr>
          <a:lstStyle/>
          <a:p>
            <a:pPr algn="just" marL="712472" indent="-356236" lvl="1">
              <a:lnSpc>
                <a:spcPts val="4620"/>
              </a:lnSpc>
              <a:buAutoNum type="arabicPeriod" startAt="1"/>
            </a:pPr>
            <a:r>
              <a:rPr lang="en-US" sz="3300">
                <a:solidFill>
                  <a:srgbClr val="000000"/>
                </a:solidFill>
                <a:latin typeface="Source Sans Pro"/>
              </a:rPr>
              <a:t>M</a:t>
            </a:r>
            <a:r>
              <a:rPr lang="en-US" sz="3300">
                <a:solidFill>
                  <a:srgbClr val="000000"/>
                </a:solidFill>
                <a:latin typeface="Source Sans Pro"/>
              </a:rPr>
              <a:t>enyediakan informasi yang lengkap, akurat, dan terkini mengenai tempat kos di kota-kota besar dan perkotaan.</a:t>
            </a:r>
          </a:p>
          <a:p>
            <a:pPr algn="just" marL="712472" indent="-356236" lvl="1">
              <a:lnSpc>
                <a:spcPts val="4620"/>
              </a:lnSpc>
              <a:buAutoNum type="arabicPeriod" startAt="1"/>
            </a:pPr>
            <a:r>
              <a:rPr lang="en-US" sz="3300">
                <a:solidFill>
                  <a:srgbClr val="000000"/>
                </a:solidFill>
                <a:latin typeface="Source Sans Pro"/>
              </a:rPr>
              <a:t>Membangun sistem yang dapat menjangkau masyarakat luas, terutama di kota-kota besar dan perkotaan.</a:t>
            </a:r>
          </a:p>
          <a:p>
            <a:pPr algn="just" marL="712472" indent="-356236" lvl="1">
              <a:lnSpc>
                <a:spcPts val="4620"/>
              </a:lnSpc>
              <a:buAutoNum type="arabicPeriod" startAt="1"/>
            </a:pPr>
            <a:r>
              <a:rPr lang="en-US" sz="3300">
                <a:solidFill>
                  <a:srgbClr val="000000"/>
                </a:solidFill>
                <a:latin typeface="Source Sans Pro"/>
              </a:rPr>
              <a:t>Mengidentifikasi fitur-fitur yang dibutuhkan oleh masyarakat dalam mencari tempat kos, seperti lokasi, fasilitas, harga sewa, dan ulasan dari penghuni sebelumnya.</a:t>
            </a:r>
          </a:p>
          <a:p>
            <a:pPr algn="just" marL="712472" indent="-356236" lvl="1">
              <a:lnSpc>
                <a:spcPts val="4620"/>
              </a:lnSpc>
              <a:buAutoNum type="arabicPeriod" startAt="1"/>
            </a:pPr>
            <a:r>
              <a:rPr lang="en-US" sz="3300">
                <a:solidFill>
                  <a:srgbClr val="000000"/>
                </a:solidFill>
                <a:latin typeface="Source Sans Pro"/>
              </a:rPr>
              <a:t>Merancang dan mengembangkan fitur-fitur tersebut dalam sistem informasi pencarian lokasi tempat kos.</a:t>
            </a:r>
          </a:p>
          <a:p>
            <a:pPr algn="just" marL="712472" indent="-356236" lvl="1">
              <a:lnSpc>
                <a:spcPts val="4620"/>
              </a:lnSpc>
              <a:buAutoNum type="arabicPeriod" startAt="1"/>
            </a:pPr>
            <a:r>
              <a:rPr lang="en-US" sz="3300">
                <a:solidFill>
                  <a:srgbClr val="000000"/>
                </a:solidFill>
                <a:latin typeface="Source Sans Pro"/>
              </a:rPr>
              <a:t>Membangun sistem informasi yang user-friendly dan mudah digunakan oleh masyarakat.</a:t>
            </a:r>
          </a:p>
          <a:p>
            <a:pPr algn="just">
              <a:lnSpc>
                <a:spcPts val="462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4874685" y="1284459"/>
            <a:ext cx="8538629" cy="1659340"/>
          </a:xfrm>
          <a:custGeom>
            <a:avLst/>
            <a:gdLst/>
            <a:ahLst/>
            <a:cxnLst/>
            <a:rect r="r" b="b" t="t" l="l"/>
            <a:pathLst>
              <a:path h="1659340" w="8538629">
                <a:moveTo>
                  <a:pt x="0" y="0"/>
                </a:moveTo>
                <a:lnTo>
                  <a:pt x="8538630" y="0"/>
                </a:lnTo>
                <a:lnTo>
                  <a:pt x="8538630" y="1659340"/>
                </a:lnTo>
                <a:lnTo>
                  <a:pt x="0" y="16593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492989" y="1460079"/>
            <a:ext cx="9302021" cy="1184275"/>
          </a:xfrm>
          <a:prstGeom prst="rect">
            <a:avLst/>
          </a:prstGeom>
        </p:spPr>
        <p:txBody>
          <a:bodyPr anchor="t" rtlCol="false" tIns="0" lIns="0" bIns="0" rIns="0">
            <a:spAutoFit/>
          </a:bodyPr>
          <a:lstStyle/>
          <a:p>
            <a:pPr algn="ctr">
              <a:lnSpc>
                <a:spcPts val="9799"/>
              </a:lnSpc>
            </a:pPr>
            <a:r>
              <a:rPr lang="en-US" sz="6999">
                <a:solidFill>
                  <a:srgbClr val="000000"/>
                </a:solidFill>
                <a:latin typeface="Source Sans Pro Bold"/>
              </a:rPr>
              <a:t>MANFAAT </a:t>
            </a:r>
          </a:p>
        </p:txBody>
      </p:sp>
      <p:sp>
        <p:nvSpPr>
          <p:cNvPr name="TextBox 4" id="4"/>
          <p:cNvSpPr txBox="true"/>
          <p:nvPr/>
        </p:nvSpPr>
        <p:spPr>
          <a:xfrm rot="0">
            <a:off x="3939651" y="3391535"/>
            <a:ext cx="11784687" cy="5866765"/>
          </a:xfrm>
          <a:prstGeom prst="rect">
            <a:avLst/>
          </a:prstGeom>
        </p:spPr>
        <p:txBody>
          <a:bodyPr anchor="t" rtlCol="false" tIns="0" lIns="0" bIns="0" rIns="0">
            <a:spAutoFit/>
          </a:bodyPr>
          <a:lstStyle/>
          <a:p>
            <a:pPr algn="l" marL="755651" indent="-377825" lvl="1">
              <a:lnSpc>
                <a:spcPts val="4900"/>
              </a:lnSpc>
              <a:buFont typeface="Arial"/>
              <a:buChar char="•"/>
            </a:pPr>
            <a:r>
              <a:rPr lang="en-US" sz="3500">
                <a:solidFill>
                  <a:srgbClr val="000000"/>
                </a:solidFill>
                <a:latin typeface="Source Sans Pro Bold"/>
              </a:rPr>
              <a:t>Manfaat Pencari Kos : </a:t>
            </a:r>
          </a:p>
          <a:p>
            <a:pPr algn="l">
              <a:lnSpc>
                <a:spcPts val="4620"/>
              </a:lnSpc>
            </a:pPr>
            <a:r>
              <a:rPr lang="en-US" sz="3300">
                <a:solidFill>
                  <a:srgbClr val="000000"/>
                </a:solidFill>
                <a:latin typeface="Source Sans Pro"/>
              </a:rPr>
              <a:t>1.     Memudahkan dan mempercepat proses pencarian kos</a:t>
            </a:r>
          </a:p>
          <a:p>
            <a:pPr algn="l">
              <a:lnSpc>
                <a:spcPts val="4620"/>
              </a:lnSpc>
            </a:pPr>
            <a:r>
              <a:rPr lang="en-US" sz="3300">
                <a:solidFill>
                  <a:srgbClr val="000000"/>
                </a:solidFill>
                <a:latin typeface="Source Sans Pro"/>
              </a:rPr>
              <a:t>2.     Menyediakan informasi yang lengkap dan akurat</a:t>
            </a:r>
          </a:p>
          <a:p>
            <a:pPr algn="l">
              <a:lnSpc>
                <a:spcPts val="4620"/>
              </a:lnSpc>
            </a:pPr>
            <a:r>
              <a:rPr lang="en-US" sz="3300">
                <a:solidFill>
                  <a:srgbClr val="000000"/>
                </a:solidFill>
                <a:latin typeface="Source Sans Pro"/>
              </a:rPr>
              <a:t>3.     Menghemat waktu dan biaya</a:t>
            </a:r>
          </a:p>
          <a:p>
            <a:pPr algn="l">
              <a:lnSpc>
                <a:spcPts val="4620"/>
              </a:lnSpc>
            </a:pPr>
          </a:p>
          <a:p>
            <a:pPr algn="l" marL="755651" indent="-377825" lvl="1">
              <a:lnSpc>
                <a:spcPts val="4900"/>
              </a:lnSpc>
              <a:buFont typeface="Arial"/>
              <a:buChar char="•"/>
            </a:pPr>
            <a:r>
              <a:rPr lang="en-US" sz="3500">
                <a:solidFill>
                  <a:srgbClr val="000000"/>
                </a:solidFill>
                <a:latin typeface="Source Sans Pro Bold"/>
              </a:rPr>
              <a:t>Manfaat Pemilik Kos : </a:t>
            </a:r>
          </a:p>
          <a:p>
            <a:pPr algn="l">
              <a:lnSpc>
                <a:spcPts val="4620"/>
              </a:lnSpc>
            </a:pPr>
            <a:r>
              <a:rPr lang="en-US" sz="3300">
                <a:solidFill>
                  <a:srgbClr val="000000"/>
                </a:solidFill>
                <a:latin typeface="Source Sans Pro"/>
              </a:rPr>
              <a:t>1.     Memperluas jangkauan pemasaran</a:t>
            </a:r>
          </a:p>
          <a:p>
            <a:pPr algn="l">
              <a:lnSpc>
                <a:spcPts val="4620"/>
              </a:lnSpc>
            </a:pPr>
            <a:r>
              <a:rPr lang="en-US" sz="3300">
                <a:solidFill>
                  <a:srgbClr val="000000"/>
                </a:solidFill>
                <a:latin typeface="Source Sans Pro"/>
              </a:rPr>
              <a:t>2.     Meningkatkan efisiensi pengelolaan kos</a:t>
            </a:r>
          </a:p>
          <a:p>
            <a:pPr algn="l">
              <a:lnSpc>
                <a:spcPts val="4620"/>
              </a:lnSpc>
            </a:pPr>
            <a:r>
              <a:rPr lang="en-US" sz="3300">
                <a:solidFill>
                  <a:srgbClr val="000000"/>
                </a:solidFill>
                <a:latin typeface="Source Sans Pro"/>
              </a:rPr>
              <a:t>3.     Meningkatkan reputasi kos</a:t>
            </a:r>
          </a:p>
          <a:p>
            <a:pPr algn="l">
              <a:lnSpc>
                <a:spcPts val="4620"/>
              </a:lnSpc>
            </a:pPr>
          </a:p>
        </p:txBody>
      </p:sp>
      <p:sp>
        <p:nvSpPr>
          <p:cNvPr name="Freeform 5" id="5"/>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496114" y="-253118"/>
            <a:ext cx="3154412" cy="3178249"/>
          </a:xfrm>
          <a:custGeom>
            <a:avLst/>
            <a:gdLst/>
            <a:ahLst/>
            <a:cxnLst/>
            <a:rect r="r" b="b" t="t" l="l"/>
            <a:pathLst>
              <a:path h="3178249" w="3154412">
                <a:moveTo>
                  <a:pt x="0" y="0"/>
                </a:moveTo>
                <a:lnTo>
                  <a:pt x="3154412" y="0"/>
                </a:lnTo>
                <a:lnTo>
                  <a:pt x="3154412" y="3178248"/>
                </a:lnTo>
                <a:lnTo>
                  <a:pt x="0" y="31782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4844996" y="8298544"/>
            <a:ext cx="3443004" cy="3469021"/>
          </a:xfrm>
          <a:custGeom>
            <a:avLst/>
            <a:gdLst/>
            <a:ahLst/>
            <a:cxnLst/>
            <a:rect r="r" b="b" t="t" l="l"/>
            <a:pathLst>
              <a:path h="3469021" w="3443004">
                <a:moveTo>
                  <a:pt x="0" y="0"/>
                </a:moveTo>
                <a:lnTo>
                  <a:pt x="3443004" y="0"/>
                </a:lnTo>
                <a:lnTo>
                  <a:pt x="3443004" y="3469021"/>
                </a:lnTo>
                <a:lnTo>
                  <a:pt x="0" y="34690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3741260" y="-1189670"/>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5724338" y="-807827"/>
            <a:ext cx="3686460" cy="3673054"/>
          </a:xfrm>
          <a:custGeom>
            <a:avLst/>
            <a:gdLst/>
            <a:ahLst/>
            <a:cxnLst/>
            <a:rect r="r" b="b" t="t" l="l"/>
            <a:pathLst>
              <a:path h="3673054" w="3686460">
                <a:moveTo>
                  <a:pt x="0" y="0"/>
                </a:moveTo>
                <a:lnTo>
                  <a:pt x="3686460" y="0"/>
                </a:lnTo>
                <a:lnTo>
                  <a:pt x="3686460" y="3673054"/>
                </a:lnTo>
                <a:lnTo>
                  <a:pt x="0" y="36730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10230255">
            <a:off x="15294198"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4874685" y="936100"/>
            <a:ext cx="8538629" cy="1659340"/>
          </a:xfrm>
          <a:custGeom>
            <a:avLst/>
            <a:gdLst/>
            <a:ahLst/>
            <a:cxnLst/>
            <a:rect r="r" b="b" t="t" l="l"/>
            <a:pathLst>
              <a:path h="1659340" w="8538629">
                <a:moveTo>
                  <a:pt x="0" y="0"/>
                </a:moveTo>
                <a:lnTo>
                  <a:pt x="8538630" y="0"/>
                </a:lnTo>
                <a:lnTo>
                  <a:pt x="8538630" y="1659341"/>
                </a:lnTo>
                <a:lnTo>
                  <a:pt x="0" y="1659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235959" y="1111721"/>
            <a:ext cx="9816082" cy="1184275"/>
          </a:xfrm>
          <a:prstGeom prst="rect">
            <a:avLst/>
          </a:prstGeom>
        </p:spPr>
        <p:txBody>
          <a:bodyPr anchor="t" rtlCol="false" tIns="0" lIns="0" bIns="0" rIns="0">
            <a:spAutoFit/>
          </a:bodyPr>
          <a:lstStyle/>
          <a:p>
            <a:pPr algn="ctr">
              <a:lnSpc>
                <a:spcPts val="9799"/>
              </a:lnSpc>
            </a:pPr>
            <a:r>
              <a:rPr lang="en-US" sz="6999">
                <a:solidFill>
                  <a:srgbClr val="000000"/>
                </a:solidFill>
                <a:latin typeface="Source Sans Pro Bold"/>
              </a:rPr>
              <a:t>BATASAN MASALAH</a:t>
            </a:r>
          </a:p>
        </p:txBody>
      </p:sp>
      <p:sp>
        <p:nvSpPr>
          <p:cNvPr name="TextBox 4" id="4"/>
          <p:cNvSpPr txBox="true"/>
          <p:nvPr/>
        </p:nvSpPr>
        <p:spPr>
          <a:xfrm rot="0">
            <a:off x="2910104" y="2983012"/>
            <a:ext cx="13525467" cy="6788150"/>
          </a:xfrm>
          <a:prstGeom prst="rect">
            <a:avLst/>
          </a:prstGeom>
        </p:spPr>
        <p:txBody>
          <a:bodyPr anchor="t" rtlCol="false" tIns="0" lIns="0" bIns="0" rIns="0">
            <a:spAutoFit/>
          </a:bodyPr>
          <a:lstStyle/>
          <a:p>
            <a:pPr algn="l" marL="755651" indent="-377825" lvl="1">
              <a:lnSpc>
                <a:spcPts val="4900"/>
              </a:lnSpc>
              <a:buAutoNum type="arabicPeriod" startAt="1"/>
            </a:pPr>
            <a:r>
              <a:rPr lang="en-US" sz="3500">
                <a:solidFill>
                  <a:srgbClr val="000000"/>
                </a:solidFill>
                <a:latin typeface="Source Sans Pro"/>
              </a:rPr>
              <a:t>K</a:t>
            </a:r>
            <a:r>
              <a:rPr lang="en-US" sz="3500">
                <a:solidFill>
                  <a:srgbClr val="000000"/>
                </a:solidFill>
                <a:latin typeface="Source Sans Pro"/>
              </a:rPr>
              <a:t>eakuratan dan kelengkapan data kos yang dimasukkan ke dalam sistem bergantung pada pemilik kos.</a:t>
            </a:r>
          </a:p>
          <a:p>
            <a:pPr algn="l" marL="755651" indent="-377825" lvl="1">
              <a:lnSpc>
                <a:spcPts val="4900"/>
              </a:lnSpc>
              <a:buAutoNum type="arabicPeriod" startAt="1"/>
            </a:pPr>
            <a:r>
              <a:rPr lang="en-US" sz="3500">
                <a:solidFill>
                  <a:srgbClr val="000000"/>
                </a:solidFill>
                <a:latin typeface="Source Sans Pro"/>
              </a:rPr>
              <a:t>Sistem ini mungkin tidak memiliki informasi mengenai semua kos yang ada di kota-kota besar dan perkotaan.</a:t>
            </a:r>
          </a:p>
          <a:p>
            <a:pPr algn="l" marL="755651" indent="-377825" lvl="1">
              <a:lnSpc>
                <a:spcPts val="4900"/>
              </a:lnSpc>
              <a:buAutoNum type="arabicPeriod" startAt="1"/>
            </a:pPr>
            <a:r>
              <a:rPr lang="en-US" sz="3500">
                <a:solidFill>
                  <a:srgbClr val="000000"/>
                </a:solidFill>
                <a:latin typeface="Source Sans Pro"/>
              </a:rPr>
              <a:t>Sistem ini mungkin mengalami gangguan atau error yang dapat menghambat proses pencarian kos.</a:t>
            </a:r>
          </a:p>
          <a:p>
            <a:pPr algn="l" marL="755651" indent="-377825" lvl="1">
              <a:lnSpc>
                <a:spcPts val="4900"/>
              </a:lnSpc>
              <a:buAutoNum type="arabicPeriod" startAt="1"/>
            </a:pPr>
            <a:r>
              <a:rPr lang="en-US" sz="3500">
                <a:solidFill>
                  <a:srgbClr val="000000"/>
                </a:solidFill>
                <a:latin typeface="Source Sans Pro"/>
              </a:rPr>
              <a:t>Keter</a:t>
            </a:r>
            <a:r>
              <a:rPr lang="en-US" sz="3500">
                <a:solidFill>
                  <a:srgbClr val="000000"/>
                </a:solidFill>
                <a:latin typeface="Source Sans Pro"/>
              </a:rPr>
              <a:t>sediaan akses internet yang stabil diperlukan untuk menggunakan sistem ini.</a:t>
            </a:r>
          </a:p>
          <a:p>
            <a:pPr algn="l" marL="755651" indent="-377825" lvl="1">
              <a:lnSpc>
                <a:spcPts val="4900"/>
              </a:lnSpc>
              <a:buAutoNum type="arabicPeriod" startAt="1"/>
            </a:pPr>
            <a:r>
              <a:rPr lang="en-US" sz="3500">
                <a:solidFill>
                  <a:srgbClr val="000000"/>
                </a:solidFill>
                <a:latin typeface="Source Sans Pro"/>
              </a:rPr>
              <a:t>Sistem ini perlu memastikan keamanan dan privasi data pengguna, seperti informasi pribadi dan data pembayaran.</a:t>
            </a:r>
          </a:p>
          <a:p>
            <a:pPr algn="l">
              <a:lnSpc>
                <a:spcPts val="4900"/>
              </a:lnSpc>
            </a:pPr>
          </a:p>
        </p:txBody>
      </p:sp>
      <p:sp>
        <p:nvSpPr>
          <p:cNvPr name="Freeform 5" id="5"/>
          <p:cNvSpPr/>
          <p:nvPr/>
        </p:nvSpPr>
        <p:spPr>
          <a:xfrm flipH="false" flipV="false" rot="0">
            <a:off x="-475349" y="8847190"/>
            <a:ext cx="3689632" cy="1328268"/>
          </a:xfrm>
          <a:custGeom>
            <a:avLst/>
            <a:gdLst/>
            <a:ahLst/>
            <a:cxnLst/>
            <a:rect r="r" b="b" t="t" l="l"/>
            <a:pathLst>
              <a:path h="1328268" w="3689632">
                <a:moveTo>
                  <a:pt x="0" y="0"/>
                </a:moveTo>
                <a:lnTo>
                  <a:pt x="3689632" y="0"/>
                </a:lnTo>
                <a:lnTo>
                  <a:pt x="3689632" y="1328267"/>
                </a:lnTo>
                <a:lnTo>
                  <a:pt x="0" y="1328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01999" y="-1470446"/>
            <a:ext cx="4257689" cy="4289863"/>
          </a:xfrm>
          <a:custGeom>
            <a:avLst/>
            <a:gdLst/>
            <a:ahLst/>
            <a:cxnLst/>
            <a:rect r="r" b="b" t="t" l="l"/>
            <a:pathLst>
              <a:path h="4289863" w="4257689">
                <a:moveTo>
                  <a:pt x="0" y="0"/>
                </a:moveTo>
                <a:lnTo>
                  <a:pt x="4257689" y="0"/>
                </a:lnTo>
                <a:lnTo>
                  <a:pt x="4257689" y="4289864"/>
                </a:lnTo>
                <a:lnTo>
                  <a:pt x="0" y="42898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992943" y="-1470446"/>
            <a:ext cx="4724820" cy="4289863"/>
          </a:xfrm>
          <a:custGeom>
            <a:avLst/>
            <a:gdLst/>
            <a:ahLst/>
            <a:cxnLst/>
            <a:rect r="r" b="b" t="t" l="l"/>
            <a:pathLst>
              <a:path h="4289863" w="4724820">
                <a:moveTo>
                  <a:pt x="0" y="0"/>
                </a:moveTo>
                <a:lnTo>
                  <a:pt x="4724820" y="0"/>
                </a:lnTo>
                <a:lnTo>
                  <a:pt x="4724820" y="4289864"/>
                </a:lnTo>
                <a:lnTo>
                  <a:pt x="0" y="42898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4940870" y="8560727"/>
            <a:ext cx="3860794" cy="3889968"/>
          </a:xfrm>
          <a:custGeom>
            <a:avLst/>
            <a:gdLst/>
            <a:ahLst/>
            <a:cxnLst/>
            <a:rect r="r" b="b" t="t" l="l"/>
            <a:pathLst>
              <a:path h="3889968" w="3860794">
                <a:moveTo>
                  <a:pt x="0" y="0"/>
                </a:moveTo>
                <a:lnTo>
                  <a:pt x="3860794" y="0"/>
                </a:lnTo>
                <a:lnTo>
                  <a:pt x="3860794" y="3889968"/>
                </a:lnTo>
                <a:lnTo>
                  <a:pt x="0" y="38899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3547819" y="-1470446"/>
            <a:ext cx="4740181" cy="4289863"/>
          </a:xfrm>
          <a:custGeom>
            <a:avLst/>
            <a:gdLst/>
            <a:ahLst/>
            <a:cxnLst/>
            <a:rect r="r" b="b" t="t" l="l"/>
            <a:pathLst>
              <a:path h="4289863" w="4740181">
                <a:moveTo>
                  <a:pt x="0" y="0"/>
                </a:moveTo>
                <a:lnTo>
                  <a:pt x="4740181" y="0"/>
                </a:lnTo>
                <a:lnTo>
                  <a:pt x="4740181" y="4289864"/>
                </a:lnTo>
                <a:lnTo>
                  <a:pt x="0" y="42898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6435572" y="-779636"/>
            <a:ext cx="3843299" cy="3829324"/>
          </a:xfrm>
          <a:custGeom>
            <a:avLst/>
            <a:gdLst/>
            <a:ahLst/>
            <a:cxnLst/>
            <a:rect r="r" b="b" t="t" l="l"/>
            <a:pathLst>
              <a:path h="3829324" w="3843299">
                <a:moveTo>
                  <a:pt x="0" y="0"/>
                </a:moveTo>
                <a:lnTo>
                  <a:pt x="3843299" y="0"/>
                </a:lnTo>
                <a:lnTo>
                  <a:pt x="3843299" y="3829323"/>
                </a:lnTo>
                <a:lnTo>
                  <a:pt x="0" y="38293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10230255">
            <a:off x="15987131" y="8040911"/>
            <a:ext cx="4740181" cy="4289863"/>
          </a:xfrm>
          <a:custGeom>
            <a:avLst/>
            <a:gdLst/>
            <a:ahLst/>
            <a:cxnLst/>
            <a:rect r="r" b="b" t="t" l="l"/>
            <a:pathLst>
              <a:path h="4289863" w="4740181">
                <a:moveTo>
                  <a:pt x="0" y="0"/>
                </a:moveTo>
                <a:lnTo>
                  <a:pt x="4740181" y="0"/>
                </a:lnTo>
                <a:lnTo>
                  <a:pt x="4740181" y="4289863"/>
                </a:lnTo>
                <a:lnTo>
                  <a:pt x="0" y="42898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5009190" y="1390347"/>
            <a:ext cx="8538629" cy="1659340"/>
          </a:xfrm>
          <a:custGeom>
            <a:avLst/>
            <a:gdLst/>
            <a:ahLst/>
            <a:cxnLst/>
            <a:rect r="r" b="b" t="t" l="l"/>
            <a:pathLst>
              <a:path h="1659340" w="8538629">
                <a:moveTo>
                  <a:pt x="0" y="0"/>
                </a:moveTo>
                <a:lnTo>
                  <a:pt x="8538629" y="0"/>
                </a:lnTo>
                <a:lnTo>
                  <a:pt x="8538629" y="1659340"/>
                </a:lnTo>
                <a:lnTo>
                  <a:pt x="0" y="16593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235959" y="1503765"/>
            <a:ext cx="9816082" cy="1184275"/>
          </a:xfrm>
          <a:prstGeom prst="rect">
            <a:avLst/>
          </a:prstGeom>
        </p:spPr>
        <p:txBody>
          <a:bodyPr anchor="t" rtlCol="false" tIns="0" lIns="0" bIns="0" rIns="0">
            <a:spAutoFit/>
          </a:bodyPr>
          <a:lstStyle/>
          <a:p>
            <a:pPr algn="ctr">
              <a:lnSpc>
                <a:spcPts val="9799"/>
              </a:lnSpc>
            </a:pPr>
            <a:r>
              <a:rPr lang="en-US" sz="6999">
                <a:solidFill>
                  <a:srgbClr val="000000"/>
                </a:solidFill>
                <a:latin typeface="Source Sans Pro Bold"/>
              </a:rPr>
              <a:t>FLASK</a:t>
            </a:r>
          </a:p>
        </p:txBody>
      </p:sp>
      <p:sp>
        <p:nvSpPr>
          <p:cNvPr name="TextBox 4" id="4"/>
          <p:cNvSpPr txBox="true"/>
          <p:nvPr/>
        </p:nvSpPr>
        <p:spPr>
          <a:xfrm rot="0">
            <a:off x="3555690" y="3763252"/>
            <a:ext cx="12755643" cy="3916045"/>
          </a:xfrm>
          <a:prstGeom prst="rect">
            <a:avLst/>
          </a:prstGeom>
        </p:spPr>
        <p:txBody>
          <a:bodyPr anchor="t" rtlCol="false" tIns="0" lIns="0" bIns="0" rIns="0">
            <a:spAutoFit/>
          </a:bodyPr>
          <a:lstStyle/>
          <a:p>
            <a:pPr algn="l">
              <a:lnSpc>
                <a:spcPts val="5179"/>
              </a:lnSpc>
            </a:pPr>
            <a:r>
              <a:rPr lang="en-US" sz="3699">
                <a:solidFill>
                  <a:srgbClr val="000000"/>
                </a:solidFill>
                <a:latin typeface="Source Sans Pro"/>
              </a:rPr>
              <a:t>Framework web Python yang termasuk sebagai microframework. Ini memungkinkan pengembang untuk membuat dan mengatur perilaku aplikasi web dengan mudah. Flask tidak menyediakan banyak fungsi bawaan seperti validasi form atau koneksi database secara default, namun ini bisa ditambahkan melalui ekstensi pihak ketiga.</a:t>
            </a:r>
          </a:p>
        </p:txBody>
      </p:sp>
      <p:sp>
        <p:nvSpPr>
          <p:cNvPr name="Freeform 5" id="5"/>
          <p:cNvSpPr/>
          <p:nvPr/>
        </p:nvSpPr>
        <p:spPr>
          <a:xfrm flipH="false" flipV="false" rot="0">
            <a:off x="-475349" y="8847190"/>
            <a:ext cx="3689632" cy="1328268"/>
          </a:xfrm>
          <a:custGeom>
            <a:avLst/>
            <a:gdLst/>
            <a:ahLst/>
            <a:cxnLst/>
            <a:rect r="r" b="b" t="t" l="l"/>
            <a:pathLst>
              <a:path h="1328268" w="3689632">
                <a:moveTo>
                  <a:pt x="0" y="0"/>
                </a:moveTo>
                <a:lnTo>
                  <a:pt x="3689632" y="0"/>
                </a:lnTo>
                <a:lnTo>
                  <a:pt x="3689632" y="1328267"/>
                </a:lnTo>
                <a:lnTo>
                  <a:pt x="0" y="1328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01999" y="-1470446"/>
            <a:ext cx="4257689" cy="4289863"/>
          </a:xfrm>
          <a:custGeom>
            <a:avLst/>
            <a:gdLst/>
            <a:ahLst/>
            <a:cxnLst/>
            <a:rect r="r" b="b" t="t" l="l"/>
            <a:pathLst>
              <a:path h="4289863" w="4257689">
                <a:moveTo>
                  <a:pt x="0" y="0"/>
                </a:moveTo>
                <a:lnTo>
                  <a:pt x="4257689" y="0"/>
                </a:lnTo>
                <a:lnTo>
                  <a:pt x="4257689" y="4289864"/>
                </a:lnTo>
                <a:lnTo>
                  <a:pt x="0" y="42898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992943" y="-1470446"/>
            <a:ext cx="4724820" cy="4289863"/>
          </a:xfrm>
          <a:custGeom>
            <a:avLst/>
            <a:gdLst/>
            <a:ahLst/>
            <a:cxnLst/>
            <a:rect r="r" b="b" t="t" l="l"/>
            <a:pathLst>
              <a:path h="4289863" w="4724820">
                <a:moveTo>
                  <a:pt x="0" y="0"/>
                </a:moveTo>
                <a:lnTo>
                  <a:pt x="4724820" y="0"/>
                </a:lnTo>
                <a:lnTo>
                  <a:pt x="4724820" y="4289864"/>
                </a:lnTo>
                <a:lnTo>
                  <a:pt x="0" y="42898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4968209" y="8342016"/>
            <a:ext cx="3860794" cy="3889968"/>
          </a:xfrm>
          <a:custGeom>
            <a:avLst/>
            <a:gdLst/>
            <a:ahLst/>
            <a:cxnLst/>
            <a:rect r="r" b="b" t="t" l="l"/>
            <a:pathLst>
              <a:path h="3889968" w="3860794">
                <a:moveTo>
                  <a:pt x="0" y="0"/>
                </a:moveTo>
                <a:lnTo>
                  <a:pt x="3860794" y="0"/>
                </a:lnTo>
                <a:lnTo>
                  <a:pt x="3860794" y="3889968"/>
                </a:lnTo>
                <a:lnTo>
                  <a:pt x="0" y="38899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3547819" y="-1470446"/>
            <a:ext cx="4740181" cy="4289863"/>
          </a:xfrm>
          <a:custGeom>
            <a:avLst/>
            <a:gdLst/>
            <a:ahLst/>
            <a:cxnLst/>
            <a:rect r="r" b="b" t="t" l="l"/>
            <a:pathLst>
              <a:path h="4289863" w="4740181">
                <a:moveTo>
                  <a:pt x="0" y="0"/>
                </a:moveTo>
                <a:lnTo>
                  <a:pt x="4740181" y="0"/>
                </a:lnTo>
                <a:lnTo>
                  <a:pt x="4740181" y="4289864"/>
                </a:lnTo>
                <a:lnTo>
                  <a:pt x="0" y="42898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6435572" y="-779636"/>
            <a:ext cx="3843299" cy="3829324"/>
          </a:xfrm>
          <a:custGeom>
            <a:avLst/>
            <a:gdLst/>
            <a:ahLst/>
            <a:cxnLst/>
            <a:rect r="r" b="b" t="t" l="l"/>
            <a:pathLst>
              <a:path h="3829324" w="3843299">
                <a:moveTo>
                  <a:pt x="0" y="0"/>
                </a:moveTo>
                <a:lnTo>
                  <a:pt x="3843299" y="0"/>
                </a:lnTo>
                <a:lnTo>
                  <a:pt x="3843299" y="3829323"/>
                </a:lnTo>
                <a:lnTo>
                  <a:pt x="0" y="38293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10230255">
            <a:off x="15987131" y="8040911"/>
            <a:ext cx="4740181" cy="4289863"/>
          </a:xfrm>
          <a:custGeom>
            <a:avLst/>
            <a:gdLst/>
            <a:ahLst/>
            <a:cxnLst/>
            <a:rect r="r" b="b" t="t" l="l"/>
            <a:pathLst>
              <a:path h="4289863" w="4740181">
                <a:moveTo>
                  <a:pt x="0" y="0"/>
                </a:moveTo>
                <a:lnTo>
                  <a:pt x="4740181" y="0"/>
                </a:lnTo>
                <a:lnTo>
                  <a:pt x="4740181" y="4289863"/>
                </a:lnTo>
                <a:lnTo>
                  <a:pt x="0" y="42898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5009190" y="1390347"/>
            <a:ext cx="8538629" cy="1659340"/>
          </a:xfrm>
          <a:custGeom>
            <a:avLst/>
            <a:gdLst/>
            <a:ahLst/>
            <a:cxnLst/>
            <a:rect r="r" b="b" t="t" l="l"/>
            <a:pathLst>
              <a:path h="1659340" w="8538629">
                <a:moveTo>
                  <a:pt x="0" y="0"/>
                </a:moveTo>
                <a:lnTo>
                  <a:pt x="8538629" y="0"/>
                </a:lnTo>
                <a:lnTo>
                  <a:pt x="8538629" y="1659340"/>
                </a:lnTo>
                <a:lnTo>
                  <a:pt x="0" y="16593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235959" y="1503765"/>
            <a:ext cx="9816082" cy="1184275"/>
          </a:xfrm>
          <a:prstGeom prst="rect">
            <a:avLst/>
          </a:prstGeom>
        </p:spPr>
        <p:txBody>
          <a:bodyPr anchor="t" rtlCol="false" tIns="0" lIns="0" bIns="0" rIns="0">
            <a:spAutoFit/>
          </a:bodyPr>
          <a:lstStyle/>
          <a:p>
            <a:pPr algn="ctr">
              <a:lnSpc>
                <a:spcPts val="9799"/>
              </a:lnSpc>
            </a:pPr>
            <a:r>
              <a:rPr lang="en-US" sz="6999">
                <a:solidFill>
                  <a:srgbClr val="000000"/>
                </a:solidFill>
                <a:latin typeface="Source Sans Pro Bold"/>
              </a:rPr>
              <a:t>FLASK</a:t>
            </a:r>
          </a:p>
        </p:txBody>
      </p:sp>
      <p:sp>
        <p:nvSpPr>
          <p:cNvPr name="TextBox 4" id="4"/>
          <p:cNvSpPr txBox="true"/>
          <p:nvPr/>
        </p:nvSpPr>
        <p:spPr>
          <a:xfrm rot="0">
            <a:off x="3555690" y="3763252"/>
            <a:ext cx="12755643" cy="3916045"/>
          </a:xfrm>
          <a:prstGeom prst="rect">
            <a:avLst/>
          </a:prstGeom>
        </p:spPr>
        <p:txBody>
          <a:bodyPr anchor="t" rtlCol="false" tIns="0" lIns="0" bIns="0" rIns="0">
            <a:spAutoFit/>
          </a:bodyPr>
          <a:lstStyle/>
          <a:p>
            <a:pPr algn="l">
              <a:lnSpc>
                <a:spcPts val="5179"/>
              </a:lnSpc>
            </a:pPr>
            <a:r>
              <a:rPr lang="en-US" sz="3699">
                <a:solidFill>
                  <a:srgbClr val="000000"/>
                </a:solidFill>
                <a:latin typeface="Source Sans Pro"/>
              </a:rPr>
              <a:t>Framework web Python yang termasuk sebagai microframework. Ini memungkinkan pengembang untuk membuat dan mengatur perilaku aplikasi web dengan mudah. Flask tidak menyediakan banyak fungsi bawaan seperti validasi form atau koneksi database secara default, namun ini bisa ditambahkan melalui ekstensi pihak ketiga.</a:t>
            </a:r>
          </a:p>
        </p:txBody>
      </p:sp>
      <p:sp>
        <p:nvSpPr>
          <p:cNvPr name="Freeform 5" id="5"/>
          <p:cNvSpPr/>
          <p:nvPr/>
        </p:nvSpPr>
        <p:spPr>
          <a:xfrm flipH="false" flipV="false" rot="0">
            <a:off x="-475349" y="8847190"/>
            <a:ext cx="3689632" cy="1328268"/>
          </a:xfrm>
          <a:custGeom>
            <a:avLst/>
            <a:gdLst/>
            <a:ahLst/>
            <a:cxnLst/>
            <a:rect r="r" b="b" t="t" l="l"/>
            <a:pathLst>
              <a:path h="1328268" w="3689632">
                <a:moveTo>
                  <a:pt x="0" y="0"/>
                </a:moveTo>
                <a:lnTo>
                  <a:pt x="3689632" y="0"/>
                </a:lnTo>
                <a:lnTo>
                  <a:pt x="3689632" y="1328267"/>
                </a:lnTo>
                <a:lnTo>
                  <a:pt x="0" y="1328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01999" y="-1470446"/>
            <a:ext cx="4257689" cy="4289863"/>
          </a:xfrm>
          <a:custGeom>
            <a:avLst/>
            <a:gdLst/>
            <a:ahLst/>
            <a:cxnLst/>
            <a:rect r="r" b="b" t="t" l="l"/>
            <a:pathLst>
              <a:path h="4289863" w="4257689">
                <a:moveTo>
                  <a:pt x="0" y="0"/>
                </a:moveTo>
                <a:lnTo>
                  <a:pt x="4257689" y="0"/>
                </a:lnTo>
                <a:lnTo>
                  <a:pt x="4257689" y="4289864"/>
                </a:lnTo>
                <a:lnTo>
                  <a:pt x="0" y="42898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992943" y="-1470446"/>
            <a:ext cx="4724820" cy="4289863"/>
          </a:xfrm>
          <a:custGeom>
            <a:avLst/>
            <a:gdLst/>
            <a:ahLst/>
            <a:cxnLst/>
            <a:rect r="r" b="b" t="t" l="l"/>
            <a:pathLst>
              <a:path h="4289863" w="4724820">
                <a:moveTo>
                  <a:pt x="0" y="0"/>
                </a:moveTo>
                <a:lnTo>
                  <a:pt x="4724820" y="0"/>
                </a:lnTo>
                <a:lnTo>
                  <a:pt x="4724820" y="4289864"/>
                </a:lnTo>
                <a:lnTo>
                  <a:pt x="0" y="42898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4968209" y="8342016"/>
            <a:ext cx="3860794" cy="3889968"/>
          </a:xfrm>
          <a:custGeom>
            <a:avLst/>
            <a:gdLst/>
            <a:ahLst/>
            <a:cxnLst/>
            <a:rect r="r" b="b" t="t" l="l"/>
            <a:pathLst>
              <a:path h="3889968" w="3860794">
                <a:moveTo>
                  <a:pt x="0" y="0"/>
                </a:moveTo>
                <a:lnTo>
                  <a:pt x="3860794" y="0"/>
                </a:lnTo>
                <a:lnTo>
                  <a:pt x="3860794" y="3889968"/>
                </a:lnTo>
                <a:lnTo>
                  <a:pt x="0" y="38899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3547819" y="-1470446"/>
            <a:ext cx="4740181" cy="4289863"/>
          </a:xfrm>
          <a:custGeom>
            <a:avLst/>
            <a:gdLst/>
            <a:ahLst/>
            <a:cxnLst/>
            <a:rect r="r" b="b" t="t" l="l"/>
            <a:pathLst>
              <a:path h="4289863" w="4740181">
                <a:moveTo>
                  <a:pt x="0" y="0"/>
                </a:moveTo>
                <a:lnTo>
                  <a:pt x="4740181" y="0"/>
                </a:lnTo>
                <a:lnTo>
                  <a:pt x="4740181" y="4289864"/>
                </a:lnTo>
                <a:lnTo>
                  <a:pt x="0" y="42898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6435572" y="-779636"/>
            <a:ext cx="3843299" cy="3829324"/>
          </a:xfrm>
          <a:custGeom>
            <a:avLst/>
            <a:gdLst/>
            <a:ahLst/>
            <a:cxnLst/>
            <a:rect r="r" b="b" t="t" l="l"/>
            <a:pathLst>
              <a:path h="3829324" w="3843299">
                <a:moveTo>
                  <a:pt x="0" y="0"/>
                </a:moveTo>
                <a:lnTo>
                  <a:pt x="3843299" y="0"/>
                </a:lnTo>
                <a:lnTo>
                  <a:pt x="3843299" y="3829323"/>
                </a:lnTo>
                <a:lnTo>
                  <a:pt x="0" y="38293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10230255">
            <a:off x="15987131" y="8040911"/>
            <a:ext cx="4740181" cy="4289863"/>
          </a:xfrm>
          <a:custGeom>
            <a:avLst/>
            <a:gdLst/>
            <a:ahLst/>
            <a:cxnLst/>
            <a:rect r="r" b="b" t="t" l="l"/>
            <a:pathLst>
              <a:path h="4289863" w="4740181">
                <a:moveTo>
                  <a:pt x="0" y="0"/>
                </a:moveTo>
                <a:lnTo>
                  <a:pt x="4740181" y="0"/>
                </a:lnTo>
                <a:lnTo>
                  <a:pt x="4740181" y="4289863"/>
                </a:lnTo>
                <a:lnTo>
                  <a:pt x="0" y="42898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DAGIk8QyiRU</dc:identifier>
  <dcterms:modified xsi:type="dcterms:W3CDTF">2011-08-01T06:04:30Z</dcterms:modified>
  <cp:revision>1</cp:revision>
  <dc:title>Hitam Krem Modern Memphis  Tugas Kelompok Presentasi </dc:title>
</cp:coreProperties>
</file>