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d814ba1e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d814ba1e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most frequent IDs for diagnosis 1-3, we find readmission is higher in IDs 428 (heart failure) and 491 (chronic bronchitis) for diagnosis 1, 403 (hypertension renal disease) and 276 (disorders of fluid, electrolytes and acid-balance)  in diagnosis 2, 403, 276 and 585 (chronic renal failure) in Diagnosis 3.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d8080b3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d8080b3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you may have noticed, the dataset is quite imbalanced in terms of pateitn demographics and even just hosptial readmissions. This presents a problem because this means we have more information about patients who were not readmissed and their details than patients who were readmissed. Given the goal is to predict readmissions, we really don’t want to be lacking information about readmitted patients.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d8080b3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d8080b3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 main methods for classifying imbalanced dataset. Undersampling and oversampling. One way to undersample is just by simply random undersampling where we choose random number of data points from the majority class. Similarly in Oversampling we can randomly duplicate a number of datapoints in the minority class. However there is another method in oversampling which is called Smote and uses K-nearest neighbours and interpolates datapoints.Since random undersampling and random oversamplin results were similar we are going to focus on random undersampling and SMOTE in this presentation.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d8080b3a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d8080b3a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that we are going to evaluate are LogisticRegression (using L2 regularization), </a:t>
            </a:r>
            <a:r>
              <a:rPr lang="en" sz="1000">
                <a:latin typeface="Nunito"/>
                <a:ea typeface="Nunito"/>
                <a:cs typeface="Nunito"/>
                <a:sym typeface="Nunito"/>
              </a:rPr>
              <a:t>RandomForestClassifier </a:t>
            </a:r>
            <a:endParaRPr sz="1000">
              <a:latin typeface="Nunito"/>
              <a:ea typeface="Nunito"/>
              <a:cs typeface="Nunito"/>
              <a:sym typeface="Nunito"/>
            </a:endParaRPr>
          </a:p>
          <a:p>
            <a:pPr indent="0" lvl="0" marL="0" rtl="0" algn="l">
              <a:lnSpc>
                <a:spcPct val="200000"/>
              </a:lnSpc>
              <a:spcBef>
                <a:spcPts val="0"/>
              </a:spcBef>
              <a:spcAft>
                <a:spcPts val="1600"/>
              </a:spcAft>
              <a:buNone/>
            </a:pPr>
            <a:r>
              <a:rPr lang="en" sz="1000">
                <a:latin typeface="Nunito"/>
                <a:ea typeface="Nunito"/>
                <a:cs typeface="Nunito"/>
                <a:sym typeface="Nunito"/>
              </a:rPr>
              <a:t>GradientBoostingClassifier XGBoostClassifier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d8080b3a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d8080b3a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evaluate the models using different techniques of balancing out the data we used cross validation (with 5 folds) and made sure that the undersampling or oversampling were done on the training partitions and not the validation partition. and as you can see in under sampling the top two models are XGBoost classifier and LogisticRegression classifier with an accuracy around 66.</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d8080b3a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d8080b3a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oversampling however the top two models were gradient boosting and XGBoost with a much higher accuracy around 85 and 80.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d8080b3a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d8080b3a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just by comaparing the accuracies one might conclude that the oversampling method resulted in higher accuracies in general and therefore we use SMOTE instead of random undersampling.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d8080b3a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d8080b3a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if we take a closer look for other metrics for random undersampling we can see that even though for example the accuracy is low the recall is aaround 64</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d8080b3a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d8080b3a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in SMOTE while the accuracy of XGboost is 88 the recall is almost 0. This shows that SMOTE method results in more conservative models where they prefer tp label as few positive classes as possible. So to select the best model it depends what is more important for us. We decided that in our case, since we want to detect as many as readmissions as possible recall of the positive class is more important. So we chose random oversampling.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d8080b3a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d8080b3a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problem in random under sampling however was the large number of false positives, so after choosing the model with the high recall we decided to optimize the model using AUC metric to account for false positives as well. We did the hyperparameter using cross validation and grid search.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d8080b3a1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d8080b3a1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today’s presentation, we will go over the objectives of the project, data wrangling and an overview of the structure of the data. We will then look at a major issue in the data and our solutions as well as our results.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d8080b3a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8080b3a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you can see the number of false positives decreased after optimizing and our final mode has an accuracy of 64 and a recall of 59.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d8080b3a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8080b3a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top 10 features based on their weights (number of times they were used in decision trees). Some interesting features to note are no insulin prescription, Diabetes Mellitus as third diagnosis significantly impact readmission rates. Perhaps diagnosing diabetes early on and prescribing insulin lower readmission rates as patients do not have to revisit the hospital to address their health issues.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d8080b3a1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d8080b3a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d8b7880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d8b7880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d8b7880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d8b7880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d8080b3a1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8080b3a1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 readmission can be due to a variety of factors. As such, lowering readmissions can not only help increase quality of care, lower the burden on healthcare staff and reduce costs, which is especially important in a world where healthcare budgets are consantly being slashed. So our objective was to identify factors which significantly impact rates of hospital readmission. The relevant dataset that we used was the Diabetes 130 US hospitals from 1999-2008.</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d8080b3a1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d8080b3a1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involved a combination of categorical and numerical data. For the categorical variables, any missing/unknown values were marked as “unknown”/”other” depending on the context. With the exception of age, they were all converted to have one-hot encoding. Meanwhile, we picked the midpoint of each age range as the estimate of the patient’s age. For medical specialties and diagnoses 1-3, we reduced the number of categories to only the top 10 most common categories and an “Other” category.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d8b7880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8b7880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didn’t have to do anything with the numerical variables as they were pretty clean. We dropped weight and 9 medications as they were either missing 90% of their data or had levels with very few datapoints. We also removed patients who expired or were transfered to hospices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d8080b3a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d8080b3a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EDA, we wanted to explore factors that were linked to health and readimssion from an common sense standpoint. Firstly,, our dataset involves close to 75% Caucasian patients, followed closely by African Americans at 19%. But re-admittance rates across the races are similar, at around 10-11% for each race.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d8080b3a1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d8080b3a1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is more closely balanced with 54% females and readmittance rates are similar with females being readmitted 11.5% of the time while males being readmitted 11.3% of the time.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d8080b3a1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8080b3a1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Unsurprisingly, most patients were between the ages of 55-85, when our health begins to decline, but interestinly we can see that the highest proportion of readmittance occurs in the 20-29 year cohort, with rates remaining relatively steady afterwards. So age may not be a good indicator of readmittance as we may believe.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d814ba1e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814ba1e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the number of procedures that a patient undergoes (whether it is lab or other procedures) and the number of medications they take not necessarily indicators of readmission as we can see from their similar box plots.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ata.world/uci/diabetes-130-us-hospitals-for-years-1999-2008)" TargetMode="External"/><Relationship Id="rId4" Type="http://schemas.openxmlformats.org/officeDocument/2006/relationships/hyperlink" Target="https://towardsdatascience.com/predicting-hospital-readmission-for-patients-with-diabetes-using-scikit-learn-a2e359b15f0" TargetMode="External"/><Relationship Id="rId5" Type="http://schemas.openxmlformats.org/officeDocument/2006/relationships/hyperlink" Target="https://en.wikipedia.org/wiki/List_of_ICD-9_cod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Predicting Hospital Readmissions in Diabetic Patients </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Sara Golestaneh, Crystal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Diagnosis 1, 2, 3 </a:t>
            </a:r>
            <a:endParaRPr/>
          </a:p>
        </p:txBody>
      </p:sp>
      <p:pic>
        <p:nvPicPr>
          <p:cNvPr id="337" name="Google Shape;337;p22"/>
          <p:cNvPicPr preferRelativeResize="0"/>
          <p:nvPr/>
        </p:nvPicPr>
        <p:blipFill>
          <a:blip r:embed="rId3">
            <a:alphaModFix/>
          </a:blip>
          <a:stretch>
            <a:fillRect/>
          </a:stretch>
        </p:blipFill>
        <p:spPr>
          <a:xfrm>
            <a:off x="328825" y="1737850"/>
            <a:ext cx="8839198" cy="2812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Imbalanced Dataset</a:t>
            </a:r>
            <a:endParaRPr/>
          </a:p>
        </p:txBody>
      </p:sp>
      <p:pic>
        <p:nvPicPr>
          <p:cNvPr id="343" name="Google Shape;343;p23"/>
          <p:cNvPicPr preferRelativeResize="0"/>
          <p:nvPr/>
        </p:nvPicPr>
        <p:blipFill>
          <a:blip r:embed="rId3">
            <a:alphaModFix/>
          </a:blip>
          <a:stretch>
            <a:fillRect/>
          </a:stretch>
        </p:blipFill>
        <p:spPr>
          <a:xfrm>
            <a:off x="245825" y="1597875"/>
            <a:ext cx="8652351" cy="294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Balancing out the Dataset</a:t>
            </a:r>
            <a:endParaRPr/>
          </a:p>
        </p:txBody>
      </p:sp>
      <p:sp>
        <p:nvSpPr>
          <p:cNvPr id="349" name="Google Shape;349;p24"/>
          <p:cNvSpPr txBox="1"/>
          <p:nvPr>
            <p:ph idx="1" type="body"/>
          </p:nvPr>
        </p:nvSpPr>
        <p:spPr>
          <a:xfrm>
            <a:off x="886200" y="1719200"/>
            <a:ext cx="8010300" cy="27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Undersampling the majority class  (</a:t>
            </a:r>
            <a:r>
              <a:rPr lang="en" sz="1500"/>
              <a:t>Random U</a:t>
            </a:r>
            <a:r>
              <a:rPr lang="en" sz="1500"/>
              <a:t>ndersampling</a:t>
            </a:r>
            <a:r>
              <a:rPr lang="en" sz="1500"/>
              <a:t>)</a:t>
            </a:r>
            <a:endParaRPr sz="1500"/>
          </a:p>
          <a:p>
            <a:pPr indent="0" lvl="0" marL="0" rtl="0" algn="l">
              <a:spcBef>
                <a:spcPts val="1600"/>
              </a:spcBef>
              <a:spcAft>
                <a:spcPts val="0"/>
              </a:spcAft>
              <a:buNone/>
            </a:pPr>
            <a:r>
              <a:t/>
            </a:r>
            <a:endParaRPr sz="1500"/>
          </a:p>
          <a:p>
            <a:pPr indent="0" lvl="0" marL="457200" rtl="0" algn="l">
              <a:spcBef>
                <a:spcPts val="1600"/>
              </a:spcBef>
              <a:spcAft>
                <a:spcPts val="0"/>
              </a:spcAft>
              <a:buNone/>
            </a:pPr>
            <a:r>
              <a:rPr b="1" lang="en" sz="1500"/>
              <a:t>    </a:t>
            </a:r>
            <a:r>
              <a:rPr b="1" lang="en" sz="1500"/>
              <a:t>                                               </a:t>
            </a:r>
            <a:r>
              <a:rPr lang="en" sz="1500"/>
              <a:t>   </a:t>
            </a:r>
            <a:r>
              <a:rPr lang="en" sz="1500"/>
              <a:t>Naive Random Oversampling</a:t>
            </a:r>
            <a:endParaRPr sz="1500"/>
          </a:p>
          <a:p>
            <a:pPr indent="0" lvl="0" marL="0" rtl="0" algn="l">
              <a:spcBef>
                <a:spcPts val="1600"/>
              </a:spcBef>
              <a:spcAft>
                <a:spcPts val="0"/>
              </a:spcAft>
              <a:buNone/>
            </a:pPr>
            <a:r>
              <a:rPr b="1" lang="en" sz="1500"/>
              <a:t>Oversampling the minority class: </a:t>
            </a:r>
            <a:endParaRPr b="1" sz="1500"/>
          </a:p>
          <a:p>
            <a:pPr indent="0" lvl="0" marL="0" rtl="0" algn="l">
              <a:spcBef>
                <a:spcPts val="1600"/>
              </a:spcBef>
              <a:spcAft>
                <a:spcPts val="1600"/>
              </a:spcAft>
              <a:buNone/>
            </a:pPr>
            <a:r>
              <a:rPr b="1" lang="en" sz="1500"/>
              <a:t>                                                               </a:t>
            </a:r>
            <a:r>
              <a:rPr lang="en" sz="1500"/>
              <a:t>Synthetic Minority Oversampling Technique (SMOTE) </a:t>
            </a:r>
            <a:endParaRPr sz="1500"/>
          </a:p>
        </p:txBody>
      </p:sp>
      <p:sp>
        <p:nvSpPr>
          <p:cNvPr id="350" name="Google Shape;350;p24"/>
          <p:cNvSpPr/>
          <p:nvPr/>
        </p:nvSpPr>
        <p:spPr>
          <a:xfrm>
            <a:off x="677400" y="1782550"/>
            <a:ext cx="208800" cy="1775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3912275" y="2740850"/>
            <a:ext cx="208800" cy="116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4006775" y="1803750"/>
            <a:ext cx="2268900" cy="28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4187375" y="3685225"/>
            <a:ext cx="4568400" cy="28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b="0" sz="1500">
              <a:latin typeface="Nunito"/>
              <a:ea typeface="Nunito"/>
              <a:cs typeface="Nunito"/>
              <a:sym typeface="Nunito"/>
            </a:endParaRPr>
          </a:p>
        </p:txBody>
      </p:sp>
      <p:sp>
        <p:nvSpPr>
          <p:cNvPr id="359" name="Google Shape;359;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b="1" lang="en" sz="1500"/>
              <a:t>LogisticRegression</a:t>
            </a:r>
            <a:endParaRPr b="1" sz="1500"/>
          </a:p>
          <a:p>
            <a:pPr indent="-323850" lvl="0" marL="457200" rtl="0" algn="l">
              <a:lnSpc>
                <a:spcPct val="200000"/>
              </a:lnSpc>
              <a:spcBef>
                <a:spcPts val="0"/>
              </a:spcBef>
              <a:spcAft>
                <a:spcPts val="0"/>
              </a:spcAft>
              <a:buSzPts val="1500"/>
              <a:buChar char="●"/>
            </a:pPr>
            <a:r>
              <a:rPr b="1" lang="en" sz="1500"/>
              <a:t>RandomForestClassifier </a:t>
            </a:r>
            <a:endParaRPr b="1" sz="1500"/>
          </a:p>
          <a:p>
            <a:pPr indent="-323850" lvl="0" marL="457200" rtl="0" algn="l">
              <a:lnSpc>
                <a:spcPct val="200000"/>
              </a:lnSpc>
              <a:spcBef>
                <a:spcPts val="0"/>
              </a:spcBef>
              <a:spcAft>
                <a:spcPts val="0"/>
              </a:spcAft>
              <a:buSzPts val="1500"/>
              <a:buChar char="●"/>
            </a:pPr>
            <a:r>
              <a:rPr b="1" lang="en" sz="1500"/>
              <a:t>GradientBoostingClassifier </a:t>
            </a:r>
            <a:endParaRPr b="1" sz="1500"/>
          </a:p>
          <a:p>
            <a:pPr indent="-323850" lvl="0" marL="457200" rtl="0" algn="l">
              <a:lnSpc>
                <a:spcPct val="200000"/>
              </a:lnSpc>
              <a:spcBef>
                <a:spcPts val="0"/>
              </a:spcBef>
              <a:spcAft>
                <a:spcPts val="0"/>
              </a:spcAft>
              <a:buSzPts val="1500"/>
              <a:buChar char="●"/>
            </a:pPr>
            <a:r>
              <a:rPr b="1" lang="en" sz="1500"/>
              <a:t>XGBoostClassifier        </a:t>
            </a:r>
            <a:endParaRPr b="1" sz="15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Cross-validation with Random</a:t>
            </a:r>
            <a:r>
              <a:rPr lang="en" sz="2000"/>
              <a:t> </a:t>
            </a:r>
            <a:r>
              <a:rPr lang="en" sz="2000"/>
              <a:t>Undersampling</a:t>
            </a:r>
            <a:endParaRPr sz="2000"/>
          </a:p>
        </p:txBody>
      </p:sp>
      <p:pic>
        <p:nvPicPr>
          <p:cNvPr id="365" name="Google Shape;365;p26"/>
          <p:cNvPicPr preferRelativeResize="0"/>
          <p:nvPr/>
        </p:nvPicPr>
        <p:blipFill>
          <a:blip r:embed="rId3">
            <a:alphaModFix/>
          </a:blip>
          <a:stretch>
            <a:fillRect/>
          </a:stretch>
        </p:blipFill>
        <p:spPr>
          <a:xfrm>
            <a:off x="1901063" y="1155525"/>
            <a:ext cx="5341875" cy="387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Cross-validation with SMOTE Oversampling</a:t>
            </a:r>
            <a:endParaRPr sz="2000"/>
          </a:p>
        </p:txBody>
      </p:sp>
      <p:pic>
        <p:nvPicPr>
          <p:cNvPr id="371" name="Google Shape;371;p27"/>
          <p:cNvPicPr preferRelativeResize="0"/>
          <p:nvPr/>
        </p:nvPicPr>
        <p:blipFill>
          <a:blip r:embed="rId3">
            <a:alphaModFix/>
          </a:blip>
          <a:stretch>
            <a:fillRect/>
          </a:stretch>
        </p:blipFill>
        <p:spPr>
          <a:xfrm>
            <a:off x="2004050" y="1203300"/>
            <a:ext cx="5135900" cy="386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Oversampling VS Undersampling Mean Accuracies for each Model</a:t>
            </a:r>
            <a:endParaRPr/>
          </a:p>
        </p:txBody>
      </p:sp>
      <p:sp>
        <p:nvSpPr>
          <p:cNvPr id="377" name="Google Shape;377;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8" name="Google Shape;378;p28"/>
          <p:cNvPicPr preferRelativeResize="0"/>
          <p:nvPr/>
        </p:nvPicPr>
        <p:blipFill>
          <a:blip r:embed="rId3">
            <a:alphaModFix/>
          </a:blip>
          <a:stretch>
            <a:fillRect/>
          </a:stretch>
        </p:blipFill>
        <p:spPr>
          <a:xfrm>
            <a:off x="0" y="1832100"/>
            <a:ext cx="4894550" cy="2857500"/>
          </a:xfrm>
          <a:prstGeom prst="rect">
            <a:avLst/>
          </a:prstGeom>
          <a:noFill/>
          <a:ln>
            <a:noFill/>
          </a:ln>
        </p:spPr>
      </p:pic>
      <p:pic>
        <p:nvPicPr>
          <p:cNvPr id="379" name="Google Shape;379;p28"/>
          <p:cNvPicPr preferRelativeResize="0"/>
          <p:nvPr/>
        </p:nvPicPr>
        <p:blipFill>
          <a:blip r:embed="rId4">
            <a:alphaModFix/>
          </a:blip>
          <a:stretch>
            <a:fillRect/>
          </a:stretch>
        </p:blipFill>
        <p:spPr>
          <a:xfrm>
            <a:off x="4233825" y="1832100"/>
            <a:ext cx="4910174"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Random Undersampling Results for XGBoost</a:t>
            </a:r>
            <a:endParaRPr sz="2400"/>
          </a:p>
        </p:txBody>
      </p:sp>
      <p:pic>
        <p:nvPicPr>
          <p:cNvPr id="385" name="Google Shape;385;p29"/>
          <p:cNvPicPr preferRelativeResize="0"/>
          <p:nvPr/>
        </p:nvPicPr>
        <p:blipFill>
          <a:blip r:embed="rId3">
            <a:alphaModFix/>
          </a:blip>
          <a:stretch>
            <a:fillRect/>
          </a:stretch>
        </p:blipFill>
        <p:spPr>
          <a:xfrm>
            <a:off x="4202635" y="2060275"/>
            <a:ext cx="4525915" cy="1624688"/>
          </a:xfrm>
          <a:prstGeom prst="rect">
            <a:avLst/>
          </a:prstGeom>
          <a:noFill/>
          <a:ln>
            <a:noFill/>
          </a:ln>
        </p:spPr>
      </p:pic>
      <p:pic>
        <p:nvPicPr>
          <p:cNvPr id="386" name="Google Shape;386;p29"/>
          <p:cNvPicPr preferRelativeResize="0"/>
          <p:nvPr/>
        </p:nvPicPr>
        <p:blipFill>
          <a:blip r:embed="rId4">
            <a:alphaModFix/>
          </a:blip>
          <a:stretch>
            <a:fillRect/>
          </a:stretch>
        </p:blipFill>
        <p:spPr>
          <a:xfrm>
            <a:off x="927425" y="1426200"/>
            <a:ext cx="3218816"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SMOTE Oversampling Results for XGBoost</a:t>
            </a:r>
            <a:endParaRPr sz="2400"/>
          </a:p>
        </p:txBody>
      </p:sp>
      <p:pic>
        <p:nvPicPr>
          <p:cNvPr id="392" name="Google Shape;392;p30"/>
          <p:cNvPicPr preferRelativeResize="0"/>
          <p:nvPr/>
        </p:nvPicPr>
        <p:blipFill>
          <a:blip r:embed="rId3">
            <a:alphaModFix/>
          </a:blip>
          <a:stretch>
            <a:fillRect/>
          </a:stretch>
        </p:blipFill>
        <p:spPr>
          <a:xfrm>
            <a:off x="933601" y="1473901"/>
            <a:ext cx="3238750" cy="3260925"/>
          </a:xfrm>
          <a:prstGeom prst="rect">
            <a:avLst/>
          </a:prstGeom>
          <a:noFill/>
          <a:ln>
            <a:noFill/>
          </a:ln>
        </p:spPr>
      </p:pic>
      <p:pic>
        <p:nvPicPr>
          <p:cNvPr id="393" name="Google Shape;393;p30"/>
          <p:cNvPicPr preferRelativeResize="0"/>
          <p:nvPr/>
        </p:nvPicPr>
        <p:blipFill>
          <a:blip r:embed="rId4">
            <a:alphaModFix/>
          </a:blip>
          <a:stretch>
            <a:fillRect/>
          </a:stretch>
        </p:blipFill>
        <p:spPr>
          <a:xfrm>
            <a:off x="4172350" y="2095550"/>
            <a:ext cx="4695950" cy="156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a:t>
            </a:r>
            <a:r>
              <a:rPr lang="en"/>
              <a:t>Tuning</a:t>
            </a:r>
            <a:endParaRPr/>
          </a:p>
        </p:txBody>
      </p:sp>
      <p:sp>
        <p:nvSpPr>
          <p:cNvPr id="399" name="Google Shape;399;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b="1" lang="en" sz="1500"/>
              <a:t>Using Grid Search</a:t>
            </a:r>
            <a:endParaRPr b="1" sz="1500"/>
          </a:p>
          <a:p>
            <a:pPr indent="-323850" lvl="0" marL="457200" rtl="0" algn="l">
              <a:lnSpc>
                <a:spcPct val="200000"/>
              </a:lnSpc>
              <a:spcBef>
                <a:spcPts val="0"/>
              </a:spcBef>
              <a:spcAft>
                <a:spcPts val="0"/>
              </a:spcAft>
              <a:buSzPts val="1500"/>
              <a:buChar char="●"/>
            </a:pPr>
            <a:r>
              <a:rPr b="1" lang="en" sz="1500"/>
              <a:t>K-fold Cross-validation</a:t>
            </a:r>
            <a:endParaRPr b="1" sz="1500"/>
          </a:p>
          <a:p>
            <a:pPr indent="-323850" lvl="0" marL="457200" rtl="0" algn="l">
              <a:lnSpc>
                <a:spcPct val="200000"/>
              </a:lnSpc>
              <a:spcBef>
                <a:spcPts val="0"/>
              </a:spcBef>
              <a:spcAft>
                <a:spcPts val="0"/>
              </a:spcAft>
              <a:buSzPts val="1500"/>
              <a:buChar char="●"/>
            </a:pPr>
            <a:r>
              <a:rPr b="1" lang="en" sz="1500"/>
              <a:t>Focused on AUC as the metric to optimize</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Agenda</a:t>
            </a:r>
            <a:endParaRPr/>
          </a:p>
        </p:txBody>
      </p:sp>
      <p:sp>
        <p:nvSpPr>
          <p:cNvPr id="284" name="Google Shape;284;p14"/>
          <p:cNvSpPr txBox="1"/>
          <p:nvPr>
            <p:ph idx="1" type="body"/>
          </p:nvPr>
        </p:nvSpPr>
        <p:spPr>
          <a:xfrm>
            <a:off x="1303800" y="1990050"/>
            <a:ext cx="3481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today’s presentation, we will cover: </a:t>
            </a:r>
            <a:endParaRPr sz="1500"/>
          </a:p>
          <a:p>
            <a:pPr indent="-323850" lvl="0" marL="457200" rtl="0" algn="l">
              <a:spcBef>
                <a:spcPts val="1600"/>
              </a:spcBef>
              <a:spcAft>
                <a:spcPts val="0"/>
              </a:spcAft>
              <a:buSzPts val="1500"/>
              <a:buAutoNum type="arabicPeriod"/>
            </a:pPr>
            <a:r>
              <a:rPr lang="en" sz="1500"/>
              <a:t>Introduction</a:t>
            </a:r>
            <a:endParaRPr sz="1500"/>
          </a:p>
          <a:p>
            <a:pPr indent="-323850" lvl="0" marL="457200" rtl="0" algn="l">
              <a:spcBef>
                <a:spcPts val="0"/>
              </a:spcBef>
              <a:spcAft>
                <a:spcPts val="0"/>
              </a:spcAft>
              <a:buSzPts val="1500"/>
              <a:buAutoNum type="arabicPeriod"/>
            </a:pPr>
            <a:r>
              <a:rPr lang="en" sz="1500"/>
              <a:t>Data Wrangling</a:t>
            </a:r>
            <a:endParaRPr sz="1500"/>
          </a:p>
          <a:p>
            <a:pPr indent="-323850" lvl="0" marL="457200" rtl="0" algn="l">
              <a:spcBef>
                <a:spcPts val="0"/>
              </a:spcBef>
              <a:spcAft>
                <a:spcPts val="0"/>
              </a:spcAft>
              <a:buSzPts val="1500"/>
              <a:buAutoNum type="arabicPeriod"/>
            </a:pPr>
            <a:r>
              <a:rPr lang="en" sz="1500"/>
              <a:t>EDA</a:t>
            </a:r>
            <a:endParaRPr sz="1500"/>
          </a:p>
          <a:p>
            <a:pPr indent="-323850" lvl="0" marL="457200" rtl="0" algn="l">
              <a:spcBef>
                <a:spcPts val="0"/>
              </a:spcBef>
              <a:spcAft>
                <a:spcPts val="0"/>
              </a:spcAft>
              <a:buSzPts val="1500"/>
              <a:buAutoNum type="arabicPeriod"/>
            </a:pPr>
            <a:r>
              <a:rPr lang="en" sz="1500"/>
              <a:t>The Problem of Unbalanced Data</a:t>
            </a:r>
            <a:endParaRPr sz="1500"/>
          </a:p>
          <a:p>
            <a:pPr indent="-323850" lvl="0" marL="457200" rtl="0" algn="l">
              <a:spcBef>
                <a:spcPts val="0"/>
              </a:spcBef>
              <a:spcAft>
                <a:spcPts val="0"/>
              </a:spcAft>
              <a:buSzPts val="1500"/>
              <a:buAutoNum type="arabicPeriod"/>
            </a:pPr>
            <a:r>
              <a:rPr lang="en" sz="1500"/>
              <a:t>Solutions:</a:t>
            </a:r>
            <a:endParaRPr sz="1500"/>
          </a:p>
          <a:p>
            <a:pPr indent="-323850" lvl="1" marL="914400" rtl="0" algn="l">
              <a:spcBef>
                <a:spcPts val="0"/>
              </a:spcBef>
              <a:spcAft>
                <a:spcPts val="0"/>
              </a:spcAft>
              <a:buSzPts val="1500"/>
              <a:buAutoNum type="alphaLcPeriod"/>
            </a:pPr>
            <a:r>
              <a:rPr lang="en" sz="1500"/>
              <a:t>Undersampling</a:t>
            </a:r>
            <a:endParaRPr sz="1500"/>
          </a:p>
          <a:p>
            <a:pPr indent="-323850" lvl="1" marL="914400" rtl="0" algn="l">
              <a:spcBef>
                <a:spcPts val="0"/>
              </a:spcBef>
              <a:spcAft>
                <a:spcPts val="0"/>
              </a:spcAft>
              <a:buSzPts val="1500"/>
              <a:buAutoNum type="alphaLcPeriod"/>
            </a:pPr>
            <a:r>
              <a:rPr lang="en" sz="1500"/>
              <a:t>Oversampling</a:t>
            </a:r>
            <a:endParaRPr sz="1500"/>
          </a:p>
        </p:txBody>
      </p:sp>
      <p:sp>
        <p:nvSpPr>
          <p:cNvPr id="285" name="Google Shape;285;p14"/>
          <p:cNvSpPr txBox="1"/>
          <p:nvPr>
            <p:ph idx="1" type="body"/>
          </p:nvPr>
        </p:nvSpPr>
        <p:spPr>
          <a:xfrm>
            <a:off x="4959725" y="1990050"/>
            <a:ext cx="3481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1600"/>
              </a:spcBef>
              <a:spcAft>
                <a:spcPts val="0"/>
              </a:spcAft>
              <a:buSzPts val="1500"/>
              <a:buAutoNum type="arabicPeriod" startAt="7"/>
            </a:pPr>
            <a:r>
              <a:rPr lang="en" sz="1500"/>
              <a:t>Comparison of over- and under-sampling using cross-validation</a:t>
            </a:r>
            <a:endParaRPr sz="1500"/>
          </a:p>
          <a:p>
            <a:pPr indent="-323850" lvl="0" marL="457200" rtl="0" algn="l">
              <a:spcBef>
                <a:spcPts val="0"/>
              </a:spcBef>
              <a:spcAft>
                <a:spcPts val="0"/>
              </a:spcAft>
              <a:buSzPts val="1500"/>
              <a:buAutoNum type="arabicPeriod" startAt="7"/>
            </a:pPr>
            <a:r>
              <a:rPr lang="en" sz="1500"/>
              <a:t>Optimization</a:t>
            </a:r>
            <a:endParaRPr sz="1500"/>
          </a:p>
          <a:p>
            <a:pPr indent="-323850" lvl="0" marL="457200" rtl="0" algn="l">
              <a:spcBef>
                <a:spcPts val="0"/>
              </a:spcBef>
              <a:spcAft>
                <a:spcPts val="0"/>
              </a:spcAft>
              <a:buSzPts val="1500"/>
              <a:buAutoNum type="arabicPeriod" startAt="7"/>
            </a:pPr>
            <a:r>
              <a:rPr lang="en" sz="1500"/>
              <a:t>Conclusion</a:t>
            </a:r>
            <a:endParaRPr sz="1500"/>
          </a:p>
          <a:p>
            <a:pPr indent="-323850" lvl="0" marL="457200" rtl="0" algn="l">
              <a:spcBef>
                <a:spcPts val="0"/>
              </a:spcBef>
              <a:spcAft>
                <a:spcPts val="0"/>
              </a:spcAft>
              <a:buSzPts val="1500"/>
              <a:buAutoNum type="arabicPeriod" startAt="7"/>
            </a:pPr>
            <a:r>
              <a:rPr lang="en" sz="1500"/>
              <a:t>References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(XGBoost) after Optimizing</a:t>
            </a:r>
            <a:endParaRPr/>
          </a:p>
        </p:txBody>
      </p:sp>
      <p:pic>
        <p:nvPicPr>
          <p:cNvPr id="405" name="Google Shape;405;p32"/>
          <p:cNvPicPr preferRelativeResize="0"/>
          <p:nvPr/>
        </p:nvPicPr>
        <p:blipFill>
          <a:blip r:embed="rId3">
            <a:alphaModFix/>
          </a:blip>
          <a:stretch>
            <a:fillRect/>
          </a:stretch>
        </p:blipFill>
        <p:spPr>
          <a:xfrm>
            <a:off x="997900" y="1597875"/>
            <a:ext cx="3229821" cy="3240825"/>
          </a:xfrm>
          <a:prstGeom prst="rect">
            <a:avLst/>
          </a:prstGeom>
          <a:noFill/>
          <a:ln>
            <a:noFill/>
          </a:ln>
        </p:spPr>
      </p:pic>
      <p:pic>
        <p:nvPicPr>
          <p:cNvPr id="406" name="Google Shape;406;p32"/>
          <p:cNvPicPr preferRelativeResize="0"/>
          <p:nvPr/>
        </p:nvPicPr>
        <p:blipFill rotWithShape="1">
          <a:blip r:embed="rId4">
            <a:alphaModFix/>
          </a:blip>
          <a:srcRect b="-4350" l="0" r="0" t="4350"/>
          <a:stretch/>
        </p:blipFill>
        <p:spPr>
          <a:xfrm>
            <a:off x="4295571" y="2351900"/>
            <a:ext cx="4611480" cy="1620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Features</a:t>
            </a:r>
            <a:endParaRPr/>
          </a:p>
        </p:txBody>
      </p:sp>
      <p:sp>
        <p:nvSpPr>
          <p:cNvPr id="412" name="Google Shape;412;p33"/>
          <p:cNvSpPr txBox="1"/>
          <p:nvPr>
            <p:ph idx="1" type="body"/>
          </p:nvPr>
        </p:nvSpPr>
        <p:spPr>
          <a:xfrm>
            <a:off x="1064225" y="1409175"/>
            <a:ext cx="3312000" cy="313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Discharged to Home</a:t>
            </a:r>
            <a:endParaRPr/>
          </a:p>
          <a:p>
            <a:pPr indent="-311150" lvl="0" marL="457200" rtl="0" algn="l">
              <a:spcBef>
                <a:spcPts val="0"/>
              </a:spcBef>
              <a:spcAft>
                <a:spcPts val="0"/>
              </a:spcAft>
              <a:buSzPts val="1300"/>
              <a:buChar char="●"/>
            </a:pPr>
            <a:r>
              <a:rPr lang="en"/>
              <a:t>Number of inpatient visits in the year</a:t>
            </a:r>
            <a:endParaRPr/>
          </a:p>
          <a:p>
            <a:pPr indent="-311150" lvl="0" marL="457200" rtl="0" algn="l">
              <a:spcBef>
                <a:spcPts val="0"/>
              </a:spcBef>
              <a:spcAft>
                <a:spcPts val="0"/>
              </a:spcAft>
              <a:buSzPts val="1300"/>
              <a:buChar char="●"/>
            </a:pPr>
            <a:r>
              <a:rPr lang="en"/>
              <a:t>Discharged/</a:t>
            </a:r>
            <a:r>
              <a:rPr lang="en"/>
              <a:t>transferred</a:t>
            </a:r>
            <a:r>
              <a:rPr lang="en"/>
              <a:t> to another rehab</a:t>
            </a:r>
            <a:endParaRPr/>
          </a:p>
          <a:p>
            <a:pPr indent="-311150" lvl="0" marL="457200" rtl="0" algn="l">
              <a:spcBef>
                <a:spcPts val="0"/>
              </a:spcBef>
              <a:spcAft>
                <a:spcPts val="0"/>
              </a:spcAft>
              <a:buSzPts val="1300"/>
              <a:buChar char="●"/>
            </a:pPr>
            <a:r>
              <a:rPr lang="en"/>
              <a:t>No insulin prescribed</a:t>
            </a:r>
            <a:endParaRPr/>
          </a:p>
          <a:p>
            <a:pPr indent="-311150" lvl="0" marL="457200" rtl="0" algn="l">
              <a:spcBef>
                <a:spcPts val="0"/>
              </a:spcBef>
              <a:spcAft>
                <a:spcPts val="0"/>
              </a:spcAft>
              <a:buSzPts val="1300"/>
              <a:buChar char="●"/>
            </a:pPr>
            <a:r>
              <a:rPr lang="en"/>
              <a:t>Number of diagnoses</a:t>
            </a:r>
            <a:endParaRPr/>
          </a:p>
          <a:p>
            <a:pPr indent="-311150" lvl="0" marL="457200" rtl="0" algn="l">
              <a:spcBef>
                <a:spcPts val="0"/>
              </a:spcBef>
              <a:spcAft>
                <a:spcPts val="0"/>
              </a:spcAft>
              <a:buSzPts val="1300"/>
              <a:buChar char="●"/>
            </a:pPr>
            <a:r>
              <a:rPr lang="en"/>
              <a:t>Medical specialty: Radiologist</a:t>
            </a:r>
            <a:endParaRPr/>
          </a:p>
          <a:p>
            <a:pPr indent="-311150" lvl="0" marL="457200" rtl="0" algn="l">
              <a:spcBef>
                <a:spcPts val="0"/>
              </a:spcBef>
              <a:spcAft>
                <a:spcPts val="0"/>
              </a:spcAft>
              <a:buSzPts val="1300"/>
              <a:buChar char="●"/>
            </a:pPr>
            <a:r>
              <a:rPr lang="en"/>
              <a:t>Diabetes Mellitus as third diagnosis </a:t>
            </a:r>
            <a:endParaRPr/>
          </a:p>
          <a:p>
            <a:pPr indent="-311150" lvl="0" marL="457200" rtl="0" algn="l">
              <a:spcBef>
                <a:spcPts val="0"/>
              </a:spcBef>
              <a:spcAft>
                <a:spcPts val="0"/>
              </a:spcAft>
              <a:buSzPts val="1300"/>
              <a:buChar char="●"/>
            </a:pPr>
            <a:r>
              <a:rPr lang="en"/>
              <a:t>Discharged/</a:t>
            </a:r>
            <a:r>
              <a:rPr lang="en"/>
              <a:t>Transferred</a:t>
            </a:r>
            <a:r>
              <a:rPr lang="en"/>
              <a:t> to Skilled Nursing Facility</a:t>
            </a:r>
            <a:endParaRPr/>
          </a:p>
          <a:p>
            <a:pPr indent="-311150" lvl="0" marL="457200" rtl="0" algn="l">
              <a:spcBef>
                <a:spcPts val="0"/>
              </a:spcBef>
              <a:spcAft>
                <a:spcPts val="0"/>
              </a:spcAft>
              <a:buSzPts val="1300"/>
              <a:buChar char="●"/>
            </a:pPr>
            <a:r>
              <a:rPr lang="en"/>
              <a:t>Number of emergency visits</a:t>
            </a:r>
            <a:endParaRPr/>
          </a:p>
          <a:p>
            <a:pPr indent="-311150" lvl="0" marL="457200" rtl="0" algn="l">
              <a:spcBef>
                <a:spcPts val="0"/>
              </a:spcBef>
              <a:spcAft>
                <a:spcPts val="0"/>
              </a:spcAft>
              <a:buSzPts val="1300"/>
              <a:buChar char="●"/>
            </a:pPr>
            <a:r>
              <a:rPr lang="en"/>
              <a:t>Number of procedures</a:t>
            </a:r>
            <a:endParaRPr/>
          </a:p>
        </p:txBody>
      </p:sp>
      <p:pic>
        <p:nvPicPr>
          <p:cNvPr id="413" name="Google Shape;413;p33"/>
          <p:cNvPicPr preferRelativeResize="0"/>
          <p:nvPr/>
        </p:nvPicPr>
        <p:blipFill>
          <a:blip r:embed="rId3">
            <a:alphaModFix/>
          </a:blip>
          <a:stretch>
            <a:fillRect/>
          </a:stretch>
        </p:blipFill>
        <p:spPr>
          <a:xfrm>
            <a:off x="4572000" y="152400"/>
            <a:ext cx="3858051"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19" name="Google Shape;419;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Preprocessing was the most important step</a:t>
            </a:r>
            <a:endParaRPr sz="1500"/>
          </a:p>
          <a:p>
            <a:pPr indent="-323850" lvl="0" marL="457200" rtl="0" algn="l">
              <a:spcBef>
                <a:spcPts val="0"/>
              </a:spcBef>
              <a:spcAft>
                <a:spcPts val="0"/>
              </a:spcAft>
              <a:buSzPts val="1500"/>
              <a:buChar char="●"/>
            </a:pPr>
            <a:r>
              <a:rPr lang="en" sz="1500"/>
              <a:t>Random undersampling was much faster and showed better results (in terms of recall) for balancing out the data</a:t>
            </a:r>
            <a:endParaRPr sz="1500"/>
          </a:p>
          <a:p>
            <a:pPr indent="-323850" lvl="0" marL="457200" rtl="0" algn="l">
              <a:spcBef>
                <a:spcPts val="0"/>
              </a:spcBef>
              <a:spcAft>
                <a:spcPts val="0"/>
              </a:spcAft>
              <a:buSzPts val="1500"/>
              <a:buChar char="●"/>
            </a:pPr>
            <a:r>
              <a:rPr lang="en" sz="1500"/>
              <a:t>On held out test data, our best model had an AUC of of 0.62</a:t>
            </a:r>
            <a:endParaRPr sz="1500"/>
          </a:p>
          <a:p>
            <a:pPr indent="-323850" lvl="0" marL="457200" rtl="0" algn="l">
              <a:spcBef>
                <a:spcPts val="0"/>
              </a:spcBef>
              <a:spcAft>
                <a:spcPts val="0"/>
              </a:spcAft>
              <a:buSzPts val="1500"/>
              <a:buChar char="●"/>
            </a:pPr>
            <a:r>
              <a:rPr lang="en" sz="1500"/>
              <a:t>Using our model, w</a:t>
            </a:r>
            <a:r>
              <a:rPr lang="en" sz="1500"/>
              <a:t>e</a:t>
            </a:r>
            <a:r>
              <a:rPr lang="en" sz="1500"/>
              <a:t> are able to catch 59% of the readmissions within 30 days and correctly classify 64% of all patients</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425" name="Google Shape;425;p35"/>
          <p:cNvSpPr txBox="1"/>
          <p:nvPr>
            <p:ph idx="1" type="body"/>
          </p:nvPr>
        </p:nvSpPr>
        <p:spPr>
          <a:xfrm>
            <a:off x="1303800" y="1306850"/>
            <a:ext cx="7030500" cy="32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Discharge Disposition and Admission IDs. </a:t>
            </a:r>
            <a:r>
              <a:rPr i="1" lang="en" sz="1200"/>
              <a:t>Data World. </a:t>
            </a:r>
            <a:r>
              <a:rPr lang="en" sz="1200"/>
              <a:t>URL: </a:t>
            </a:r>
            <a:r>
              <a:rPr lang="en" sz="1200" u="sng">
                <a:solidFill>
                  <a:schemeClr val="hlink"/>
                </a:solidFill>
                <a:hlinkClick r:id="rId3"/>
              </a:rPr>
              <a:t>https://data.world/uci/diabetes-130-us-hospitals-for-years-1999-2008</a:t>
            </a:r>
            <a:endParaRPr sz="1200"/>
          </a:p>
          <a:p>
            <a:pPr indent="0" lvl="0" marL="0" rtl="0" algn="l">
              <a:spcBef>
                <a:spcPts val="1600"/>
              </a:spcBef>
              <a:spcAft>
                <a:spcPts val="0"/>
              </a:spcAft>
              <a:buNone/>
            </a:pPr>
            <a:r>
              <a:rPr lang="en" sz="1200"/>
              <a:t>Predicting Hospital Readmissions for Patients with Diabetes Using Scikit-Learn. </a:t>
            </a:r>
            <a:r>
              <a:rPr i="1" lang="en" sz="1200"/>
              <a:t>Towards Data Science</a:t>
            </a:r>
            <a:r>
              <a:rPr lang="en" sz="1200"/>
              <a:t>. URL: </a:t>
            </a:r>
            <a:r>
              <a:rPr lang="en" sz="1200" u="sng">
                <a:solidFill>
                  <a:schemeClr val="accent5"/>
                </a:solidFill>
                <a:hlinkClick r:id="rId4"/>
              </a:rPr>
              <a:t>https://towardsdatascience.com/predicting-hospital-readmission-for-patients-with-diabetes-using-scikit-learn-a2e359b15f0</a:t>
            </a:r>
            <a:endParaRPr sz="1200"/>
          </a:p>
          <a:p>
            <a:pPr indent="0" lvl="0" marL="0" rtl="0" algn="l">
              <a:spcBef>
                <a:spcPts val="1600"/>
              </a:spcBef>
              <a:spcAft>
                <a:spcPts val="0"/>
              </a:spcAft>
              <a:buNone/>
            </a:pPr>
            <a:r>
              <a:rPr lang="en" sz="1200"/>
              <a:t>List of ICD-9 Codes. </a:t>
            </a:r>
            <a:r>
              <a:rPr i="1" lang="en" sz="1200"/>
              <a:t>Wikipedia. </a:t>
            </a:r>
            <a:r>
              <a:rPr lang="en" sz="1200"/>
              <a:t>URL: </a:t>
            </a:r>
            <a:r>
              <a:rPr lang="en" sz="1200" u="sng">
                <a:solidFill>
                  <a:schemeClr val="hlink"/>
                </a:solidFill>
                <a:hlinkClick r:id="rId5"/>
              </a:rPr>
              <a:t>https://en.wikipedia.org/wiki/List_of_ICD-9_codes</a:t>
            </a:r>
            <a:endParaRPr sz="1200"/>
          </a:p>
          <a:p>
            <a:pPr indent="0" lvl="0" marL="0" rtl="0" algn="l">
              <a:spcBef>
                <a:spcPts val="1600"/>
              </a:spcBef>
              <a:spcAft>
                <a:spcPts val="16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6"/>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Questions?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1" name="Google Shape;291;p15"/>
          <p:cNvSpPr txBox="1"/>
          <p:nvPr>
            <p:ph idx="1" type="body"/>
          </p:nvPr>
        </p:nvSpPr>
        <p:spPr>
          <a:xfrm>
            <a:off x="1303800" y="1300950"/>
            <a:ext cx="58014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Hospital readmission can be the result of a variety of factors. Lowering readmissions can help reduce healthcare costs, which is especially important in world where healthcare budgets are often being reduced. </a:t>
            </a:r>
            <a:endParaRPr sz="1500"/>
          </a:p>
          <a:p>
            <a:pPr indent="0" lvl="0" marL="0" rtl="0" algn="l">
              <a:spcBef>
                <a:spcPts val="1600"/>
              </a:spcBef>
              <a:spcAft>
                <a:spcPts val="0"/>
              </a:spcAft>
              <a:buNone/>
            </a:pPr>
            <a:r>
              <a:rPr b="1" lang="en" sz="1500"/>
              <a:t>Objective:</a:t>
            </a:r>
            <a:r>
              <a:rPr lang="en" sz="1500"/>
              <a:t> Using binary classification to </a:t>
            </a:r>
            <a:r>
              <a:rPr lang="en" sz="1500"/>
              <a:t>identify significant factors which lead to hospital readmissions</a:t>
            </a:r>
            <a:r>
              <a:rPr lang="en" sz="1500"/>
              <a:t>. Note, we only considered readmissions under 30 days were considered as actual readmissions</a:t>
            </a:r>
            <a:endParaRPr sz="1500"/>
          </a:p>
          <a:p>
            <a:pPr indent="0" lvl="0" marL="0" rtl="0" algn="l">
              <a:spcBef>
                <a:spcPts val="1600"/>
              </a:spcBef>
              <a:spcAft>
                <a:spcPts val="1600"/>
              </a:spcAft>
              <a:buNone/>
            </a:pPr>
            <a:r>
              <a:rPr b="1" lang="en" sz="1500"/>
              <a:t>Relevant dataset:</a:t>
            </a:r>
            <a:r>
              <a:rPr lang="en" sz="1500"/>
              <a:t> Diabetes 130 US hospitals for years 1999-2008</a:t>
            </a:r>
            <a:endParaRPr sz="1500"/>
          </a:p>
        </p:txBody>
      </p:sp>
      <p:pic>
        <p:nvPicPr>
          <p:cNvPr id="292" name="Google Shape;292;p15"/>
          <p:cNvPicPr preferRelativeResize="0"/>
          <p:nvPr/>
        </p:nvPicPr>
        <p:blipFill>
          <a:blip r:embed="rId3">
            <a:alphaModFix/>
          </a:blip>
          <a:stretch>
            <a:fillRect/>
          </a:stretch>
        </p:blipFill>
        <p:spPr>
          <a:xfrm>
            <a:off x="7215325" y="1537000"/>
            <a:ext cx="1756800" cy="210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Data Wrangling </a:t>
            </a:r>
            <a:endParaRPr/>
          </a:p>
        </p:txBody>
      </p:sp>
      <p:sp>
        <p:nvSpPr>
          <p:cNvPr id="298" name="Google Shape;298;p16"/>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For categorical variables: </a:t>
            </a:r>
            <a:endParaRPr b="1" sz="1500"/>
          </a:p>
          <a:p>
            <a:pPr indent="-323850" lvl="0" marL="457200" rtl="0" algn="l">
              <a:spcBef>
                <a:spcPts val="1600"/>
              </a:spcBef>
              <a:spcAft>
                <a:spcPts val="0"/>
              </a:spcAft>
              <a:buSzPts val="1500"/>
              <a:buChar char="●"/>
            </a:pPr>
            <a:r>
              <a:rPr lang="en" sz="1500"/>
              <a:t>Missing/unknown values were marked as ‘Unknown”/”Other”</a:t>
            </a:r>
            <a:endParaRPr sz="1500"/>
          </a:p>
          <a:p>
            <a:pPr indent="-323850" lvl="0" marL="457200" rtl="0" algn="l">
              <a:spcBef>
                <a:spcPts val="0"/>
              </a:spcBef>
              <a:spcAft>
                <a:spcPts val="0"/>
              </a:spcAft>
              <a:buSzPts val="1500"/>
              <a:buChar char="●"/>
            </a:pPr>
            <a:r>
              <a:rPr lang="en" sz="1500"/>
              <a:t>Converted to one-hot encoding</a:t>
            </a:r>
            <a:endParaRPr sz="1500"/>
          </a:p>
          <a:p>
            <a:pPr indent="-323850" lvl="0" marL="457200" rtl="0" algn="l">
              <a:spcBef>
                <a:spcPts val="0"/>
              </a:spcBef>
              <a:spcAft>
                <a:spcPts val="0"/>
              </a:spcAft>
              <a:buSzPts val="1500"/>
              <a:buChar char="●"/>
            </a:pPr>
            <a:r>
              <a:rPr b="1" lang="en" sz="1500"/>
              <a:t>Age:</a:t>
            </a:r>
            <a:r>
              <a:rPr lang="en" sz="1500"/>
              <a:t> midpoints of each level were chosen to turn it into a numerical variable</a:t>
            </a:r>
            <a:endParaRPr sz="1500"/>
          </a:p>
          <a:p>
            <a:pPr indent="-323850" lvl="0" marL="457200" rtl="0" algn="l">
              <a:spcBef>
                <a:spcPts val="0"/>
              </a:spcBef>
              <a:spcAft>
                <a:spcPts val="0"/>
              </a:spcAft>
              <a:buSzPts val="1500"/>
              <a:buChar char="●"/>
            </a:pPr>
            <a:r>
              <a:rPr b="1" lang="en" sz="1500"/>
              <a:t>Medical Specialty, Diagnosis </a:t>
            </a:r>
            <a:r>
              <a:rPr lang="en" sz="1500"/>
              <a:t>1-3: reduced the number of categories to top 10 most frequent categories &amp; other</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Data Wrangling </a:t>
            </a:r>
            <a:endParaRPr/>
          </a:p>
        </p:txBody>
      </p:sp>
      <p:sp>
        <p:nvSpPr>
          <p:cNvPr id="304" name="Google Shape;304;p17"/>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For numerical variables:</a:t>
            </a:r>
            <a:r>
              <a:rPr b="1" i="1" lang="en" sz="1500"/>
              <a:t> </a:t>
            </a:r>
            <a:r>
              <a:rPr i="1" lang="en" sz="1500"/>
              <a:t>no manipulations required</a:t>
            </a:r>
            <a:endParaRPr i="1" sz="1500"/>
          </a:p>
          <a:p>
            <a:pPr indent="0" lvl="0" marL="0" rtl="0" algn="l">
              <a:spcBef>
                <a:spcPts val="1600"/>
              </a:spcBef>
              <a:spcAft>
                <a:spcPts val="0"/>
              </a:spcAft>
              <a:buNone/>
            </a:pPr>
            <a:r>
              <a:rPr b="1" lang="en" sz="1500"/>
              <a:t>Dropped variables:</a:t>
            </a:r>
            <a:r>
              <a:rPr lang="en" sz="1500"/>
              <a:t> Weight, 9 medication variables (acetohexamide, tolbutamide, troglitazone, examide, citoglipton, glipizide.metformin, glimepiride.pioglitazone metformin.rosiglitazone, metformin.pioglitazone)</a:t>
            </a:r>
            <a:endParaRPr sz="1500"/>
          </a:p>
          <a:p>
            <a:pPr indent="0" lvl="0" marL="0" rtl="0" algn="l">
              <a:spcBef>
                <a:spcPts val="1600"/>
              </a:spcBef>
              <a:spcAft>
                <a:spcPts val="1600"/>
              </a:spcAft>
              <a:buNone/>
            </a:pPr>
            <a:r>
              <a:rPr b="1" lang="en" sz="1500"/>
              <a:t>Removed data points: </a:t>
            </a:r>
            <a:r>
              <a:rPr lang="en" sz="1500"/>
              <a:t>patients who expired or transfered to hospices (ID: 11, 13, 14, 19, 20, 21) were removed.</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Race</a:t>
            </a:r>
            <a:endParaRPr/>
          </a:p>
        </p:txBody>
      </p:sp>
      <p:pic>
        <p:nvPicPr>
          <p:cNvPr id="310" name="Google Shape;310;p18"/>
          <p:cNvPicPr preferRelativeResize="0"/>
          <p:nvPr/>
        </p:nvPicPr>
        <p:blipFill>
          <a:blip r:embed="rId3">
            <a:alphaModFix/>
          </a:blip>
          <a:stretch>
            <a:fillRect/>
          </a:stretch>
        </p:blipFill>
        <p:spPr>
          <a:xfrm>
            <a:off x="1196025" y="1315425"/>
            <a:ext cx="3707075" cy="2928575"/>
          </a:xfrm>
          <a:prstGeom prst="rect">
            <a:avLst/>
          </a:prstGeom>
          <a:noFill/>
          <a:ln>
            <a:noFill/>
          </a:ln>
        </p:spPr>
      </p:pic>
      <p:pic>
        <p:nvPicPr>
          <p:cNvPr id="311" name="Google Shape;311;p18"/>
          <p:cNvPicPr preferRelativeResize="0"/>
          <p:nvPr/>
        </p:nvPicPr>
        <p:blipFill>
          <a:blip r:embed="rId4">
            <a:alphaModFix/>
          </a:blip>
          <a:stretch>
            <a:fillRect/>
          </a:stretch>
        </p:blipFill>
        <p:spPr>
          <a:xfrm>
            <a:off x="5112025" y="1389975"/>
            <a:ext cx="3951775" cy="312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Gender</a:t>
            </a:r>
            <a:endParaRPr/>
          </a:p>
        </p:txBody>
      </p:sp>
      <p:pic>
        <p:nvPicPr>
          <p:cNvPr id="317" name="Google Shape;317;p19"/>
          <p:cNvPicPr preferRelativeResize="0"/>
          <p:nvPr/>
        </p:nvPicPr>
        <p:blipFill>
          <a:blip r:embed="rId3">
            <a:alphaModFix/>
          </a:blip>
          <a:stretch>
            <a:fillRect/>
          </a:stretch>
        </p:blipFill>
        <p:spPr>
          <a:xfrm>
            <a:off x="1382350" y="1327850"/>
            <a:ext cx="4102310" cy="324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Age</a:t>
            </a:r>
            <a:endParaRPr/>
          </a:p>
        </p:txBody>
      </p:sp>
      <p:pic>
        <p:nvPicPr>
          <p:cNvPr id="323" name="Google Shape;323;p20"/>
          <p:cNvPicPr preferRelativeResize="0"/>
          <p:nvPr/>
        </p:nvPicPr>
        <p:blipFill>
          <a:blip r:embed="rId3">
            <a:alphaModFix/>
          </a:blip>
          <a:stretch>
            <a:fillRect/>
          </a:stretch>
        </p:blipFill>
        <p:spPr>
          <a:xfrm>
            <a:off x="999000" y="1390000"/>
            <a:ext cx="4102310" cy="3240825"/>
          </a:xfrm>
          <a:prstGeom prst="rect">
            <a:avLst/>
          </a:prstGeom>
          <a:noFill/>
          <a:ln>
            <a:noFill/>
          </a:ln>
        </p:spPr>
      </p:pic>
      <p:pic>
        <p:nvPicPr>
          <p:cNvPr id="324" name="Google Shape;324;p20"/>
          <p:cNvPicPr preferRelativeResize="0"/>
          <p:nvPr/>
        </p:nvPicPr>
        <p:blipFill>
          <a:blip r:embed="rId4">
            <a:alphaModFix/>
          </a:blip>
          <a:stretch>
            <a:fillRect/>
          </a:stretch>
        </p:blipFill>
        <p:spPr>
          <a:xfrm>
            <a:off x="5094700" y="1390000"/>
            <a:ext cx="4102300" cy="32408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Procedures/Medications</a:t>
            </a:r>
            <a:endParaRPr/>
          </a:p>
        </p:txBody>
      </p:sp>
      <p:pic>
        <p:nvPicPr>
          <p:cNvPr id="330" name="Google Shape;330;p21"/>
          <p:cNvPicPr preferRelativeResize="0"/>
          <p:nvPr/>
        </p:nvPicPr>
        <p:blipFill>
          <a:blip r:embed="rId3">
            <a:alphaModFix/>
          </a:blip>
          <a:stretch>
            <a:fillRect/>
          </a:stretch>
        </p:blipFill>
        <p:spPr>
          <a:xfrm>
            <a:off x="1380000" y="1212150"/>
            <a:ext cx="6191250" cy="1905000"/>
          </a:xfrm>
          <a:prstGeom prst="rect">
            <a:avLst/>
          </a:prstGeom>
          <a:noFill/>
          <a:ln>
            <a:noFill/>
          </a:ln>
        </p:spPr>
      </p:pic>
      <p:pic>
        <p:nvPicPr>
          <p:cNvPr id="331" name="Google Shape;331;p21"/>
          <p:cNvPicPr preferRelativeResize="0"/>
          <p:nvPr/>
        </p:nvPicPr>
        <p:blipFill>
          <a:blip r:embed="rId4">
            <a:alphaModFix/>
          </a:blip>
          <a:stretch>
            <a:fillRect/>
          </a:stretch>
        </p:blipFill>
        <p:spPr>
          <a:xfrm>
            <a:off x="1380000" y="3169150"/>
            <a:ext cx="619125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