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9" r:id="rId4"/>
    <p:sldId id="271" r:id="rId5"/>
    <p:sldId id="261" r:id="rId6"/>
    <p:sldId id="273" r:id="rId7"/>
    <p:sldId id="260" r:id="rId8"/>
    <p:sldId id="269" r:id="rId9"/>
    <p:sldId id="280" r:id="rId10"/>
    <p:sldId id="268" r:id="rId11"/>
    <p:sldId id="263" r:id="rId12"/>
    <p:sldId id="265" r:id="rId13"/>
    <p:sldId id="282" r:id="rId14"/>
    <p:sldId id="281" r:id="rId15"/>
    <p:sldId id="272" r:id="rId16"/>
    <p:sldId id="277" r:id="rId17"/>
    <p:sldId id="278" r:id="rId18"/>
    <p:sldId id="279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DEB6E7-3ACE-4FA3-B938-2D7E8B58D59C}">
  <a:tblStyle styleId="{20DEB6E7-3ACE-4FA3-B938-2D7E8B58D5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5" autoAdjust="0"/>
    <p:restoredTop sz="95309" autoAdjust="0"/>
  </p:normalViewPr>
  <p:slideViewPr>
    <p:cSldViewPr snapToGrid="0">
      <p:cViewPr>
        <p:scale>
          <a:sx n="125" d="100"/>
          <a:sy n="125" d="100"/>
        </p:scale>
        <p:origin x="307" y="-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health.duke.edu/sites/default/files/files/SOPs/Clinical.zip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hub.ucsf.edu/sops" TargetMode="External"/><Relationship Id="rId4" Type="http://schemas.openxmlformats.org/officeDocument/2006/relationships/hyperlink" Target="https://globalhealth.duke.edu/sites/default/files/files/SOPs/Data_Management.zip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You can use a hybrid of both types of organizational</a:t>
            </a:r>
            <a:r>
              <a:rPr lang="en-US" baseline="0" dirty="0" smtClean="0"/>
              <a:t> system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aseline="0" dirty="0" smtClean="0"/>
              <a:t>Tag-based system can be easier for working with collaborators, but only if the tags are assigned consistently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aseline="0" dirty="0" smtClean="0"/>
              <a:t>New incoming items must be tagged immediately in the tag-based system in order to keep files under control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ultimate organization</a:t>
            </a:r>
            <a:r>
              <a:rPr lang="en-US" baseline="0" dirty="0" smtClean="0"/>
              <a:t> will depend on what is easiest for your team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aseline="0" dirty="0" smtClean="0"/>
              <a:t>When setting up a folder structure, try to work from the top level of the hierarchy, down. Functions or sites can be good starting points for the top level.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aseline="0" dirty="0" smtClean="0"/>
              <a:t>Make and document a convention for naming your folders. Use a standard operating procedure if needed.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ultimate organization</a:t>
            </a:r>
            <a:r>
              <a:rPr lang="en-US" baseline="0" dirty="0" smtClean="0"/>
              <a:t> will depend on what is easiest for your team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aseline="0" dirty="0" smtClean="0"/>
              <a:t>When setting up a folder structure, try to work from the top level of the hierarchy, down. Functions or sites can be good starting points for the top level.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aseline="0" dirty="0" smtClean="0"/>
              <a:t>Make and document a convention for naming your folders. Use a standard operating procedure if needed.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7979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139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Try to avoid using a period, especially</a:t>
            </a:r>
            <a:r>
              <a:rPr lang="en-US" baseline="0" dirty="0" smtClean="0"/>
              <a:t> at the end of a file name. Periods are generally accepted in Mac, but not supported by the Windows shell or user interface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aseline="0" dirty="0" smtClean="0"/>
              <a:t>Spaces in file names: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some software programs don’t recognize them, and file names with spaces have to be enclosed in quotes when you’re working in the command line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It’s important to date a file because as changes get made or moves between folders happen, embedded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dates in the metadata can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be affected. Even a change to “Date Created” in the file metadata, which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theory should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never change, has been known to happen with server changeovers.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When a file naming convention has been set up, document it in a standard operating procedure (an itemized list of steps for completing a task)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Train the whole team in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using the standard operating procedure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Do periodic quality control checks on file names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If acronyms need to be created, discuss possibilities with the group so everyone understands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how the choices were made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Links to SOP’s with a clinical research focus: </a:t>
            </a:r>
          </a:p>
          <a:p>
            <a:r>
              <a:rPr lang="en-US" dirty="0" smtClean="0"/>
              <a:t>Duke University Standard Operating Procedures for Clinical Trials (</a:t>
            </a:r>
            <a:r>
              <a:rPr lang="en-US" dirty="0" smtClean="0">
                <a:hlinkClick r:id="rId3"/>
              </a:rPr>
              <a:t>globalhealth.duke.edu/sites/default/files/files/SOPs/Clinical.zip</a:t>
            </a:r>
            <a:r>
              <a:rPr lang="en-US" dirty="0" smtClean="0"/>
              <a:t>) and Data Management</a:t>
            </a:r>
            <a:r>
              <a:rPr lang="en-US" baseline="0" dirty="0" smtClean="0"/>
              <a:t> (</a:t>
            </a:r>
            <a:r>
              <a:rPr lang="en-US" dirty="0" smtClean="0">
                <a:hlinkClick r:id="rId4"/>
              </a:rPr>
              <a:t>https://globalhealth.duke.edu/sites/default/files/files/SOPs/Data_Management.zip</a:t>
            </a:r>
            <a:r>
              <a:rPr lang="en-US" dirty="0" smtClean="0"/>
              <a:t>)</a:t>
            </a:r>
          </a:p>
          <a:p>
            <a:r>
              <a:rPr lang="en-US" dirty="0" smtClean="0"/>
              <a:t>University of California San Francisco Clinical Research Resource Hub Standard Operating Procedures (</a:t>
            </a:r>
            <a:r>
              <a:rPr lang="en-US" dirty="0" smtClean="0">
                <a:hlinkClick r:id="rId5"/>
              </a:rPr>
              <a:t>hub.ucsf.edu/sops</a:t>
            </a:r>
            <a:r>
              <a:rPr lang="en-US" dirty="0" smtClean="0"/>
              <a:t>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See a quick visual example of how one of these tools, File Renamer Basic, works at: https://www.youtube.com/watch?v=047f8jlTsx4 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16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latin typeface="Poppins"/>
                <a:ea typeface="Poppins"/>
                <a:cs typeface="Poppins"/>
                <a:sym typeface="Poppins"/>
              </a:rPr>
              <a:t>“</a:t>
            </a:r>
            <a:endParaRPr sz="72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big image">
  <p:cSld name="TITLE_AND_BODY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ketecheasier.com/tag-files-in-window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g"/><Relationship Id="rId4" Type="http://schemas.openxmlformats.org/officeDocument/2006/relationships/hyperlink" Target="https://www.imore.com/how-set-and-start-using-finder-tags-maco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unsplash.com/" TargetMode="External"/><Relationship Id="rId3" Type="http://schemas.openxmlformats.org/officeDocument/2006/relationships/hyperlink" Target="https://libraries.mit.edu/data-management/files/2014/05/FileOrgSlides_20170118sm.pdf" TargetMode="External"/><Relationship Id="rId7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microsoft.com/en-us/windows/win32/fileio/naming-a-file" TargetMode="External"/><Relationship Id="rId5" Type="http://schemas.openxmlformats.org/officeDocument/2006/relationships/hyperlink" Target="https://libraries.mit.edu/data-management/files/2014/05/file-organization-july2014.pdf" TargetMode="External"/><Relationship Id="rId4" Type="http://schemas.openxmlformats.org/officeDocument/2006/relationships/hyperlink" Target="https://mantra.edina.ac.uk/organisingdata/" TargetMode="External"/><Relationship Id="rId9" Type="http://schemas.openxmlformats.org/officeDocument/2006/relationships/hyperlink" Target="http://www.slidescarnival.com/copyright-and-legal-inform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lter.northwestern.edu/about/datala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alterdatalab.github.i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name-munger.en.softonic.com/mac" TargetMode="External"/><Relationship Id="rId3" Type="http://schemas.openxmlformats.org/officeDocument/2006/relationships/hyperlink" Target="https://www.bulkrenameutility.co.uk/" TargetMode="External"/><Relationship Id="rId7" Type="http://schemas.openxmlformats.org/officeDocument/2006/relationships/hyperlink" Target="https://download.cnet.com/NameChanger/3000-2248_4-126364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renamer.com/" TargetMode="External"/><Relationship Id="rId11" Type="http://schemas.openxmlformats.org/officeDocument/2006/relationships/hyperlink" Target="https://www.google.com/url?sa=t&amp;rct=j&amp;q=&amp;esrc=s&amp;source=web&amp;cd=1&amp;cad=rja&amp;uact=8&amp;ved=2ahUKEwiSupOM2L_mAhVFJ80KHehlBj0QFjAAegQIARAB&amp;url=https://www.adobe.com/products/bridge.html&amp;usg=AOvVaw3k1HRmNyuYfy1HGmCqcl0E" TargetMode="External"/><Relationship Id="rId5" Type="http://schemas.openxmlformats.org/officeDocument/2006/relationships/hyperlink" Target="https://www.softpedia.com/get/System/File-Management/Wild-Rename.shtml" TargetMode="External"/><Relationship Id="rId10" Type="http://schemas.openxmlformats.org/officeDocument/2006/relationships/hyperlink" Target="https://www.powersurgepub.com/products/psrenamer/index.html" TargetMode="External"/><Relationship Id="rId4" Type="http://schemas.openxmlformats.org/officeDocument/2006/relationships/hyperlink" Target="https://download.cnet.com/File-Renamer-Basic/3000-2248_4-10306538.html" TargetMode="External"/><Relationship Id="rId9" Type="http://schemas.openxmlformats.org/officeDocument/2006/relationships/hyperlink" Target="https://gcmd.github.io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445203" y="1754285"/>
            <a:ext cx="4253595" cy="9885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10 Simple Rules for File Organization</a:t>
            </a:r>
            <a:endParaRPr sz="3000" dirty="0"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94417" y="3470995"/>
            <a:ext cx="450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oppins"/>
              </a:rPr>
              <a:t>Sara Gonzales, MLIS</a:t>
            </a:r>
          </a:p>
          <a:p>
            <a:r>
              <a:rPr lang="en-US" dirty="0" smtClean="0">
                <a:latin typeface="Poppins"/>
              </a:rPr>
              <a:t>Data Librarian</a:t>
            </a:r>
            <a:endParaRPr lang="en-US" dirty="0">
              <a:latin typeface="Poppi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4928" y="938981"/>
            <a:ext cx="4395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Poppins"/>
              </a:rPr>
              <a:t>Galter</a:t>
            </a:r>
            <a:r>
              <a:rPr lang="en-US" dirty="0" smtClean="0">
                <a:latin typeface="Poppins"/>
              </a:rPr>
              <a:t> Health Sciences Library &amp; Learning Center</a:t>
            </a:r>
            <a:endParaRPr lang="en-US" dirty="0">
              <a:latin typeface="Poppins"/>
            </a:endParaRPr>
          </a:p>
          <a:p>
            <a:pPr algn="ctr"/>
            <a:r>
              <a:rPr lang="en-US" dirty="0" smtClean="0">
                <a:latin typeface="Poppins"/>
              </a:rPr>
              <a:t>Northwestern University Feinberg School of Medicine</a:t>
            </a:r>
            <a:endParaRPr lang="en-US" dirty="0">
              <a:latin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2" name="Google Shape;292;p26"/>
          <p:cNvGraphicFramePr/>
          <p:nvPr>
            <p:extLst>
              <p:ext uri="{D42A27DB-BD31-4B8C-83A1-F6EECF244321}">
                <p14:modId xmlns:p14="http://schemas.microsoft.com/office/powerpoint/2010/main" val="1004492480"/>
              </p:ext>
            </p:extLst>
          </p:nvPr>
        </p:nvGraphicFramePr>
        <p:xfrm>
          <a:off x="1079101" y="1266348"/>
          <a:ext cx="7546863" cy="3640890"/>
        </p:xfrm>
        <a:graphic>
          <a:graphicData uri="http://schemas.openxmlformats.org/drawingml/2006/table">
            <a:tbl>
              <a:tblPr>
                <a:noFill/>
                <a:tableStyleId>{20DEB6E7-3ACE-4FA3-B938-2D7E8B58D59C}</a:tableStyleId>
              </a:tblPr>
              <a:tblGrid>
                <a:gridCol w="13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6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5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Hierarchical</a:t>
                      </a:r>
                      <a:endParaRPr dirty="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Tag-based</a:t>
                      </a:r>
                      <a:endParaRPr dirty="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Structure</a:t>
                      </a:r>
                      <a:r>
                        <a:rPr lang="en" baseline="0" dirty="0" smtClean="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 of </a:t>
                      </a:r>
                      <a:r>
                        <a:rPr lang="en" baseline="0" dirty="0" smtClean="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Information</a:t>
                      </a:r>
                      <a:endParaRPr dirty="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Good</a:t>
                      </a:r>
                      <a:r>
                        <a:rPr lang="en" b="1" baseline="0" dirty="0" smtClean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at representing structure of information</a:t>
                      </a:r>
                      <a:endParaRPr b="1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Less</a:t>
                      </a:r>
                      <a:r>
                        <a:rPr lang="en" b="1" baseline="0" dirty="0" smtClean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good at representing structure; not how operating systems store files</a:t>
                      </a:r>
                      <a:endParaRPr b="1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Display</a:t>
                      </a:r>
                      <a:r>
                        <a:rPr lang="en" baseline="0" dirty="0" smtClean="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 of individual files</a:t>
                      </a:r>
                      <a:endParaRPr dirty="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Similar</a:t>
                      </a:r>
                      <a:r>
                        <a:rPr lang="en" b="1" baseline="0" dirty="0" smtClean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items are stored together</a:t>
                      </a:r>
                      <a:endParaRPr b="1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Related</a:t>
                      </a:r>
                      <a:r>
                        <a:rPr lang="en" b="1" baseline="0" dirty="0" smtClean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items may be split up in multiple places</a:t>
                      </a:r>
                      <a:endParaRPr b="1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Difficulty</a:t>
                      </a:r>
                      <a:r>
                        <a:rPr lang="en-US" baseline="0" dirty="0" smtClean="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 of Setup</a:t>
                      </a:r>
                      <a:endParaRPr lang="en-US" dirty="0" smtClean="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Can</a:t>
                      </a:r>
                      <a:r>
                        <a:rPr lang="en-US" b="1" baseline="0" dirty="0" smtClean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be challenging to set up; needs much forethought and balance of breadth vs. depth</a:t>
                      </a:r>
                      <a:endParaRPr lang="en-US" b="1" dirty="0" smtClean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Easy to set up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325337"/>
                  </a:ext>
                </a:extLst>
              </a:tr>
              <a:tr h="6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Difficulty of change</a:t>
                      </a:r>
                      <a:endParaRPr dirty="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Can be challenging to reorganize when changes</a:t>
                      </a:r>
                      <a:r>
                        <a:rPr lang="en-US" b="1" baseline="0" dirty="0" smtClean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occur</a:t>
                      </a:r>
                      <a:endParaRPr b="1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Can adapt</a:t>
                      </a:r>
                      <a:r>
                        <a:rPr lang="en-US" b="1" baseline="0" dirty="0" smtClean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to changes more readily, especially with batch changes</a:t>
                      </a:r>
                      <a:endParaRPr b="1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214857"/>
                  </a:ext>
                </a:extLst>
              </a:tr>
            </a:tbl>
          </a:graphicData>
        </a:graphic>
      </p:graphicFrame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1367539" y="215378"/>
            <a:ext cx="7459938" cy="9663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Decide on hierarchical folder or tag-based organization</a:t>
            </a:r>
            <a:endParaRPr sz="2800"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Google Shape;193;p19"/>
          <p:cNvSpPr txBox="1">
            <a:spLocks/>
          </p:cNvSpPr>
          <p:nvPr/>
        </p:nvSpPr>
        <p:spPr>
          <a:xfrm>
            <a:off x="28136" y="579600"/>
            <a:ext cx="1339403" cy="120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>
              <a:buSzPts val="1100"/>
            </a:pPr>
            <a:r>
              <a:rPr lang="en-US" sz="3200" dirty="0" smtClean="0">
                <a:solidFill>
                  <a:schemeClr val="tx1"/>
                </a:solidFill>
              </a:rPr>
              <a:t>Rule 6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1128063" y="1606353"/>
            <a:ext cx="2236800" cy="3265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Windows:</a:t>
            </a:r>
            <a:endParaRPr b="1" dirty="0"/>
          </a:p>
          <a:p>
            <a:pPr marL="0" lvl="0" indent="0">
              <a:buNone/>
            </a:pPr>
            <a:r>
              <a:rPr lang="en-US" u="sng" dirty="0">
                <a:hlinkClick r:id="rId3"/>
              </a:rPr>
              <a:t>https://www.maketecheasier.com/tag-files-in-windows/</a:t>
            </a:r>
            <a:r>
              <a:rPr lang="en-US" dirty="0"/>
              <a:t>) </a:t>
            </a:r>
            <a:endParaRPr lang="en-US" dirty="0" smtClean="0"/>
          </a:p>
          <a:p>
            <a:pPr marL="285750" indent="-285750"/>
            <a:r>
              <a:rPr lang="en-US" dirty="0" smtClean="0"/>
              <a:t>Click on one or more files, right-click, and select Properties</a:t>
            </a:r>
          </a:p>
          <a:p>
            <a:pPr marL="285750" indent="-285750"/>
            <a:r>
              <a:rPr lang="en-US" dirty="0" smtClean="0"/>
              <a:t>Go to Details tab, click on Tags, and add as many as needed</a:t>
            </a:r>
          </a:p>
          <a:p>
            <a:pPr marL="285750" indent="-285750"/>
            <a:r>
              <a:rPr lang="en-US" dirty="0" smtClean="0"/>
              <a:t>Can do same from View – Details Pane in Windows 10</a:t>
            </a:r>
            <a:endParaRPr dirty="0"/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1769881" y="680156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Tag-based file organization</a:t>
            </a:r>
            <a:endParaRPr sz="2800" dirty="0"/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2"/>
          </p:nvPr>
        </p:nvSpPr>
        <p:spPr>
          <a:xfrm>
            <a:off x="3578902" y="1606353"/>
            <a:ext cx="2377861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Mac</a:t>
            </a:r>
            <a:endParaRPr b="1" dirty="0"/>
          </a:p>
          <a:p>
            <a:pPr marL="0" lv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www.imore.com/how-set-and-start-using-finder-tags-macos</a:t>
            </a:r>
            <a:r>
              <a:rPr lang="en-US" dirty="0" smtClean="0"/>
              <a:t> </a:t>
            </a:r>
          </a:p>
          <a:p>
            <a:pPr marL="285750" indent="-285750"/>
            <a:r>
              <a:rPr lang="en-US" dirty="0" smtClean="0"/>
              <a:t>Open a new Finder window</a:t>
            </a:r>
          </a:p>
          <a:p>
            <a:pPr marL="285750" indent="-285750"/>
            <a:r>
              <a:rPr lang="en-US" dirty="0" smtClean="0"/>
              <a:t>Click Finder in the top menu bar, then Preferences, then Tags</a:t>
            </a:r>
          </a:p>
          <a:p>
            <a:pPr marL="285750" indent="-285750"/>
            <a:r>
              <a:rPr lang="en-US" dirty="0" smtClean="0"/>
              <a:t>Use the color tags or add more, create your own names</a:t>
            </a:r>
            <a:endParaRPr dirty="0"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93;p19"/>
          <p:cNvSpPr txBox="1">
            <a:spLocks/>
          </p:cNvSpPr>
          <p:nvPr/>
        </p:nvSpPr>
        <p:spPr>
          <a:xfrm>
            <a:off x="56272" y="616212"/>
            <a:ext cx="1339403" cy="120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>
              <a:buSzPts val="1100"/>
            </a:pPr>
            <a:r>
              <a:rPr lang="en-US" sz="3200" dirty="0" smtClean="0">
                <a:solidFill>
                  <a:schemeClr val="tx1"/>
                </a:solidFill>
              </a:rPr>
              <a:t>Rule 6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1793631" y="161778"/>
            <a:ext cx="4874455" cy="9770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How to set up hierarchical folder organization</a:t>
            </a:r>
            <a:endParaRPr sz="2800" dirty="0"/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Google Shape;193;p19"/>
          <p:cNvSpPr txBox="1">
            <a:spLocks/>
          </p:cNvSpPr>
          <p:nvPr/>
        </p:nvSpPr>
        <p:spPr>
          <a:xfrm>
            <a:off x="56272" y="616212"/>
            <a:ext cx="1339403" cy="120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>
              <a:buSzPts val="1100"/>
            </a:pPr>
            <a:r>
              <a:rPr lang="en-US" sz="3200" dirty="0" smtClean="0">
                <a:solidFill>
                  <a:schemeClr val="tx1"/>
                </a:solidFill>
              </a:rPr>
              <a:t>Rule 7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6"/>
          <a:stretch/>
        </p:blipFill>
        <p:spPr>
          <a:xfrm>
            <a:off x="1088171" y="2573396"/>
            <a:ext cx="3038290" cy="1388353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340" y="2486253"/>
            <a:ext cx="3030888" cy="23842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3774" y="2131849"/>
            <a:ext cx="3247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Potentially overlapping categories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69306" y="2131849"/>
            <a:ext cx="326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</a:rPr>
              <a:t>More clearly defined categories</a:t>
            </a:r>
          </a:p>
        </p:txBody>
      </p:sp>
      <p:sp>
        <p:nvSpPr>
          <p:cNvPr id="257" name="Google Shape;257;p23"/>
          <p:cNvSpPr txBox="1">
            <a:spLocks noGrp="1"/>
          </p:cNvSpPr>
          <p:nvPr>
            <p:ph type="body" idx="1"/>
          </p:nvPr>
        </p:nvSpPr>
        <p:spPr>
          <a:xfrm>
            <a:off x="1562453" y="1170506"/>
            <a:ext cx="7257990" cy="788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 smtClean="0"/>
              <a:t>Try not to repeat the same categories in multiple places, or if categories do repeat, there should be a business-related reason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1793631" y="161778"/>
            <a:ext cx="4874455" cy="9770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How to set up hierarchical folder organization</a:t>
            </a:r>
            <a:endParaRPr sz="2800" dirty="0"/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Google Shape;193;p19"/>
          <p:cNvSpPr txBox="1">
            <a:spLocks/>
          </p:cNvSpPr>
          <p:nvPr/>
        </p:nvSpPr>
        <p:spPr>
          <a:xfrm>
            <a:off x="56272" y="616212"/>
            <a:ext cx="1339403" cy="120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>
              <a:buSzPts val="1100"/>
            </a:pPr>
            <a:r>
              <a:rPr lang="en-US" sz="3200" dirty="0" smtClean="0">
                <a:solidFill>
                  <a:schemeClr val="tx1"/>
                </a:solidFill>
              </a:rPr>
              <a:t>Rule 7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353" y="1315330"/>
            <a:ext cx="3283010" cy="2949328"/>
          </a:xfrm>
          <a:prstGeom prst="rect">
            <a:avLst/>
          </a:prstGeom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2643333" y="3837010"/>
            <a:ext cx="36858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</a:rPr>
              <a:t>The deepest folders can be a pain to navigate to, and their relation to the top levels can be hard to see after enough subfolders are made</a:t>
            </a:r>
          </a:p>
        </p:txBody>
      </p:sp>
      <p:sp>
        <p:nvSpPr>
          <p:cNvPr id="257" name="Google Shape;257;p23"/>
          <p:cNvSpPr txBox="1">
            <a:spLocks noGrp="1"/>
          </p:cNvSpPr>
          <p:nvPr>
            <p:ph type="body" idx="1"/>
          </p:nvPr>
        </p:nvSpPr>
        <p:spPr>
          <a:xfrm>
            <a:off x="1140422" y="1930161"/>
            <a:ext cx="3976500" cy="1115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 smtClean="0"/>
              <a:t>Do</a:t>
            </a:r>
            <a:r>
              <a:rPr lang="en-US" dirty="0" smtClean="0"/>
              <a:t>n’</a:t>
            </a:r>
            <a:r>
              <a:rPr lang="en" dirty="0" smtClean="0"/>
              <a:t>t allow folders to get overly-full</a:t>
            </a:r>
          </a:p>
          <a:p>
            <a:pPr marL="285750" indent="-285750"/>
            <a:r>
              <a:rPr lang="en" dirty="0" smtClean="0"/>
              <a:t>Don’t allow a nested folder structure to get too deep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641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1128063" y="1606353"/>
            <a:ext cx="2236800" cy="3265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File everything right </a:t>
            </a:r>
            <a:r>
              <a:rPr lang="en-US" b="1" dirty="0" smtClean="0"/>
              <a:t>away</a:t>
            </a:r>
          </a:p>
          <a:p>
            <a:pPr marL="285750" indent="-285750"/>
            <a:r>
              <a:rPr lang="en-US" dirty="0" smtClean="0"/>
              <a:t>Stray files might have simply missed filing in the rush of work</a:t>
            </a:r>
          </a:p>
          <a:p>
            <a:pPr marL="742950" lvl="1" indent="-285750"/>
            <a:r>
              <a:rPr lang="en-US" dirty="0" smtClean="0"/>
              <a:t>Try to file immediately, even as you name a file</a:t>
            </a:r>
          </a:p>
          <a:p>
            <a:pPr marL="285750" lvl="1" indent="-285750">
              <a:spcBef>
                <a:spcPts val="600"/>
              </a:spcBef>
            </a:pPr>
            <a:r>
              <a:rPr lang="en-US" dirty="0"/>
              <a:t>Stray </a:t>
            </a:r>
            <a:r>
              <a:rPr lang="en-US" dirty="0" smtClean="0"/>
              <a:t>files can also mean the older hierarchical constructs are no longer relevant</a:t>
            </a:r>
            <a:endParaRPr lang="en-US" dirty="0"/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1437879" y="543082"/>
            <a:ext cx="6220568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Keep the hierarchy organized and easy to understand for others</a:t>
            </a:r>
            <a:endParaRPr sz="2800" dirty="0"/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2"/>
          </p:nvPr>
        </p:nvSpPr>
        <p:spPr>
          <a:xfrm>
            <a:off x="3578902" y="1606352"/>
            <a:ext cx="2377861" cy="28568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Include a README file </a:t>
            </a:r>
            <a:r>
              <a:rPr lang="en" b="1" dirty="0" smtClean="0"/>
              <a:t>in</a:t>
            </a:r>
            <a:r>
              <a:rPr lang="en" b="1" dirty="0" smtClean="0"/>
              <a:t> </a:t>
            </a:r>
            <a:r>
              <a:rPr lang="en" b="1" dirty="0" smtClean="0"/>
              <a:t>the top-level </a:t>
            </a:r>
            <a:r>
              <a:rPr lang="en" b="1" dirty="0" smtClean="0"/>
              <a:t>folder of the hierarchy</a:t>
            </a:r>
          </a:p>
          <a:p>
            <a:pPr marL="285750" indent="-285750"/>
            <a:r>
              <a:rPr lang="en" dirty="0" smtClean="0"/>
              <a:t>Explains the folder organizational structure for newcomers to the project</a:t>
            </a:r>
          </a:p>
          <a:p>
            <a:pPr marL="285750" indent="-285750"/>
            <a:r>
              <a:rPr lang="en" dirty="0" smtClean="0"/>
              <a:t>Can be updated as things change</a:t>
            </a:r>
          </a:p>
          <a:p>
            <a:pPr marL="285750" indent="-285750"/>
            <a:r>
              <a:rPr lang="en" dirty="0" smtClean="0"/>
              <a:t>Can include a glossary of terms</a:t>
            </a:r>
            <a:endParaRPr dirty="0"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93;p19"/>
          <p:cNvSpPr txBox="1">
            <a:spLocks/>
          </p:cNvSpPr>
          <p:nvPr/>
        </p:nvSpPr>
        <p:spPr>
          <a:xfrm>
            <a:off x="56272" y="616212"/>
            <a:ext cx="1339403" cy="120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>
              <a:buSzPts val="1100"/>
            </a:pPr>
            <a:r>
              <a:rPr lang="en-US" sz="3200" dirty="0" smtClean="0">
                <a:solidFill>
                  <a:schemeClr val="tx1"/>
                </a:solidFill>
              </a:rPr>
              <a:t>Rule 8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68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1805641" y="715548"/>
            <a:ext cx="6522636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Maintain your folder hierarchy</a:t>
            </a:r>
            <a:endParaRPr sz="2800" dirty="0"/>
          </a:p>
        </p:txBody>
      </p:sp>
      <p:sp>
        <p:nvSpPr>
          <p:cNvPr id="336" name="Google Shape;336;p3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337" name="Google Shape;337;p30"/>
          <p:cNvGrpSpPr/>
          <p:nvPr/>
        </p:nvGrpSpPr>
        <p:grpSpPr>
          <a:xfrm>
            <a:off x="195947" y="1877671"/>
            <a:ext cx="2982688" cy="1107509"/>
            <a:chOff x="1047099" y="2221658"/>
            <a:chExt cx="3145798" cy="1107509"/>
          </a:xfrm>
        </p:grpSpPr>
        <p:sp>
          <p:nvSpPr>
            <p:cNvPr id="338" name="Google Shape;338;p30"/>
            <p:cNvSpPr/>
            <p:nvPr/>
          </p:nvSpPr>
          <p:spPr>
            <a:xfrm rot="5400000">
              <a:off x="2286374" y="982383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125790" y="2344500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1200" b="1"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>
              <a:off x="1515814" y="233490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smtClean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Create an archive folder</a:t>
              </a:r>
              <a:endParaRPr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1" name="Google Shape;341;p30"/>
            <p:cNvSpPr txBox="1"/>
            <p:nvPr/>
          </p:nvSpPr>
          <p:spPr>
            <a:xfrm>
              <a:off x="1296743" y="2821747"/>
              <a:ext cx="2896154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" dirty="0" smtClean="0">
                  <a:latin typeface="Poppins Light"/>
                  <a:ea typeface="Poppins Light"/>
                  <a:cs typeface="Poppins Light"/>
                  <a:sym typeface="Poppins Light"/>
                </a:rPr>
                <a:t>Structure can mirror the main hierarchy</a:t>
              </a:r>
              <a:endParaRPr lang="en" dirty="0"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marL="171450" lvl="0" indent="-171450" algn="l" rtl="0">
                <a:spcBef>
                  <a:spcPts val="0"/>
                </a:spcBef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" dirty="0" smtClean="0">
                  <a:latin typeface="Poppins Light"/>
                  <a:ea typeface="Poppins Light"/>
                  <a:cs typeface="Poppins Light"/>
                  <a:sym typeface="Poppins Light"/>
                </a:rPr>
                <a:t>Archive can house all earlier file versions you might want for reference</a:t>
              </a:r>
            </a:p>
          </p:txBody>
        </p:sp>
      </p:grpSp>
      <p:grpSp>
        <p:nvGrpSpPr>
          <p:cNvPr id="342" name="Google Shape;342;p30"/>
          <p:cNvGrpSpPr/>
          <p:nvPr/>
        </p:nvGrpSpPr>
        <p:grpSpPr>
          <a:xfrm>
            <a:off x="3231384" y="1877671"/>
            <a:ext cx="2786753" cy="1097725"/>
            <a:chOff x="2957320" y="2250687"/>
            <a:chExt cx="3040276" cy="1097725"/>
          </a:xfrm>
        </p:grpSpPr>
        <p:sp>
          <p:nvSpPr>
            <p:cNvPr id="343" name="Google Shape;343;p30"/>
            <p:cNvSpPr/>
            <p:nvPr/>
          </p:nvSpPr>
          <p:spPr>
            <a:xfrm rot="54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050981" y="2334716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1200" b="1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>
              <a:off x="3442914" y="2342749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smtClean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Cull files regularly</a:t>
              </a:r>
              <a:endParaRPr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6" name="Google Shape;346;p30"/>
            <p:cNvSpPr txBox="1"/>
            <p:nvPr/>
          </p:nvSpPr>
          <p:spPr>
            <a:xfrm>
              <a:off x="3375644" y="2840992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 smtClean="0">
                  <a:latin typeface="Poppins Light"/>
                  <a:ea typeface="Poppins Light"/>
                  <a:cs typeface="Poppins Light"/>
                  <a:sym typeface="Poppins Light"/>
                </a:rPr>
                <a:t>.</a:t>
              </a:r>
              <a:endParaRPr sz="8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7" name="Google Shape;347;p30"/>
          <p:cNvGrpSpPr/>
          <p:nvPr/>
        </p:nvGrpSpPr>
        <p:grpSpPr>
          <a:xfrm>
            <a:off x="6159377" y="1877671"/>
            <a:ext cx="2846737" cy="1056663"/>
            <a:chOff x="4877339" y="2250687"/>
            <a:chExt cx="3040276" cy="1056663"/>
          </a:xfrm>
        </p:grpSpPr>
        <p:sp>
          <p:nvSpPr>
            <p:cNvPr id="348" name="Google Shape;348;p30"/>
            <p:cNvSpPr/>
            <p:nvPr/>
          </p:nvSpPr>
          <p:spPr>
            <a:xfrm rot="54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4978211" y="2361046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1200" b="1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0" name="Google Shape;350;p30"/>
            <p:cNvSpPr txBox="1"/>
            <p:nvPr/>
          </p:nvSpPr>
          <p:spPr>
            <a:xfrm>
              <a:off x="5323969" y="2339801"/>
              <a:ext cx="2593646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smtClean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Schedule a regular folder maintenance day</a:t>
              </a:r>
              <a:endParaRPr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1" name="Google Shape;351;p30"/>
            <p:cNvSpPr txBox="1"/>
            <p:nvPr/>
          </p:nvSpPr>
          <p:spPr>
            <a:xfrm>
              <a:off x="5127664" y="2799930"/>
              <a:ext cx="2774316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lvl="0" indent="-285750" algn="l" rtl="0">
                <a:spcBef>
                  <a:spcPts val="0"/>
                </a:spcBef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" dirty="0" smtClean="0">
                  <a:latin typeface="Poppins Light"/>
                  <a:ea typeface="Poppins Light"/>
                  <a:cs typeface="Poppins Light"/>
                  <a:sym typeface="Poppins Light"/>
                </a:rPr>
                <a:t>Partners at multiple sites or different parts of an organization can clean and organize folders on t</a:t>
              </a:r>
              <a:r>
                <a:rPr lang="en-US" dirty="0" smtClean="0">
                  <a:latin typeface="Poppins Light"/>
                  <a:ea typeface="Poppins Light"/>
                  <a:cs typeface="Poppins Light"/>
                  <a:sym typeface="Poppins Light"/>
                </a:rPr>
                <a:t>he</a:t>
              </a:r>
              <a:r>
                <a:rPr lang="en" dirty="0" smtClean="0">
                  <a:latin typeface="Poppins Light"/>
                  <a:ea typeface="Poppins Light"/>
                  <a:cs typeface="Poppins Light"/>
                  <a:sym typeface="Poppins Light"/>
                </a:rPr>
                <a:t> same day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" dirty="0" smtClean="0">
                  <a:latin typeface="Poppins Light"/>
                  <a:ea typeface="Poppins Light"/>
                  <a:cs typeface="Poppins Light"/>
                  <a:sym typeface="Poppins Light"/>
                </a:rPr>
                <a:t>Monthly reminders can help ensure compliance</a:t>
              </a:r>
              <a:endParaRPr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19" name="Google Shape;193;p19"/>
          <p:cNvSpPr txBox="1">
            <a:spLocks/>
          </p:cNvSpPr>
          <p:nvPr/>
        </p:nvSpPr>
        <p:spPr>
          <a:xfrm>
            <a:off x="56272" y="616212"/>
            <a:ext cx="1339403" cy="120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>
              <a:buSzPts val="1100"/>
            </a:pPr>
            <a:r>
              <a:rPr lang="en-US" sz="3200" dirty="0" smtClean="0">
                <a:solidFill>
                  <a:schemeClr val="tx1"/>
                </a:solidFill>
              </a:rPr>
              <a:t>Rule </a:t>
            </a:r>
            <a:r>
              <a:rPr lang="en-US" sz="3200" dirty="0" smtClean="0">
                <a:solidFill>
                  <a:schemeClr val="tx1"/>
                </a:solidFill>
              </a:rPr>
              <a:t>9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09437" y="2507775"/>
            <a:ext cx="2430647" cy="2226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latin typeface="Poppins Light"/>
                <a:ea typeface="Poppins Light"/>
                <a:cs typeface="Poppins Light"/>
                <a:sym typeface="Poppins Light"/>
              </a:rPr>
              <a:t>Records management is part of good clinical practice</a:t>
            </a:r>
          </a:p>
          <a:p>
            <a:pPr marL="171450" lvl="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Poppins Light"/>
                <a:ea typeface="Poppins Light"/>
                <a:cs typeface="Poppins Light"/>
                <a:sym typeface="Poppins Light"/>
              </a:rPr>
              <a:t>D</a:t>
            </a:r>
            <a:r>
              <a:rPr lang="en" dirty="0" smtClean="0">
                <a:latin typeface="Poppins Light"/>
                <a:ea typeface="Poppins Light"/>
                <a:cs typeface="Poppins Light"/>
                <a:sym typeface="Poppins Light"/>
              </a:rPr>
              <a:t>ispose of what you are not required to keep</a:t>
            </a:r>
          </a:p>
          <a:p>
            <a:pPr marL="171450" lvl="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latin typeface="Poppins Light"/>
                <a:ea typeface="Poppins Light"/>
                <a:cs typeface="Poppins Light"/>
                <a:sym typeface="Poppins Light"/>
              </a:rPr>
              <a:t>Save records you need for retention purposes in the archive folder(s)</a:t>
            </a:r>
            <a:endParaRPr lang="en"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urora Borealis · Free Stock Phot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836" y="1785224"/>
            <a:ext cx="3538414" cy="2355155"/>
          </a:xfrm>
          <a:prstGeom prst="rect">
            <a:avLst/>
          </a:prstGeom>
        </p:spPr>
      </p:pic>
      <p:sp>
        <p:nvSpPr>
          <p:cNvPr id="411" name="Google Shape;411;p35"/>
          <p:cNvSpPr/>
          <p:nvPr/>
        </p:nvSpPr>
        <p:spPr>
          <a:xfrm>
            <a:off x="2644425" y="1644131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5"/>
          <p:cNvSpPr/>
          <p:nvPr/>
        </p:nvSpPr>
        <p:spPr>
          <a:xfrm>
            <a:off x="2805750" y="1785224"/>
            <a:ext cx="3588954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bg1"/>
                </a:solidFill>
                <a:latin typeface="Poppins Light"/>
                <a:ea typeface="Poppins Light"/>
                <a:cs typeface="Poppins Light"/>
                <a:sym typeface="Poppins Light"/>
              </a:rPr>
              <a:t>Windows shortcuts: Right click, select “Create shortcut.” Appears in t</a:t>
            </a:r>
            <a:r>
              <a:rPr lang="en-US" b="1" dirty="0" smtClean="0">
                <a:solidFill>
                  <a:schemeClr val="bg1"/>
                </a:solidFill>
                <a:latin typeface="Poppins Light"/>
                <a:ea typeface="Poppins Light"/>
                <a:cs typeface="Poppins Light"/>
                <a:sym typeface="Poppins Light"/>
              </a:rPr>
              <a:t>he</a:t>
            </a:r>
            <a:r>
              <a:rPr lang="en" b="1" dirty="0" smtClean="0">
                <a:solidFill>
                  <a:schemeClr val="bg1"/>
                </a:solidFill>
                <a:latin typeface="Poppins Light"/>
                <a:ea typeface="Poppins Light"/>
                <a:cs typeface="Poppins Light"/>
                <a:sym typeface="Poppins Light"/>
              </a:rPr>
              <a:t> same folder, but can be moved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bg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bg1"/>
                </a:solidFill>
                <a:latin typeface="Poppins Light"/>
                <a:ea typeface="Poppins Light"/>
                <a:cs typeface="Poppins Light"/>
                <a:sym typeface="Poppins Light"/>
              </a:rPr>
              <a:t>Mac shortcuts: Select file name, then “Make Alias.” Appears in the same folder, but can be moved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bg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bg1"/>
                </a:solidFill>
                <a:latin typeface="Poppins Light"/>
                <a:ea typeface="Poppins Light"/>
                <a:cs typeface="Poppins Light"/>
                <a:sym typeface="Poppins Light"/>
              </a:rPr>
              <a:t>Google Docs: Highlight doc URL and drag to desktop. Works best in C</a:t>
            </a:r>
            <a:r>
              <a:rPr lang="en-US" b="1" dirty="0" smtClean="0">
                <a:solidFill>
                  <a:schemeClr val="bg1"/>
                </a:solidFill>
                <a:latin typeface="Poppins Light"/>
                <a:ea typeface="Poppins Light"/>
                <a:cs typeface="Poppins Light"/>
                <a:sym typeface="Poppins Light"/>
              </a:rPr>
              <a:t>h</a:t>
            </a:r>
            <a:r>
              <a:rPr lang="en" b="1" dirty="0" smtClean="0">
                <a:solidFill>
                  <a:schemeClr val="bg1"/>
                </a:solidFill>
                <a:latin typeface="Poppins Light"/>
                <a:ea typeface="Poppins Light"/>
                <a:cs typeface="Poppins Light"/>
                <a:sym typeface="Poppins Light"/>
              </a:rPr>
              <a:t>rome</a:t>
            </a:r>
            <a:r>
              <a:rPr lang="en" dirty="0" smtClean="0">
                <a:solidFill>
                  <a:schemeClr val="bg1"/>
                </a:solidFill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endParaRPr dirty="0">
              <a:solidFill>
                <a:schemeClr val="bg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13" name="Google Shape;413;p3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14" name="Google Shape;414;p35"/>
          <p:cNvSpPr txBox="1">
            <a:spLocks noGrp="1"/>
          </p:cNvSpPr>
          <p:nvPr>
            <p:ph type="body" idx="4294967295"/>
          </p:nvPr>
        </p:nvSpPr>
        <p:spPr>
          <a:xfrm>
            <a:off x="1322832" y="486613"/>
            <a:ext cx="7534656" cy="10233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 dirty="0" smtClean="0">
                <a:latin typeface="Poppins"/>
                <a:sym typeface="Poppins"/>
              </a:rPr>
              <a:t>Need to frequently access files deep in a hierachy? Create shortcuts</a:t>
            </a:r>
            <a:endParaRPr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" y="115824"/>
            <a:ext cx="1255776" cy="1229359"/>
            <a:chOff x="0" y="67056"/>
            <a:chExt cx="1255776" cy="1229359"/>
          </a:xfrm>
        </p:grpSpPr>
        <p:sp>
          <p:nvSpPr>
            <p:cNvPr id="4" name="Oval 3"/>
            <p:cNvSpPr/>
            <p:nvPr/>
          </p:nvSpPr>
          <p:spPr>
            <a:xfrm>
              <a:off x="0" y="67056"/>
              <a:ext cx="1255776" cy="122935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Google Shape;193;p19"/>
            <p:cNvSpPr txBox="1">
              <a:spLocks/>
            </p:cNvSpPr>
            <p:nvPr/>
          </p:nvSpPr>
          <p:spPr>
            <a:xfrm>
              <a:off x="58770" y="240577"/>
              <a:ext cx="1138235" cy="10558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oppins"/>
                <a:buNone/>
                <a:defRPr sz="3600" b="1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oppins"/>
                <a:buNone/>
                <a:defRPr sz="3600" b="1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oppins"/>
                <a:buNone/>
                <a:defRPr sz="3600" b="1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oppins"/>
                <a:buNone/>
                <a:defRPr sz="3600" b="1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oppins"/>
                <a:buNone/>
                <a:defRPr sz="3600" b="1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oppins"/>
                <a:buNone/>
                <a:defRPr sz="3600" b="1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oppins"/>
                <a:buNone/>
                <a:defRPr sz="3600" b="1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oppins"/>
                <a:buNone/>
                <a:defRPr sz="3600" b="1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oppins"/>
                <a:buNone/>
                <a:defRPr sz="3600" b="1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 algn="ctr">
                <a:buSzPts val="1100"/>
              </a:pPr>
              <a:r>
                <a:rPr lang="en-US" sz="3200" dirty="0" smtClean="0">
                  <a:solidFill>
                    <a:schemeClr val="tx1"/>
                  </a:solidFill>
                </a:rPr>
                <a:t>Rule </a:t>
              </a:r>
              <a:r>
                <a:rPr lang="en-US" sz="3200" dirty="0" smtClean="0">
                  <a:solidFill>
                    <a:schemeClr val="tx1"/>
                  </a:solidFill>
                </a:rPr>
                <a:t>10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422" name="Google Shape;422;p3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</a:t>
            </a:r>
            <a:endParaRPr dirty="0"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 dirty="0" smtClean="0"/>
              <a:t>@saragon02 (GitHub)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-US" dirty="0"/>
              <a:t>s</a:t>
            </a:r>
            <a:r>
              <a:rPr lang="en" dirty="0" smtClean="0"/>
              <a:t>ara.gonzales2@northwestern.edu</a:t>
            </a:r>
            <a:endParaRPr dirty="0"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>
            <a:spLocks noGrp="1"/>
          </p:cNvSpPr>
          <p:nvPr>
            <p:ph type="title"/>
          </p:nvPr>
        </p:nvSpPr>
        <p:spPr>
          <a:xfrm>
            <a:off x="105961" y="490877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Credits</a:t>
            </a:r>
            <a:endParaRPr dirty="0"/>
          </a:p>
        </p:txBody>
      </p:sp>
      <p:sp>
        <p:nvSpPr>
          <p:cNvPr id="431" name="Google Shape;431;p37"/>
          <p:cNvSpPr txBox="1">
            <a:spLocks noGrp="1"/>
          </p:cNvSpPr>
          <p:nvPr>
            <p:ph type="body" idx="1"/>
          </p:nvPr>
        </p:nvSpPr>
        <p:spPr>
          <a:xfrm>
            <a:off x="105961" y="1010452"/>
            <a:ext cx="8829243" cy="717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Malinowski, Christine. Data Management: File Organization. MIT Libraries, 2016. </a:t>
            </a:r>
            <a:r>
              <a:rPr lang="en-US" u="sng" dirty="0">
                <a:hlinkClick r:id="rId3"/>
              </a:rPr>
              <a:t>https://libraries.mit.edu/data-management/files/2014/05/FileOrgSlides_20170118sm.pdf</a:t>
            </a:r>
            <a:endParaRPr lang="en-US" dirty="0"/>
          </a:p>
          <a:p>
            <a:r>
              <a:rPr lang="en-US" dirty="0"/>
              <a:t>MANTRA Research Data Management Training, The University of Edinburgh </a:t>
            </a:r>
            <a:r>
              <a:rPr lang="en-US" u="sng" dirty="0" smtClean="0">
                <a:hlinkClick r:id="rId4"/>
              </a:rPr>
              <a:t>https</a:t>
            </a:r>
            <a:r>
              <a:rPr lang="en-US" u="sng" dirty="0">
                <a:hlinkClick r:id="rId4"/>
              </a:rPr>
              <a:t>://mantra.edina.ac.uk/organisingdata</a:t>
            </a:r>
            <a:r>
              <a:rPr lang="en-US" u="sng" dirty="0" smtClean="0">
                <a:hlinkClick r:id="rId4"/>
              </a:rPr>
              <a:t>/</a:t>
            </a:r>
            <a:endParaRPr lang="en-US" dirty="0"/>
          </a:p>
          <a:p>
            <a:r>
              <a:rPr lang="en-US" dirty="0" smtClean="0"/>
              <a:t>McNeill</a:t>
            </a:r>
            <a:r>
              <a:rPr lang="en-US" dirty="0"/>
              <a:t>, Katherine and Bailey, Helen. Research Data Management: File Organization. MIT Libraries, 2014. </a:t>
            </a:r>
            <a:r>
              <a:rPr lang="en-US" u="sng" dirty="0">
                <a:hlinkClick r:id="rId5"/>
              </a:rPr>
              <a:t>https://</a:t>
            </a:r>
            <a:r>
              <a:rPr lang="en-US" u="sng" dirty="0" smtClean="0">
                <a:hlinkClick r:id="rId5"/>
              </a:rPr>
              <a:t>libraries.mit.edu/data-management/files/2014/05/file-organization-july2014.pdf</a:t>
            </a:r>
            <a:endParaRPr lang="en-US" u="sng" dirty="0" smtClean="0"/>
          </a:p>
          <a:p>
            <a:r>
              <a:rPr lang="en-US" dirty="0"/>
              <a:t>Microsoft: Windows Dev Center. Naming Files, Paths, and Namespaces, 2018. </a:t>
            </a:r>
            <a:r>
              <a:rPr lang="en-US" u="sng" dirty="0">
                <a:hlinkClick r:id="rId6"/>
              </a:rPr>
              <a:t>https://docs.microsoft.com/en-us/windows/win32/fileio/naming-a-file</a:t>
            </a:r>
            <a:r>
              <a:rPr lang="en-US" dirty="0"/>
              <a:t> </a:t>
            </a:r>
            <a:endParaRPr lang="en-US" dirty="0" smtClean="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" dirty="0" smtClean="0"/>
              <a:t>Presentation </a:t>
            </a:r>
            <a:r>
              <a:rPr lang="en" dirty="0"/>
              <a:t>template by </a:t>
            </a:r>
            <a:r>
              <a:rPr lang="en" u="sng" dirty="0" smtClean="0">
                <a:solidFill>
                  <a:srgbClr val="000000"/>
                </a:solidFill>
                <a:hlinkClick r:id="rId7"/>
              </a:rPr>
              <a:t>SlidesCarnival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</a:pPr>
            <a:r>
              <a:rPr lang="en" dirty="0"/>
              <a:t>Photographs by </a:t>
            </a:r>
            <a:r>
              <a:rPr lang="en" u="sng" dirty="0" smtClean="0">
                <a:solidFill>
                  <a:srgbClr val="000000"/>
                </a:solidFill>
                <a:hlinkClick r:id="rId8"/>
              </a:rPr>
              <a:t>Unsplash</a:t>
            </a:r>
            <a:endParaRPr lang="en" u="sng" dirty="0" smtClean="0">
              <a:solidFill>
                <a:srgbClr val="000000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432" name="Google Shape;432;p3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33" name="Google Shape;433;p37"/>
          <p:cNvSpPr/>
          <p:nvPr/>
        </p:nvSpPr>
        <p:spPr>
          <a:xfrm>
            <a:off x="7253423" y="2000860"/>
            <a:ext cx="1272074" cy="1141889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007806" y="4576450"/>
            <a:ext cx="7152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rgbClr val="666666"/>
                </a:solidFill>
                <a:latin typeface="Poppins"/>
              </a:rPr>
              <a:t>This </a:t>
            </a:r>
            <a:r>
              <a:rPr lang="en" dirty="0" smtClean="0">
                <a:solidFill>
                  <a:srgbClr val="666666"/>
                </a:solidFill>
                <a:latin typeface="Poppins"/>
              </a:rPr>
              <a:t>slideshow template </a:t>
            </a:r>
            <a:r>
              <a:rPr lang="en" dirty="0">
                <a:solidFill>
                  <a:srgbClr val="666666"/>
                </a:solidFill>
                <a:latin typeface="Poppins"/>
              </a:rPr>
              <a:t>is free to use under </a:t>
            </a:r>
            <a:r>
              <a:rPr lang="en" u="sng" dirty="0">
                <a:solidFill>
                  <a:srgbClr val="666666"/>
                </a:solidFill>
                <a:latin typeface="Poppins"/>
                <a:hlinkClick r:id="rId9"/>
              </a:rPr>
              <a:t>Creative Commons Attribution license</a:t>
            </a:r>
            <a:endParaRPr lang="en-US" dirty="0">
              <a:latin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Hello!</a:t>
            </a:r>
            <a:endParaRPr sz="9600"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4294967295"/>
          </p:nvPr>
        </p:nvSpPr>
        <p:spPr>
          <a:xfrm>
            <a:off x="1864805" y="2169285"/>
            <a:ext cx="6145853" cy="23552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latin typeface="Poppins"/>
                <a:ea typeface="Poppins"/>
                <a:cs typeface="Poppins"/>
                <a:sym typeface="Poppins"/>
              </a:rPr>
              <a:t>Thank you for coming to this Galter DataLab class. 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" dirty="0" smtClean="0"/>
              <a:t>You can find more information on data management topics on Galter Library’s website at: </a:t>
            </a:r>
            <a:r>
              <a:rPr lang="en-US" dirty="0" smtClean="0">
                <a:hlinkClick r:id="rId3"/>
              </a:rPr>
              <a:t>galter.northwestern.edu/about/</a:t>
            </a:r>
            <a:r>
              <a:rPr lang="en-US" dirty="0" err="1" smtClean="0">
                <a:hlinkClick r:id="rId3"/>
              </a:rPr>
              <a:t>datalab</a:t>
            </a:r>
            <a:r>
              <a:rPr lang="en-US" dirty="0" smtClean="0"/>
              <a:t>, and also </a:t>
            </a:r>
            <a:r>
              <a:rPr lang="en-US" dirty="0" err="1" smtClean="0"/>
              <a:t>Galter</a:t>
            </a:r>
            <a:r>
              <a:rPr lang="en-US" dirty="0" smtClean="0"/>
              <a:t> </a:t>
            </a:r>
            <a:r>
              <a:rPr lang="en-US" dirty="0" err="1" smtClean="0"/>
              <a:t>DataLab’s</a:t>
            </a:r>
            <a:r>
              <a:rPr lang="en-US" dirty="0" smtClean="0"/>
              <a:t> </a:t>
            </a:r>
            <a:r>
              <a:rPr lang="en-US" dirty="0"/>
              <a:t>GitHub </a:t>
            </a:r>
            <a:r>
              <a:rPr lang="en-US" dirty="0" smtClean="0"/>
              <a:t>site </a:t>
            </a:r>
            <a:r>
              <a:rPr lang="en-US" dirty="0"/>
              <a:t>at: </a:t>
            </a:r>
            <a:r>
              <a:rPr lang="en-US" dirty="0" smtClean="0">
                <a:hlinkClick r:id="rId4"/>
              </a:rPr>
              <a:t>galterdatalab.github.io/</a:t>
            </a:r>
            <a:r>
              <a:rPr lang="en-US" dirty="0" smtClean="0"/>
              <a:t> </a:t>
            </a:r>
            <a:r>
              <a:rPr lang="en" dirty="0" smtClean="0"/>
              <a:t>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You </a:t>
            </a:r>
            <a:r>
              <a:rPr lang="en" dirty="0"/>
              <a:t>can find me at </a:t>
            </a:r>
            <a:r>
              <a:rPr lang="en" dirty="0" smtClean="0"/>
              <a:t>sara.gonzales2@northwestern.edu</a:t>
            </a:r>
            <a:endParaRPr b="1"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804239" y="1506373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69799" y="457200"/>
            <a:ext cx="4004400" cy="31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Best Practices for File Naming</a:t>
            </a:r>
            <a:endParaRPr dirty="0"/>
          </a:p>
        </p:txBody>
      </p:sp>
      <p:sp>
        <p:nvSpPr>
          <p:cNvPr id="176" name="Google Shape;176;p17"/>
          <p:cNvSpPr txBox="1">
            <a:spLocks noGrp="1"/>
          </p:cNvSpPr>
          <p:nvPr>
            <p:ph type="subTitle" idx="1"/>
          </p:nvPr>
        </p:nvSpPr>
        <p:spPr>
          <a:xfrm>
            <a:off x="2653280" y="3729613"/>
            <a:ext cx="3837439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 essential first step to keeping data files under control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>
            <a:spLocks noGrp="1"/>
          </p:cNvSpPr>
          <p:nvPr>
            <p:ph type="ctrTitle" idx="4294967295"/>
          </p:nvPr>
        </p:nvSpPr>
        <p:spPr>
          <a:xfrm>
            <a:off x="2884625" y="1693156"/>
            <a:ext cx="5937906" cy="3746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File names should not be dependent on location</a:t>
            </a:r>
            <a:endParaRPr sz="1800" dirty="0"/>
          </a:p>
        </p:txBody>
      </p:sp>
      <p:sp>
        <p:nvSpPr>
          <p:cNvPr id="319" name="Google Shape;319;p29"/>
          <p:cNvSpPr txBox="1">
            <a:spLocks noGrp="1"/>
          </p:cNvSpPr>
          <p:nvPr>
            <p:ph type="subTitle" idx="4294967295"/>
          </p:nvPr>
        </p:nvSpPr>
        <p:spPr>
          <a:xfrm>
            <a:off x="2884625" y="1876892"/>
            <a:ext cx="6106850" cy="430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 smtClean="0"/>
              <a:t>A file should stil be identifiable even </a:t>
            </a:r>
            <a:r>
              <a:rPr lang="en-US" sz="1400" dirty="0" smtClean="0"/>
              <a:t>if it is removed from its original location</a:t>
            </a:r>
            <a:endParaRPr sz="1400" dirty="0"/>
          </a:p>
        </p:txBody>
      </p:sp>
      <p:sp>
        <p:nvSpPr>
          <p:cNvPr id="320" name="Google Shape;320;p29"/>
          <p:cNvSpPr txBox="1">
            <a:spLocks noGrp="1"/>
          </p:cNvSpPr>
          <p:nvPr>
            <p:ph type="ctrTitle" idx="4294967295"/>
          </p:nvPr>
        </p:nvSpPr>
        <p:spPr>
          <a:xfrm>
            <a:off x="2884625" y="3786185"/>
            <a:ext cx="5423556" cy="4078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Think about scalability</a:t>
            </a:r>
            <a:endParaRPr sz="1800" dirty="0"/>
          </a:p>
        </p:txBody>
      </p:sp>
      <p:sp>
        <p:nvSpPr>
          <p:cNvPr id="321" name="Google Shape;321;p29"/>
          <p:cNvSpPr txBox="1">
            <a:spLocks noGrp="1"/>
          </p:cNvSpPr>
          <p:nvPr>
            <p:ph type="subTitle" idx="4294967295"/>
          </p:nvPr>
        </p:nvSpPr>
        <p:spPr>
          <a:xfrm>
            <a:off x="2884625" y="3990109"/>
            <a:ext cx="5937906" cy="364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 smtClean="0"/>
              <a:t>Do your naming conventions allow for files in a series increasing to the hundreds, or beyond? </a:t>
            </a:r>
            <a:endParaRPr sz="1400" dirty="0"/>
          </a:p>
        </p:txBody>
      </p:sp>
      <p:sp>
        <p:nvSpPr>
          <p:cNvPr id="322" name="Google Shape;322;p29"/>
          <p:cNvSpPr txBox="1">
            <a:spLocks noGrp="1"/>
          </p:cNvSpPr>
          <p:nvPr>
            <p:ph type="ctrTitle" idx="4294967295"/>
          </p:nvPr>
        </p:nvSpPr>
        <p:spPr>
          <a:xfrm>
            <a:off x="2884625" y="2550152"/>
            <a:ext cx="6049200" cy="629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File names should be understandable by someone other than their original creator</a:t>
            </a:r>
            <a:endParaRPr sz="1800" dirty="0"/>
          </a:p>
        </p:txBody>
      </p:sp>
      <p:sp>
        <p:nvSpPr>
          <p:cNvPr id="323" name="Google Shape;323;p29"/>
          <p:cNvSpPr txBox="1">
            <a:spLocks noGrp="1"/>
          </p:cNvSpPr>
          <p:nvPr>
            <p:ph type="subTitle" idx="4294967295"/>
          </p:nvPr>
        </p:nvSpPr>
        <p:spPr>
          <a:xfrm>
            <a:off x="2884625" y="3001037"/>
            <a:ext cx="6049200" cy="419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 smtClean="0"/>
              <a:t>New team members, or even you in five years, should be able to interpret a file’s meaning from its name</a:t>
            </a:r>
            <a:endParaRPr sz="1400" dirty="0"/>
          </a:p>
        </p:txBody>
      </p:sp>
      <p:sp>
        <p:nvSpPr>
          <p:cNvPr id="324" name="Google Shape;324;p2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" name="Google Shape;177;p17"/>
          <p:cNvSpPr txBox="1"/>
          <p:nvPr/>
        </p:nvSpPr>
        <p:spPr>
          <a:xfrm>
            <a:off x="1288102" y="685491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b="1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Rule 1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18" name="Google Shape;176;p17"/>
          <p:cNvSpPr txBox="1">
            <a:spLocks/>
          </p:cNvSpPr>
          <p:nvPr/>
        </p:nvSpPr>
        <p:spPr>
          <a:xfrm>
            <a:off x="2680702" y="1098643"/>
            <a:ext cx="6253123" cy="5204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 smtClean="0"/>
              <a:t>Name files with a view to their future lives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70834" y="611746"/>
            <a:ext cx="1339403" cy="12041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SzPts val="1100"/>
            </a:pPr>
            <a:r>
              <a:rPr lang="en-US" sz="3200" dirty="0">
                <a:solidFill>
                  <a:schemeClr val="tx1"/>
                </a:solidFill>
              </a:rPr>
              <a:t>Rule </a:t>
            </a:r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70842" y="1213833"/>
            <a:ext cx="5258566" cy="3492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 dirty="0" smtClean="0"/>
              <a:t>Special characters</a:t>
            </a:r>
          </a:p>
          <a:p>
            <a:pPr lvl="1">
              <a:spcBef>
                <a:spcPts val="600"/>
              </a:spcBef>
            </a:pPr>
            <a:r>
              <a:rPr lang="en" dirty="0" smtClean="0"/>
              <a:t>Avoid: </a:t>
            </a:r>
            <a:r>
              <a:rPr lang="en-US" dirty="0"/>
              <a:t>~ ! @ # $ % ^ &amp; * ( ) ` ; &lt; &gt; ? , [ ] { } ' " </a:t>
            </a:r>
            <a:r>
              <a:rPr lang="en-US" dirty="0" smtClean="0"/>
              <a:t>|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endParaRPr lang="en-US" dirty="0" smtClean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-US" dirty="0" smtClean="0"/>
              <a:t>S</a:t>
            </a:r>
            <a:r>
              <a:rPr lang="en" dirty="0" smtClean="0"/>
              <a:t>paces in file names. Instead try:</a:t>
            </a:r>
          </a:p>
          <a:p>
            <a:pPr lvl="1"/>
            <a:r>
              <a:rPr lang="en" dirty="0" smtClean="0"/>
              <a:t>Underscores_or-hyphens</a:t>
            </a:r>
          </a:p>
          <a:p>
            <a:pPr lvl="1"/>
            <a:r>
              <a:rPr lang="en" dirty="0" smtClean="0"/>
              <a:t>CamelCase</a:t>
            </a:r>
          </a:p>
          <a:p>
            <a:pPr lvl="1"/>
            <a:r>
              <a:rPr lang="en" dirty="0" smtClean="0"/>
              <a:t>Runeveryelementtogetherwithnospaces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endParaRPr lang="en-US" dirty="0" smtClean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-US" dirty="0" smtClean="0"/>
              <a:t>File names that are overly long</a:t>
            </a:r>
          </a:p>
          <a:p>
            <a:pPr lvl="1"/>
            <a:r>
              <a:rPr lang="en-US" dirty="0" smtClean="0"/>
              <a:t>Names can be up to 255 characters, but something around 25 is preferable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Short </a:t>
            </a:r>
            <a:r>
              <a:rPr lang="en-US" dirty="0"/>
              <a:t>article </a:t>
            </a:r>
            <a:r>
              <a:rPr lang="en-US" dirty="0" smtClean="0"/>
              <a:t>words</a:t>
            </a:r>
          </a:p>
          <a:p>
            <a:pPr lvl="1"/>
            <a:r>
              <a:rPr lang="en-US" dirty="0" smtClean="0"/>
              <a:t>“A”, “and”, “the”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76;p17"/>
          <p:cNvSpPr txBox="1">
            <a:spLocks/>
          </p:cNvSpPr>
          <p:nvPr/>
        </p:nvSpPr>
        <p:spPr>
          <a:xfrm>
            <a:off x="1312494" y="581488"/>
            <a:ext cx="5589751" cy="5204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 smtClean="0"/>
              <a:t>Things to avoid in file names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>
            <a:spLocks noGrp="1"/>
          </p:cNvSpPr>
          <p:nvPr>
            <p:ph type="title"/>
          </p:nvPr>
        </p:nvSpPr>
        <p:spPr>
          <a:xfrm>
            <a:off x="1378348" y="679809"/>
            <a:ext cx="5475778" cy="5293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Things to include in file names</a:t>
            </a:r>
            <a:endParaRPr sz="2800" dirty="0"/>
          </a:p>
        </p:txBody>
      </p:sp>
      <p:sp>
        <p:nvSpPr>
          <p:cNvPr id="357" name="Google Shape;357;p31"/>
          <p:cNvSpPr txBox="1">
            <a:spLocks noGrp="1"/>
          </p:cNvSpPr>
          <p:nvPr>
            <p:ph type="body" idx="1"/>
          </p:nvPr>
        </p:nvSpPr>
        <p:spPr>
          <a:xfrm>
            <a:off x="1069625" y="1669656"/>
            <a:ext cx="1485300" cy="1193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 smtClean="0"/>
              <a:t>Dates</a:t>
            </a:r>
            <a:endParaRPr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 smtClean="0"/>
              <a:t>Use the format YYYYMMDD to make files line up by date in folders</a:t>
            </a:r>
            <a:endParaRPr sz="1400" dirty="0"/>
          </a:p>
        </p:txBody>
      </p:sp>
      <p:sp>
        <p:nvSpPr>
          <p:cNvPr id="358" name="Google Shape;358;p31"/>
          <p:cNvSpPr txBox="1">
            <a:spLocks noGrp="1"/>
          </p:cNvSpPr>
          <p:nvPr>
            <p:ph type="body" idx="2"/>
          </p:nvPr>
        </p:nvSpPr>
        <p:spPr>
          <a:xfrm>
            <a:off x="2630937" y="1669656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 smtClean="0"/>
              <a:t>Project Name</a:t>
            </a:r>
            <a:endParaRPr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 smtClean="0"/>
              <a:t>An abbreviation or acronym for the project title</a:t>
            </a:r>
            <a:endParaRPr sz="1400" dirty="0"/>
          </a:p>
        </p:txBody>
      </p:sp>
      <p:sp>
        <p:nvSpPr>
          <p:cNvPr id="359" name="Google Shape;359;p31"/>
          <p:cNvSpPr txBox="1">
            <a:spLocks noGrp="1"/>
          </p:cNvSpPr>
          <p:nvPr>
            <p:ph type="body" idx="3"/>
          </p:nvPr>
        </p:nvSpPr>
        <p:spPr>
          <a:xfrm>
            <a:off x="4192249" y="1669656"/>
            <a:ext cx="1874876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 smtClean="0"/>
              <a:t>Researcer’s Initials</a:t>
            </a:r>
            <a:endParaRPr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 smtClean="0"/>
              <a:t>If warranted, for instance if you need to record the name of the person who recorded data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60" name="Google Shape;360;p3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61" name="Google Shape;36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62" name="Google Shape;362;p3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63" name="Google Shape;363;p3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" name="Google Shape;366;p31"/>
          <p:cNvSpPr txBox="1">
            <a:spLocks noGrp="1"/>
          </p:cNvSpPr>
          <p:nvPr>
            <p:ph type="body" idx="1"/>
          </p:nvPr>
        </p:nvSpPr>
        <p:spPr>
          <a:xfrm>
            <a:off x="1069625" y="3192492"/>
            <a:ext cx="1530613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 smtClean="0"/>
              <a:t>Location/spatial coordinates</a:t>
            </a:r>
            <a:endParaRPr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 smtClean="0"/>
              <a:t>Location in which data collection took place</a:t>
            </a:r>
            <a:endParaRPr sz="1400" dirty="0"/>
          </a:p>
        </p:txBody>
      </p:sp>
      <p:sp>
        <p:nvSpPr>
          <p:cNvPr id="367" name="Google Shape;367;p31"/>
          <p:cNvSpPr txBox="1">
            <a:spLocks noGrp="1"/>
          </p:cNvSpPr>
          <p:nvPr>
            <p:ph type="body" idx="2"/>
          </p:nvPr>
        </p:nvSpPr>
        <p:spPr>
          <a:xfrm>
            <a:off x="2630937" y="3192492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 smtClean="0"/>
              <a:t>Conditions of Data Collection</a:t>
            </a:r>
            <a:endParaRPr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 smtClean="0"/>
              <a:t>Note important details about things that had an effect on data collection</a:t>
            </a:r>
            <a:endParaRPr sz="1400" dirty="0"/>
          </a:p>
        </p:txBody>
      </p:sp>
      <p:sp>
        <p:nvSpPr>
          <p:cNvPr id="368" name="Google Shape;368;p31"/>
          <p:cNvSpPr txBox="1">
            <a:spLocks noGrp="1"/>
          </p:cNvSpPr>
          <p:nvPr>
            <p:ph type="body" idx="3"/>
          </p:nvPr>
        </p:nvSpPr>
        <p:spPr>
          <a:xfrm>
            <a:off x="4199864" y="3192492"/>
            <a:ext cx="1836562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 smtClean="0"/>
              <a:t>Version of File</a:t>
            </a:r>
            <a:endParaRPr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 smtClean="0"/>
              <a:t>Using leading zero’s helps files line up correctly in folders even into hundreds of versions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369" name="Google Shape;369;p31"/>
          <p:cNvGrpSpPr/>
          <p:nvPr/>
        </p:nvGrpSpPr>
        <p:grpSpPr>
          <a:xfrm>
            <a:off x="6451459" y="3663368"/>
            <a:ext cx="342882" cy="350068"/>
            <a:chOff x="3951850" y="2985350"/>
            <a:chExt cx="407950" cy="416500"/>
          </a:xfrm>
        </p:grpSpPr>
        <p:sp>
          <p:nvSpPr>
            <p:cNvPr id="370" name="Google Shape;370;p3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765949" y="1740297"/>
            <a:ext cx="1123451" cy="989698"/>
          </a:xfrm>
          <a:custGeom>
            <a:avLst/>
            <a:gdLst>
              <a:gd name="connsiteX0" fmla="*/ 0 w 1093223"/>
              <a:gd name="connsiteY0" fmla="*/ 0 h 787145"/>
              <a:gd name="connsiteX1" fmla="*/ 1093223 w 1093223"/>
              <a:gd name="connsiteY1" fmla="*/ 0 h 787145"/>
              <a:gd name="connsiteX2" fmla="*/ 1093223 w 1093223"/>
              <a:gd name="connsiteY2" fmla="*/ 787145 h 787145"/>
              <a:gd name="connsiteX3" fmla="*/ 0 w 1093223"/>
              <a:gd name="connsiteY3" fmla="*/ 787145 h 787145"/>
              <a:gd name="connsiteX4" fmla="*/ 0 w 1093223"/>
              <a:gd name="connsiteY4" fmla="*/ 0 h 787145"/>
              <a:gd name="connsiteX0" fmla="*/ 0 w 1123451"/>
              <a:gd name="connsiteY0" fmla="*/ 0 h 787145"/>
              <a:gd name="connsiteX1" fmla="*/ 1123451 w 1123451"/>
              <a:gd name="connsiteY1" fmla="*/ 105798 h 787145"/>
              <a:gd name="connsiteX2" fmla="*/ 1093223 w 1123451"/>
              <a:gd name="connsiteY2" fmla="*/ 787145 h 787145"/>
              <a:gd name="connsiteX3" fmla="*/ 0 w 1123451"/>
              <a:gd name="connsiteY3" fmla="*/ 787145 h 787145"/>
              <a:gd name="connsiteX4" fmla="*/ 0 w 1123451"/>
              <a:gd name="connsiteY4" fmla="*/ 0 h 787145"/>
              <a:gd name="connsiteX0" fmla="*/ 0 w 1123451"/>
              <a:gd name="connsiteY0" fmla="*/ 0 h 843724"/>
              <a:gd name="connsiteX1" fmla="*/ 1123451 w 1123451"/>
              <a:gd name="connsiteY1" fmla="*/ 105798 h 843724"/>
              <a:gd name="connsiteX2" fmla="*/ 1093223 w 1123451"/>
              <a:gd name="connsiteY2" fmla="*/ 787145 h 843724"/>
              <a:gd name="connsiteX3" fmla="*/ 22123 w 1123451"/>
              <a:gd name="connsiteY3" fmla="*/ 843724 h 843724"/>
              <a:gd name="connsiteX4" fmla="*/ 0 w 1123451"/>
              <a:gd name="connsiteY4" fmla="*/ 0 h 84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3451" h="843724">
                <a:moveTo>
                  <a:pt x="0" y="0"/>
                </a:moveTo>
                <a:lnTo>
                  <a:pt x="1123451" y="105798"/>
                </a:lnTo>
                <a:lnTo>
                  <a:pt x="1093223" y="787145"/>
                </a:lnTo>
                <a:lnTo>
                  <a:pt x="22123" y="843724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Multi-part file names!</a:t>
            </a:r>
            <a:endParaRPr lang="en-US" sz="1800" dirty="0"/>
          </a:p>
        </p:txBody>
      </p:sp>
      <p:sp>
        <p:nvSpPr>
          <p:cNvPr id="21" name="Google Shape;193;p19"/>
          <p:cNvSpPr txBox="1">
            <a:spLocks/>
          </p:cNvSpPr>
          <p:nvPr/>
        </p:nvSpPr>
        <p:spPr>
          <a:xfrm>
            <a:off x="70834" y="611746"/>
            <a:ext cx="1339403" cy="120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>
              <a:buSzPts val="1100"/>
            </a:pPr>
            <a:r>
              <a:rPr lang="en-US" sz="3200" dirty="0" smtClean="0">
                <a:solidFill>
                  <a:schemeClr val="tx1"/>
                </a:solidFill>
              </a:rPr>
              <a:t>Rule 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10236" y="1293885"/>
            <a:ext cx="5071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20180817_StrsHlth_Survey1_KGH_verbal_</a:t>
            </a:r>
            <a:r>
              <a:rPr lang="en-US" b="1" dirty="0"/>
              <a:t>23846</a:t>
            </a:r>
            <a:r>
              <a:rPr lang="en-US" b="1" dirty="0" smtClean="0"/>
              <a:t>_v01.pdf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>
            <a:spLocks noGrp="1"/>
          </p:cNvSpPr>
          <p:nvPr>
            <p:ph type="body" idx="1"/>
          </p:nvPr>
        </p:nvSpPr>
        <p:spPr>
          <a:xfrm>
            <a:off x="2380908" y="0"/>
            <a:ext cx="5246198" cy="792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Standard Operating Procedures</a:t>
            </a:r>
            <a:endParaRPr dirty="0"/>
          </a:p>
        </p:txBody>
      </p:sp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Oval 1"/>
          <p:cNvSpPr/>
          <p:nvPr/>
        </p:nvSpPr>
        <p:spPr>
          <a:xfrm>
            <a:off x="1610751" y="1329397"/>
            <a:ext cx="770157" cy="7596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93;p19"/>
          <p:cNvSpPr txBox="1">
            <a:spLocks/>
          </p:cNvSpPr>
          <p:nvPr/>
        </p:nvSpPr>
        <p:spPr>
          <a:xfrm>
            <a:off x="1262821" y="790615"/>
            <a:ext cx="1339403" cy="120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>
              <a:buSzPts val="1100"/>
            </a:pPr>
            <a:r>
              <a:rPr lang="en-US" sz="3200" dirty="0" smtClean="0">
                <a:solidFill>
                  <a:schemeClr val="tx1"/>
                </a:solidFill>
              </a:rPr>
              <a:t>Rule 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103118" y="706750"/>
            <a:ext cx="7040882" cy="43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600"/>
              <a:buFont typeface="Poppins"/>
              <a:buChar char="￮"/>
              <a:defRPr sz="2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600"/>
              <a:buFont typeface="Poppins"/>
              <a:buChar char="￮"/>
              <a:defRPr sz="2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600"/>
              <a:buFont typeface="Poppins"/>
              <a:buChar char="￮"/>
              <a:defRPr sz="2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600"/>
              <a:buFont typeface="Poppins"/>
              <a:buChar char="●"/>
              <a:defRPr sz="2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600"/>
              <a:buFont typeface="Poppins"/>
              <a:buChar char="○"/>
              <a:defRPr sz="2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600"/>
              <a:buFont typeface="Poppins"/>
              <a:buChar char="■"/>
              <a:defRPr sz="2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600"/>
              <a:buFont typeface="Poppins"/>
              <a:buChar char="●"/>
              <a:defRPr sz="2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600"/>
              <a:buFont typeface="Poppins"/>
              <a:buChar char="○"/>
              <a:defRPr sz="2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600"/>
              <a:buFont typeface="Poppins"/>
              <a:buChar char="■"/>
              <a:defRPr sz="2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27435" lvl="2" indent="0">
              <a:buFont typeface="Poppins"/>
              <a:buNone/>
            </a:pPr>
            <a:r>
              <a:rPr lang="en-US" sz="1400" dirty="0" smtClean="0"/>
              <a:t>SOP Title</a:t>
            </a:r>
            <a:r>
              <a:rPr lang="en-US" sz="1400" b="0" dirty="0" smtClean="0"/>
              <a:t>: Naming files per the Systematic Review (SR) naming convention</a:t>
            </a:r>
          </a:p>
          <a:p>
            <a:pPr marL="427435" lvl="2" indent="0">
              <a:buFont typeface="Poppins"/>
              <a:buNone/>
            </a:pPr>
            <a:r>
              <a:rPr lang="en-US" sz="1400" dirty="0" smtClean="0"/>
              <a:t>Date</a:t>
            </a:r>
            <a:r>
              <a:rPr lang="en-US" sz="1400" b="0" dirty="0" smtClean="0"/>
              <a:t>: 2019-02-01</a:t>
            </a:r>
          </a:p>
          <a:p>
            <a:pPr marL="427435" lvl="2" indent="0">
              <a:buFont typeface="Poppins"/>
              <a:buNone/>
            </a:pPr>
            <a:r>
              <a:rPr lang="en-US" sz="1400" dirty="0" smtClean="0"/>
              <a:t>Purpose</a:t>
            </a:r>
            <a:r>
              <a:rPr lang="en-US" sz="1400" b="0" dirty="0" smtClean="0"/>
              <a:t>: To consistently name all SR files according to the naming convention</a:t>
            </a:r>
          </a:p>
          <a:p>
            <a:pPr marL="427435" lvl="2" indent="0">
              <a:buFont typeface="Poppins"/>
              <a:buNone/>
            </a:pPr>
            <a:r>
              <a:rPr lang="en-US" sz="1400" dirty="0" smtClean="0"/>
              <a:t>Responsibility</a:t>
            </a:r>
            <a:r>
              <a:rPr lang="en-US" sz="1400" b="0" dirty="0" smtClean="0"/>
              <a:t>: Head, Research and Information Services</a:t>
            </a:r>
          </a:p>
          <a:p>
            <a:pPr marL="427435" lvl="2" indent="0">
              <a:buFont typeface="Poppins"/>
              <a:buNone/>
            </a:pPr>
            <a:endParaRPr lang="en-US" sz="1400" b="0" dirty="0" smtClean="0"/>
          </a:p>
          <a:p>
            <a:pPr marL="427435" lvl="2" indent="0">
              <a:buFont typeface="Poppins"/>
              <a:buNone/>
            </a:pPr>
            <a:r>
              <a:rPr lang="en-US" sz="1400" dirty="0" smtClean="0"/>
              <a:t>Definitions</a:t>
            </a:r>
            <a:r>
              <a:rPr lang="en-US" sz="1400" b="0" dirty="0" smtClean="0"/>
              <a:t>: </a:t>
            </a:r>
          </a:p>
          <a:p>
            <a:pPr marL="427435" lvl="2" indent="0">
              <a:buFont typeface="Poppins"/>
              <a:buNone/>
            </a:pPr>
            <a:r>
              <a:rPr lang="en-US" sz="1200" b="0" dirty="0" smtClean="0"/>
              <a:t>1) SR Naming Convention: the format for naming files agreed upon by the SR workgroup. This format consists of a multi-part name separated by underscores. The first three parts of any folder or filename are always: Date (YYYYMMDD)_</a:t>
            </a:r>
            <a:r>
              <a:rPr lang="en-US" sz="1200" b="0" dirty="0" err="1" smtClean="0"/>
              <a:t>InvestigatorSurname</a:t>
            </a:r>
            <a:r>
              <a:rPr lang="en-US" sz="1200" b="0" dirty="0" smtClean="0"/>
              <a:t>_(Subject)SR</a:t>
            </a:r>
          </a:p>
          <a:p>
            <a:pPr marL="427435" lvl="2" indent="0">
              <a:buFont typeface="Poppins"/>
              <a:buNone/>
            </a:pPr>
            <a:endParaRPr lang="en-US" sz="1400" b="0" dirty="0" smtClean="0"/>
          </a:p>
          <a:p>
            <a:pPr marL="427435" lvl="2" indent="0">
              <a:buFont typeface="Poppins"/>
              <a:buNone/>
            </a:pPr>
            <a:r>
              <a:rPr lang="en-US" sz="1400" dirty="0" smtClean="0"/>
              <a:t>Procedure</a:t>
            </a:r>
            <a:r>
              <a:rPr lang="en-US" sz="1400" b="0" dirty="0" smtClean="0"/>
              <a:t>:</a:t>
            </a:r>
          </a:p>
          <a:p>
            <a:pPr marL="656035" lvl="2" indent="-228600">
              <a:buClrTx/>
              <a:buSzPct val="100000"/>
              <a:buFont typeface="+mj-lt"/>
              <a:buAutoNum type="arabicPeriod"/>
            </a:pPr>
            <a:r>
              <a:rPr lang="en-US" sz="1200" b="0" dirty="0" smtClean="0"/>
              <a:t>Make sure that you are storing your file in the appropriate folder (see folder creation SOP).</a:t>
            </a:r>
          </a:p>
          <a:p>
            <a:pPr marL="656035" lvl="2" indent="-228600">
              <a:buClrTx/>
              <a:buSzPct val="100000"/>
              <a:buFont typeface="+mj-lt"/>
              <a:buAutoNum type="arabicPeriod"/>
            </a:pPr>
            <a:r>
              <a:rPr lang="en-US" sz="1200" b="0" dirty="0" smtClean="0"/>
              <a:t>Make a multi-part filename, with the parts separated by underscores, in the following format:  Date (YYYYMMDD)_InvestigatorSurname_(Subject)SR_SearchStrategy.docx</a:t>
            </a:r>
          </a:p>
          <a:p>
            <a:pPr marL="656035" lvl="2" indent="-228600">
              <a:buClrTx/>
              <a:buSzPct val="100000"/>
              <a:buFont typeface="+mj-lt"/>
              <a:buAutoNum type="arabicPeriod"/>
            </a:pPr>
            <a:r>
              <a:rPr lang="en-US" sz="1200" b="0" dirty="0" smtClean="0"/>
              <a:t>The fourth part in the multi-part filename should always refer to a term from the Systematic Review process. If more detail is needed to describe the file, include this detail in a fifth part.</a:t>
            </a:r>
          </a:p>
          <a:p>
            <a:pPr marL="656035" lvl="2" indent="-228600">
              <a:buClrTx/>
              <a:buSzPct val="100000"/>
              <a:buFont typeface="+mj-lt"/>
              <a:buAutoNum type="arabicPeriod"/>
            </a:pPr>
            <a:r>
              <a:rPr lang="en-US" sz="1200" b="0" dirty="0" smtClean="0"/>
              <a:t>If there is more than one word in one of the parts, demarcate a new word with capital letters (see “</a:t>
            </a:r>
            <a:r>
              <a:rPr lang="en-US" sz="1200" b="0" dirty="0" err="1" smtClean="0"/>
              <a:t>SearchStrategy</a:t>
            </a:r>
            <a:r>
              <a:rPr lang="en-US" sz="1200" b="0" dirty="0" smtClean="0"/>
              <a:t>” in the example in step 2.</a:t>
            </a:r>
          </a:p>
          <a:p>
            <a:pPr marL="656035" lvl="2" indent="-228600">
              <a:buClrTx/>
              <a:buSzPct val="100000"/>
              <a:buFont typeface="+mj-lt"/>
              <a:buAutoNum type="arabicPeriod"/>
            </a:pPr>
            <a:r>
              <a:rPr lang="en-US" sz="1200" b="0" dirty="0" smtClean="0"/>
              <a:t>Do not give two files exactly the same name. Differentiate them with “v02” for version 2 at the end of the filename, or another appropriate designation.</a:t>
            </a:r>
            <a:endParaRPr 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7206" y="101599"/>
            <a:ext cx="1277258" cy="12801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Google Shape;297;p27"/>
          <p:cNvSpPr/>
          <p:nvPr/>
        </p:nvSpPr>
        <p:spPr>
          <a:xfrm>
            <a:off x="671525" y="1114150"/>
            <a:ext cx="7800975" cy="371621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7"/>
          <p:cNvSpPr txBox="1">
            <a:spLocks noGrp="1"/>
          </p:cNvSpPr>
          <p:nvPr>
            <p:ph type="title" idx="4294967295"/>
          </p:nvPr>
        </p:nvSpPr>
        <p:spPr>
          <a:xfrm>
            <a:off x="1259150" y="526621"/>
            <a:ext cx="7884850" cy="5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Batch re-naming: when everything needs to be fixed</a:t>
            </a:r>
            <a:endParaRPr sz="2400" dirty="0"/>
          </a:p>
        </p:txBody>
      </p:sp>
      <p:sp>
        <p:nvSpPr>
          <p:cNvPr id="300" name="Google Shape;300;p2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2" name="Google Shape;193;p19"/>
          <p:cNvSpPr txBox="1">
            <a:spLocks/>
          </p:cNvSpPr>
          <p:nvPr/>
        </p:nvSpPr>
        <p:spPr>
          <a:xfrm>
            <a:off x="47206" y="177584"/>
            <a:ext cx="1339403" cy="120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>
              <a:buSzPts val="1100"/>
            </a:pPr>
            <a:r>
              <a:rPr lang="en-US" sz="3200" dirty="0" smtClean="0">
                <a:solidFill>
                  <a:schemeClr val="tx1"/>
                </a:solidFill>
              </a:rPr>
              <a:t>Rule 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375" y="3914770"/>
            <a:ext cx="8472500" cy="1097280"/>
          </a:xfrm>
          <a:prstGeom prst="rect">
            <a:avLst/>
          </a:prstGeom>
          <a:solidFill>
            <a:schemeClr val="bg1"/>
          </a:solidFill>
        </p:spPr>
        <p:txBody>
          <a:bodyPr wrap="square" numCol="3" rtlCol="0">
            <a:spAutoFit/>
          </a:bodyPr>
          <a:lstStyle/>
          <a:p>
            <a:r>
              <a:rPr lang="en-US" b="1" dirty="0" smtClean="0"/>
              <a:t>Popular batch renaming tools: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Bulk Rename Utility</a:t>
            </a:r>
            <a:r>
              <a:rPr lang="en-US" dirty="0" smtClean="0"/>
              <a:t> (Windows)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4"/>
              </a:rPr>
              <a:t>File Renamer Basic</a:t>
            </a:r>
            <a:r>
              <a:rPr lang="en-US" dirty="0" smtClean="0"/>
              <a:t> (Windows)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5"/>
              </a:rPr>
              <a:t>Wild Rename</a:t>
            </a:r>
            <a:r>
              <a:rPr lang="en-US" dirty="0" smtClean="0"/>
              <a:t> (Windows)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hlinkClick r:id="rId6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linkClick r:id="rId6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6"/>
              </a:rPr>
              <a:t>Renamer</a:t>
            </a:r>
            <a:r>
              <a:rPr lang="en-US" dirty="0" smtClean="0"/>
              <a:t> (Mac)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7"/>
              </a:rPr>
              <a:t>Name Changer</a:t>
            </a:r>
            <a:r>
              <a:rPr lang="en-US" dirty="0" smtClean="0"/>
              <a:t> (Mac)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8"/>
              </a:rPr>
              <a:t>Name </a:t>
            </a:r>
            <a:r>
              <a:rPr lang="en-US" dirty="0" err="1" smtClean="0">
                <a:hlinkClick r:id="rId8"/>
              </a:rPr>
              <a:t>Munger</a:t>
            </a:r>
            <a:r>
              <a:rPr lang="en-US" dirty="0" smtClean="0"/>
              <a:t> (Mac)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9"/>
              </a:rPr>
              <a:t>Gnome Commander</a:t>
            </a:r>
            <a:r>
              <a:rPr lang="en-US" dirty="0" smtClean="0"/>
              <a:t> (Linux)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hlinkClick r:id="rId10"/>
            </a:endParaRPr>
          </a:p>
          <a:p>
            <a:endParaRPr lang="en-US" dirty="0">
              <a:hlinkClick r:id="rId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10"/>
              </a:rPr>
              <a:t>PSRenamer</a:t>
            </a:r>
            <a:r>
              <a:rPr lang="en-US" dirty="0" smtClean="0"/>
              <a:t> (Windows, Mac or Linux)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11"/>
              </a:rPr>
              <a:t>Adobe Bridge </a:t>
            </a:r>
            <a:r>
              <a:rPr lang="en-US" dirty="0" smtClean="0"/>
              <a:t>(via Creative Cloud – Windows or Mac)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48698" y="829994"/>
            <a:ext cx="4238964" cy="31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Best Practices for File Organization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015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1746</Words>
  <Application>Microsoft Office PowerPoint</Application>
  <PresentationFormat>On-screen Show (16:9)</PresentationFormat>
  <Paragraphs>204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Poppins</vt:lpstr>
      <vt:lpstr>Poppins Light</vt:lpstr>
      <vt:lpstr>Cymbeline template</vt:lpstr>
      <vt:lpstr>10 Simple Rules for File Organization</vt:lpstr>
      <vt:lpstr>Hello!</vt:lpstr>
      <vt:lpstr>Best Practices for File Naming</vt:lpstr>
      <vt:lpstr>File names should not be dependent on location</vt:lpstr>
      <vt:lpstr>Rule 2</vt:lpstr>
      <vt:lpstr>Things to include in file names</vt:lpstr>
      <vt:lpstr>PowerPoint Presentation</vt:lpstr>
      <vt:lpstr>Batch re-naming: when everything needs to be fixed</vt:lpstr>
      <vt:lpstr>Best Practices for File Organization</vt:lpstr>
      <vt:lpstr>Decide on hierarchical folder or tag-based organization</vt:lpstr>
      <vt:lpstr>Tag-based file organization</vt:lpstr>
      <vt:lpstr>How to set up hierarchical folder organization</vt:lpstr>
      <vt:lpstr>How to set up hierarchical folder organization</vt:lpstr>
      <vt:lpstr>Keep the hierarchy organized and easy to understand for others</vt:lpstr>
      <vt:lpstr>Maintain your folder hierarchy</vt:lpstr>
      <vt:lpstr>PowerPoint Presentation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Sara Gonzales</dc:creator>
  <cp:lastModifiedBy>Sara Gonzales</cp:lastModifiedBy>
  <cp:revision>39</cp:revision>
  <dcterms:modified xsi:type="dcterms:W3CDTF">2019-12-18T20:36:39Z</dcterms:modified>
</cp:coreProperties>
</file>