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2" r:id="rId1"/>
  </p:sldMasterIdLst>
  <p:notesMasterIdLst>
    <p:notesMasterId r:id="rId26"/>
  </p:notesMasterIdLst>
  <p:sldIdLst>
    <p:sldId id="256" r:id="rId2"/>
    <p:sldId id="258" r:id="rId3"/>
    <p:sldId id="257" r:id="rId4"/>
    <p:sldId id="262" r:id="rId5"/>
    <p:sldId id="273" r:id="rId6"/>
    <p:sldId id="288" r:id="rId7"/>
    <p:sldId id="281" r:id="rId8"/>
    <p:sldId id="286" r:id="rId9"/>
    <p:sldId id="264" r:id="rId10"/>
    <p:sldId id="268" r:id="rId11"/>
    <p:sldId id="271" r:id="rId12"/>
    <p:sldId id="260" r:id="rId13"/>
    <p:sldId id="267" r:id="rId14"/>
    <p:sldId id="266" r:id="rId15"/>
    <p:sldId id="263" r:id="rId16"/>
    <p:sldId id="265" r:id="rId17"/>
    <p:sldId id="278" r:id="rId18"/>
    <p:sldId id="272" r:id="rId19"/>
    <p:sldId id="274" r:id="rId20"/>
    <p:sldId id="261" r:id="rId21"/>
    <p:sldId id="270" r:id="rId22"/>
    <p:sldId id="277" r:id="rId23"/>
    <p:sldId id="279" r:id="rId24"/>
    <p:sldId id="280"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8F74CF-9986-487A-B57F-B1826A9DFFE3}">
  <a:tblStyle styleId="{538F74CF-9986-487A-B57F-B1826A9DFFE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71" autoAdjust="0"/>
    <p:restoredTop sz="86512" autoAdjust="0"/>
  </p:normalViewPr>
  <p:slideViewPr>
    <p:cSldViewPr snapToGrid="0">
      <p:cViewPr varScale="1">
        <p:scale>
          <a:sx n="131" d="100"/>
          <a:sy n="131" d="100"/>
        </p:scale>
        <p:origin x="82"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Before</a:t>
            </a:r>
            <a:r>
              <a:rPr lang="en-US" baseline="0" dirty="0" smtClean="0"/>
              <a:t> you begin to</a:t>
            </a:r>
            <a:r>
              <a:rPr lang="en-US" dirty="0" smtClean="0"/>
              <a:t> collect data about</a:t>
            </a:r>
            <a:r>
              <a:rPr lang="en-US" baseline="0" dirty="0" smtClean="0"/>
              <a:t> your data through your inventory, think about where this metadata will be recorded. A catalog of some kind, which can be accessed by all the stakeholders, referenced, and updated as needed, will be the most useful. This catalog can take the form of an Excel spreadsheet (and can be based on the data inventory templates </a:t>
            </a:r>
            <a:r>
              <a:rPr lang="en-US" baseline="0" dirty="0" smtClean="0"/>
              <a:t>– see next slide), </a:t>
            </a:r>
            <a:r>
              <a:rPr lang="en-US" baseline="0" dirty="0" smtClean="0"/>
              <a:t>or a database created by project team members. The format is less important than collecting and cataloging the data in a consistent manner. Create variable names for all the data points you are collecting, and define them in a data dictionary style so they are easily understandable by the project team. Knowing what you’d like your “data catalog” to look like at the end of the process helps to inform the development of your inventory’s data collection tool.</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By inventorying your data on a regular</a:t>
            </a:r>
            <a:r>
              <a:rPr lang="en-US" baseline="0" dirty="0" smtClean="0"/>
              <a:t> basis, you are essentially cataloging it, or preparing it to be cataloged in a data- or institutional repository. You can reference these sources for dataset schema, or look at the metadata available in your local repository, DigitalHub (digitalhub.northwestern.edu). Even the popular Web markup language schema.org has a dataset extension (schema.org/dataset). This growth of dataset schema in recent years is due to increased demands from funders and publishers for access to publicly deposited data.</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If you have a data auditing form in place, you can delegate some of the data collection work to those in your lab or on your project who currently serve as the ‘data owners.’ This could be a wide array of people, of which this diagram likely barely</a:t>
            </a:r>
            <a:r>
              <a:rPr lang="en-US" baseline="0" dirty="0" smtClean="0"/>
              <a:t> scratches the surface. Project participants can help with the data inventory effort through interviews, or by filling out questionnaires on their data and file usage.</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Manage the data inventory project as closely as</a:t>
            </a:r>
            <a:r>
              <a:rPr lang="en-US" baseline="0" dirty="0" smtClean="0"/>
              <a:t> you would any other. Assign tasks, delegate duties, clearly define the deliverables, make a template for weekly progress reports. Identify blockers and deal with them in a timely manner so the overall project schedule is not affected. </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For an ongoing effort, managing regular data inventories can be part of the job description/list of duties of your data steward. If the data steward role is shared among a few different team members, ask them to take turns managing individual inventory projects. As each person takes their turn at being project manager, they will come to appreciate the importance of completing inventory work in a timely and thorough manner.</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Interviews and questionnaires</a:t>
            </a:r>
            <a:r>
              <a:rPr lang="en-US" baseline="0" dirty="0" smtClean="0"/>
              <a:t> are a great way to elucidate current practices with data. Interviews can take the form of a free-form discussion during which files and storage systems are pointed out and recorded, or they can be more structured. Questionnaires allow for the collection of highly specific file data. Whichever data collection method you use, make sure you’ve collected all the information included in your inventory form/catalog record format.</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Avoid reinventing the wheel</a:t>
            </a:r>
            <a:r>
              <a:rPr lang="en-US" baseline="0" dirty="0" smtClean="0"/>
              <a:t> by documenting your inventory procedures. You can create a flyer along the lines of this one from Data San Francisco, which can help team members and new inventory participants to understand the inventory process. You can also save your inventory and catalog forms and all other project documentation for future re-use</a:t>
            </a:r>
            <a:r>
              <a:rPr lang="en-US" baseline="0" dirty="0" smtClean="0"/>
              <a:t>. Write out standard operating procedures, or step-by-step documentation about how to conceive, plan and execute the data inventory. Remember to include allowances for staffing and resources.</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 data inventory can take any form you like,</a:t>
            </a:r>
            <a:r>
              <a:rPr lang="en-US" baseline="0" dirty="0" smtClean="0"/>
              <a:t> from a document to a spreadsheet to a database. The important things are that:</a:t>
            </a:r>
          </a:p>
          <a:p>
            <a:pPr marL="0" lvl="0" indent="0" algn="l" rtl="0">
              <a:spcBef>
                <a:spcPts val="0"/>
              </a:spcBef>
              <a:spcAft>
                <a:spcPts val="0"/>
              </a:spcAft>
              <a:buNone/>
            </a:pPr>
            <a:endParaRPr lang="en-US" baseline="0" dirty="0" smtClean="0"/>
          </a:p>
          <a:p>
            <a:pPr marL="228600" lvl="0" indent="-228600" algn="l" rtl="0">
              <a:spcBef>
                <a:spcPts val="0"/>
              </a:spcBef>
              <a:spcAft>
                <a:spcPts val="0"/>
              </a:spcAft>
              <a:buAutoNum type="arabicPeriod"/>
            </a:pPr>
            <a:r>
              <a:rPr lang="en-US" baseline="0" dirty="0" smtClean="0"/>
              <a:t>It lists every data asset you have for a project, no matter how small</a:t>
            </a:r>
          </a:p>
          <a:p>
            <a:pPr marL="228600" lvl="0" indent="-228600" algn="l" rtl="0">
              <a:spcBef>
                <a:spcPts val="0"/>
              </a:spcBef>
              <a:spcAft>
                <a:spcPts val="0"/>
              </a:spcAft>
              <a:buAutoNum type="arabicPeriod"/>
            </a:pPr>
            <a:r>
              <a:rPr lang="en-US" baseline="0" dirty="0" smtClean="0"/>
              <a:t>It lists how the data were created and by whom</a:t>
            </a:r>
          </a:p>
          <a:p>
            <a:pPr marL="228600" lvl="0" indent="-228600" algn="l" rtl="0">
              <a:spcBef>
                <a:spcPts val="0"/>
              </a:spcBef>
              <a:spcAft>
                <a:spcPts val="0"/>
              </a:spcAft>
              <a:buAutoNum type="arabicPeriod"/>
            </a:pPr>
            <a:r>
              <a:rPr lang="en-US" baseline="0" dirty="0" smtClean="0"/>
              <a:t>It lists any sources of changes to the data</a:t>
            </a:r>
          </a:p>
          <a:p>
            <a:pPr marL="228600" lvl="0" indent="-228600" algn="l" rtl="0">
              <a:spcBef>
                <a:spcPts val="0"/>
              </a:spcBef>
              <a:spcAft>
                <a:spcPts val="0"/>
              </a:spcAft>
              <a:buAutoNum type="arabicPeriod"/>
            </a:pPr>
            <a:r>
              <a:rPr lang="en-US" baseline="0" dirty="0" smtClean="0"/>
              <a:t>It contains resources and advice for those who might come along later to use the data, even if this is you or someone in your project or team.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Knowing</a:t>
            </a:r>
            <a:r>
              <a:rPr lang="en-US" baseline="0" dirty="0" smtClean="0"/>
              <a:t> the purpose of your inventory helps you define its scope, and to decide what the end product will be. Along the way, this will help you decide what metadata to use to describe your data.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Do you envision this inventory as a one-time exercise, or do you plan to maintain it as an ongoing effort? If so, how can you ensure that it will be sustained, and how can you allot for the work to sustain it within your existing workflows?</a:t>
            </a:r>
          </a:p>
        </p:txBody>
      </p:sp>
    </p:spTree>
    <p:extLst>
      <p:ext uri="{BB962C8B-B14F-4D97-AF65-F5344CB8AC3E}">
        <p14:creationId xmlns:p14="http://schemas.microsoft.com/office/powerpoint/2010/main" val="878392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Before inventorying anything, make sure the entire team agrees on what is meant by the terms data and datasets. Assets are less likely to be left out if everyone agrees on what constitutes data.</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Decide at what level of detail to make notes on or catalog your data. If you envision needing detailed notes at some point in the future, then it is likely that every file will need to be reviewed.</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Make sure that all datasets are identified for the inventory, no matter their format or location.</a:t>
            </a:r>
            <a:endParaRPr dirty="0"/>
          </a:p>
        </p:txBody>
      </p:sp>
    </p:spTree>
    <p:extLst>
      <p:ext uri="{BB962C8B-B14F-4D97-AF65-F5344CB8AC3E}">
        <p14:creationId xmlns:p14="http://schemas.microsoft.com/office/powerpoint/2010/main" val="886085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Each project is different,</a:t>
            </a:r>
            <a:r>
              <a:rPr lang="en-US" baseline="0" dirty="0" smtClean="0"/>
              <a:t> and each grouping of data may have different things about it that you would like to record. The list here is only a set of suggestions for things to note about data as you’re inventorying. Remember to include information about the data sources, including the technology, systems and code that helped to create the data.</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745450" y="1197750"/>
            <a:ext cx="3434100" cy="2748000"/>
          </a:xfrm>
          <a:prstGeom prst="rect">
            <a:avLst/>
          </a:prstGeom>
        </p:spPr>
        <p:txBody>
          <a:bodyPr spcFirstLastPara="1" wrap="square" lIns="91425" tIns="91425" rIns="91425" bIns="91425" anchor="ctr" anchorCtr="0"/>
          <a:lstStyle>
            <a:lvl1pPr lvl="0"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1pPr>
            <a:lvl2pPr lvl="1"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2pPr>
            <a:lvl3pPr lvl="2"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3pPr>
            <a:lvl4pPr lvl="3"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4pPr>
            <a:lvl5pPr lvl="4"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5pPr>
            <a:lvl6pPr lvl="5"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6pPr>
            <a:lvl7pPr lvl="6"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7pPr>
            <a:lvl8pPr lvl="7"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8pPr>
            <a:lvl9pPr lvl="8"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ostit">
  <p:cSld name="BLANK_1">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2"/>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big postit">
  <p:cSld name="BLANK_1_2">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3"/>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_1_2_1">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14"/>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background">
  <p:cSld name="BLANK_1_1">
    <p:bg>
      <p:bgPr>
        <a:noFill/>
        <a:effectLst/>
      </p:bgPr>
    </p:bg>
    <p:spTree>
      <p:nvGrpSpPr>
        <p:cNvPr id="1" name="Shape 50"/>
        <p:cNvGrpSpPr/>
        <p:nvPr/>
      </p:nvGrpSpPr>
      <p:grpSpPr>
        <a:xfrm>
          <a:off x="0" y="0"/>
          <a:ext cx="0" cy="0"/>
          <a:chOff x="0" y="0"/>
          <a:chExt cx="0" cy="0"/>
        </a:xfrm>
      </p:grpSpPr>
      <p:pic>
        <p:nvPicPr>
          <p:cNvPr id="51" name="Google Shape;51;p15" descr="notepad4.png"/>
          <p:cNvPicPr preferRelativeResize="0"/>
          <p:nvPr/>
        </p:nvPicPr>
        <p:blipFill>
          <a:blip r:embed="rId2">
            <a:alphaModFix/>
          </a:blip>
          <a:stretch>
            <a:fillRect/>
          </a:stretch>
        </p:blipFill>
        <p:spPr>
          <a:xfrm>
            <a:off x="0" y="0"/>
            <a:ext cx="9144000" cy="5143516"/>
          </a:xfrm>
          <a:prstGeom prst="rect">
            <a:avLst/>
          </a:prstGeom>
          <a:noFill/>
          <a:ln>
            <a:noFill/>
          </a:ln>
        </p:spPr>
      </p:pic>
      <p:sp>
        <p:nvSpPr>
          <p:cNvPr id="52" name="Google Shape;52;p15"/>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body" idx="1"/>
          </p:nvPr>
        </p:nvSpPr>
        <p:spPr>
          <a:xfrm>
            <a:off x="962850" y="876850"/>
            <a:ext cx="4955700" cy="819900"/>
          </a:xfrm>
          <a:prstGeom prst="rect">
            <a:avLst/>
          </a:prstGeom>
        </p:spPr>
        <p:txBody>
          <a:bodyPr spcFirstLastPara="1" wrap="square" lIns="91425" tIns="91425" rIns="91425" bIns="91425" anchor="t" anchorCtr="0"/>
          <a:lstStyle>
            <a:lvl1pPr marL="457200" lvl="0" indent="-419100" rtl="0">
              <a:lnSpc>
                <a:spcPct val="130000"/>
              </a:lnSpc>
              <a:spcBef>
                <a:spcPts val="0"/>
              </a:spcBef>
              <a:spcAft>
                <a:spcPts val="0"/>
              </a:spcAft>
              <a:buSzPts val="3000"/>
              <a:buChar char="✗"/>
              <a:defRPr sz="3000" i="1"/>
            </a:lvl1pPr>
            <a:lvl2pPr marL="914400" lvl="1" indent="-419100" rtl="0">
              <a:lnSpc>
                <a:spcPct val="130000"/>
              </a:lnSpc>
              <a:spcBef>
                <a:spcPts val="0"/>
              </a:spcBef>
              <a:spcAft>
                <a:spcPts val="0"/>
              </a:spcAft>
              <a:buSzPts val="3000"/>
              <a:buChar char="✗"/>
              <a:defRPr sz="3000" i="1"/>
            </a:lvl2pPr>
            <a:lvl3pPr marL="1371600" lvl="2" indent="-419100" rtl="0">
              <a:lnSpc>
                <a:spcPct val="130000"/>
              </a:lnSpc>
              <a:spcBef>
                <a:spcPts val="0"/>
              </a:spcBef>
              <a:spcAft>
                <a:spcPts val="0"/>
              </a:spcAft>
              <a:buSzPts val="3000"/>
              <a:buChar char="✗"/>
              <a:defRPr sz="3000" i="1"/>
            </a:lvl3pPr>
            <a:lvl4pPr marL="1828800" lvl="3" indent="-419100" rtl="0">
              <a:lnSpc>
                <a:spcPct val="130000"/>
              </a:lnSpc>
              <a:spcBef>
                <a:spcPts val="0"/>
              </a:spcBef>
              <a:spcAft>
                <a:spcPts val="0"/>
              </a:spcAft>
              <a:buSzPts val="3000"/>
              <a:buChar char="✗"/>
              <a:defRPr sz="3000" i="1"/>
            </a:lvl4pPr>
            <a:lvl5pPr marL="2286000" lvl="4" indent="-419100" rtl="0">
              <a:lnSpc>
                <a:spcPct val="130000"/>
              </a:lnSpc>
              <a:spcBef>
                <a:spcPts val="0"/>
              </a:spcBef>
              <a:spcAft>
                <a:spcPts val="0"/>
              </a:spcAft>
              <a:buSzPts val="3000"/>
              <a:buChar char="✗"/>
              <a:defRPr sz="3000" i="1"/>
            </a:lvl5pPr>
            <a:lvl6pPr marL="2743200" lvl="5" indent="-419100" rtl="0">
              <a:lnSpc>
                <a:spcPct val="130000"/>
              </a:lnSpc>
              <a:spcBef>
                <a:spcPts val="0"/>
              </a:spcBef>
              <a:spcAft>
                <a:spcPts val="0"/>
              </a:spcAft>
              <a:buSzPts val="3000"/>
              <a:buChar char="✗"/>
              <a:defRPr sz="3000" i="1"/>
            </a:lvl6pPr>
            <a:lvl7pPr marL="3200400" lvl="6" indent="-419100" rtl="0">
              <a:lnSpc>
                <a:spcPct val="130000"/>
              </a:lnSpc>
              <a:spcBef>
                <a:spcPts val="0"/>
              </a:spcBef>
              <a:spcAft>
                <a:spcPts val="0"/>
              </a:spcAft>
              <a:buSzPts val="3000"/>
              <a:buChar char="✗"/>
              <a:defRPr sz="3000" i="1"/>
            </a:lvl7pPr>
            <a:lvl8pPr marL="3657600" lvl="7" indent="-419100" rtl="0">
              <a:lnSpc>
                <a:spcPct val="130000"/>
              </a:lnSpc>
              <a:spcBef>
                <a:spcPts val="0"/>
              </a:spcBef>
              <a:spcAft>
                <a:spcPts val="0"/>
              </a:spcAft>
              <a:buSzPts val="3000"/>
              <a:buChar char="✗"/>
              <a:defRPr sz="3000" i="1"/>
            </a:lvl8pPr>
            <a:lvl9pPr marL="4114800" lvl="8" indent="-419100">
              <a:lnSpc>
                <a:spcPct val="130000"/>
              </a:lnSpc>
              <a:spcBef>
                <a:spcPts val="0"/>
              </a:spcBef>
              <a:spcAft>
                <a:spcPts val="0"/>
              </a:spcAft>
              <a:buSzPts val="3000"/>
              <a:buChar char="✗"/>
              <a:defRPr sz="3000" i="1"/>
            </a:lvl9pPr>
          </a:lstStyle>
          <a:p>
            <a:endParaRPr/>
          </a:p>
        </p:txBody>
      </p:sp>
      <p:sp>
        <p:nvSpPr>
          <p:cNvPr id="16" name="Google Shape;16;p4"/>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66375" y="358385"/>
            <a:ext cx="5626200" cy="857400"/>
          </a:xfrm>
          <a:prstGeom prst="rect">
            <a:avLst/>
          </a:prstGeom>
        </p:spPr>
        <p:txBody>
          <a:bodyPr spcFirstLastPara="1" wrap="square" lIns="91425" tIns="91425" rIns="91425" bIns="91425" anchor="b"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866375" y="1304543"/>
            <a:ext cx="5626200" cy="3063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5"/>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866375" y="642310"/>
            <a:ext cx="3966600" cy="857400"/>
          </a:xfrm>
          <a:prstGeom prst="rect">
            <a:avLst/>
          </a:prstGeom>
        </p:spPr>
        <p:txBody>
          <a:bodyPr spcFirstLastPara="1" wrap="square" lIns="91425" tIns="91425" rIns="91425" bIns="91425" anchor="b" anchorCtr="0"/>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3" name="Google Shape;23;p6"/>
          <p:cNvSpPr txBox="1">
            <a:spLocks noGrp="1"/>
          </p:cNvSpPr>
          <p:nvPr>
            <p:ph type="body" idx="1"/>
          </p:nvPr>
        </p:nvSpPr>
        <p:spPr>
          <a:xfrm>
            <a:off x="866375" y="1609350"/>
            <a:ext cx="3966600" cy="28335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24" name="Google Shape;24;p6"/>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866375" y="358385"/>
            <a:ext cx="5626200" cy="857400"/>
          </a:xfrm>
          <a:prstGeom prst="rect">
            <a:avLst/>
          </a:prstGeom>
        </p:spPr>
        <p:txBody>
          <a:bodyPr spcFirstLastPara="1" wrap="square" lIns="91425" tIns="91425" rIns="91425" bIns="91425" anchor="b"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7"/>
          <p:cNvSpPr txBox="1">
            <a:spLocks noGrp="1"/>
          </p:cNvSpPr>
          <p:nvPr>
            <p:ph type="body" idx="1"/>
          </p:nvPr>
        </p:nvSpPr>
        <p:spPr>
          <a:xfrm>
            <a:off x="866375" y="1310800"/>
            <a:ext cx="2730900" cy="30426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8" name="Google Shape;28;p7"/>
          <p:cNvSpPr txBox="1">
            <a:spLocks noGrp="1"/>
          </p:cNvSpPr>
          <p:nvPr>
            <p:ph type="body" idx="2"/>
          </p:nvPr>
        </p:nvSpPr>
        <p:spPr>
          <a:xfrm>
            <a:off x="3761704" y="1310800"/>
            <a:ext cx="2730900" cy="30426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9" name="Google Shape;29;p7"/>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66375" y="358375"/>
            <a:ext cx="7567800" cy="857400"/>
          </a:xfrm>
          <a:prstGeom prst="rect">
            <a:avLst/>
          </a:prstGeom>
        </p:spPr>
        <p:txBody>
          <a:bodyPr spcFirstLastPara="1" wrap="square" lIns="91425" tIns="91425" rIns="91425" bIns="91425" anchor="b"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8"/>
          <p:cNvSpPr txBox="1">
            <a:spLocks noGrp="1"/>
          </p:cNvSpPr>
          <p:nvPr>
            <p:ph type="body" idx="1"/>
          </p:nvPr>
        </p:nvSpPr>
        <p:spPr>
          <a:xfrm>
            <a:off x="866375" y="1331673"/>
            <a:ext cx="2439300" cy="3152700"/>
          </a:xfrm>
          <a:prstGeom prst="rect">
            <a:avLst/>
          </a:prstGeom>
        </p:spPr>
        <p:txBody>
          <a:bodyPr spcFirstLastPara="1" wrap="square" lIns="91425" tIns="91425" rIns="91425" bIns="91425" anchor="t" anchorCtr="0"/>
          <a:lstStyle>
            <a:lvl1pPr marL="457200" lvl="0" indent="-330200" rtl="0">
              <a:lnSpc>
                <a:spcPct val="120000"/>
              </a:lnSpc>
              <a:spcBef>
                <a:spcPts val="0"/>
              </a:spcBef>
              <a:spcAft>
                <a:spcPts val="0"/>
              </a:spcAft>
              <a:buSzPts val="1600"/>
              <a:buChar char="✗"/>
              <a:defRPr sz="1600"/>
            </a:lvl1pPr>
            <a:lvl2pPr marL="914400" lvl="1" indent="-330200" rtl="0">
              <a:lnSpc>
                <a:spcPct val="120000"/>
              </a:lnSpc>
              <a:spcBef>
                <a:spcPts val="0"/>
              </a:spcBef>
              <a:spcAft>
                <a:spcPts val="0"/>
              </a:spcAft>
              <a:buSzPts val="1600"/>
              <a:buChar char="✗"/>
              <a:defRPr sz="1600"/>
            </a:lvl2pPr>
            <a:lvl3pPr marL="1371600" lvl="2" indent="-330200" rtl="0">
              <a:lnSpc>
                <a:spcPct val="120000"/>
              </a:lnSpc>
              <a:spcBef>
                <a:spcPts val="0"/>
              </a:spcBef>
              <a:spcAft>
                <a:spcPts val="0"/>
              </a:spcAft>
              <a:buSzPts val="1600"/>
              <a:buChar char="✗"/>
              <a:defRPr sz="1600"/>
            </a:lvl3pPr>
            <a:lvl4pPr marL="1828800" lvl="3" indent="-330200" rtl="0">
              <a:lnSpc>
                <a:spcPct val="120000"/>
              </a:lnSpc>
              <a:spcBef>
                <a:spcPts val="0"/>
              </a:spcBef>
              <a:spcAft>
                <a:spcPts val="0"/>
              </a:spcAft>
              <a:buSzPts val="1600"/>
              <a:buChar char="✗"/>
              <a:defRPr sz="1600"/>
            </a:lvl4pPr>
            <a:lvl5pPr marL="2286000" lvl="4" indent="-330200" rtl="0">
              <a:lnSpc>
                <a:spcPct val="120000"/>
              </a:lnSpc>
              <a:spcBef>
                <a:spcPts val="0"/>
              </a:spcBef>
              <a:spcAft>
                <a:spcPts val="0"/>
              </a:spcAft>
              <a:buSzPts val="1600"/>
              <a:buChar char="✗"/>
              <a:defRPr sz="1600"/>
            </a:lvl5pPr>
            <a:lvl6pPr marL="2743200" lvl="5" indent="-330200" rtl="0">
              <a:lnSpc>
                <a:spcPct val="120000"/>
              </a:lnSpc>
              <a:spcBef>
                <a:spcPts val="0"/>
              </a:spcBef>
              <a:spcAft>
                <a:spcPts val="0"/>
              </a:spcAft>
              <a:buSzPts val="1600"/>
              <a:buChar char="✗"/>
              <a:defRPr sz="1600"/>
            </a:lvl6pPr>
            <a:lvl7pPr marL="3200400" lvl="6" indent="-330200" rtl="0">
              <a:lnSpc>
                <a:spcPct val="120000"/>
              </a:lnSpc>
              <a:spcBef>
                <a:spcPts val="0"/>
              </a:spcBef>
              <a:spcAft>
                <a:spcPts val="0"/>
              </a:spcAft>
              <a:buSzPts val="1600"/>
              <a:buChar char="✗"/>
              <a:defRPr sz="1600"/>
            </a:lvl7pPr>
            <a:lvl8pPr marL="3657600" lvl="7" indent="-330200" rtl="0">
              <a:lnSpc>
                <a:spcPct val="120000"/>
              </a:lnSpc>
              <a:spcBef>
                <a:spcPts val="0"/>
              </a:spcBef>
              <a:spcAft>
                <a:spcPts val="0"/>
              </a:spcAft>
              <a:buSzPts val="1600"/>
              <a:buChar char="✗"/>
              <a:defRPr sz="1600"/>
            </a:lvl8pPr>
            <a:lvl9pPr marL="4114800" lvl="8" indent="-330200" rtl="0">
              <a:lnSpc>
                <a:spcPct val="120000"/>
              </a:lnSpc>
              <a:spcBef>
                <a:spcPts val="0"/>
              </a:spcBef>
              <a:spcAft>
                <a:spcPts val="0"/>
              </a:spcAft>
              <a:buSzPts val="1600"/>
              <a:buChar char="✗"/>
              <a:defRPr sz="1600"/>
            </a:lvl9pPr>
          </a:lstStyle>
          <a:p>
            <a:endParaRPr/>
          </a:p>
        </p:txBody>
      </p:sp>
      <p:sp>
        <p:nvSpPr>
          <p:cNvPr id="33" name="Google Shape;33;p8"/>
          <p:cNvSpPr txBox="1">
            <a:spLocks noGrp="1"/>
          </p:cNvSpPr>
          <p:nvPr>
            <p:ph type="body" idx="2"/>
          </p:nvPr>
        </p:nvSpPr>
        <p:spPr>
          <a:xfrm>
            <a:off x="3430687" y="1331673"/>
            <a:ext cx="2439300" cy="3152700"/>
          </a:xfrm>
          <a:prstGeom prst="rect">
            <a:avLst/>
          </a:prstGeom>
        </p:spPr>
        <p:txBody>
          <a:bodyPr spcFirstLastPara="1" wrap="square" lIns="91425" tIns="91425" rIns="91425" bIns="91425" anchor="t" anchorCtr="0"/>
          <a:lstStyle>
            <a:lvl1pPr marL="457200" lvl="0" indent="-330200" rtl="0">
              <a:lnSpc>
                <a:spcPct val="120000"/>
              </a:lnSpc>
              <a:spcBef>
                <a:spcPts val="0"/>
              </a:spcBef>
              <a:spcAft>
                <a:spcPts val="0"/>
              </a:spcAft>
              <a:buSzPts val="1600"/>
              <a:buChar char="✗"/>
              <a:defRPr sz="1600"/>
            </a:lvl1pPr>
            <a:lvl2pPr marL="914400" lvl="1" indent="-330200" rtl="0">
              <a:lnSpc>
                <a:spcPct val="120000"/>
              </a:lnSpc>
              <a:spcBef>
                <a:spcPts val="0"/>
              </a:spcBef>
              <a:spcAft>
                <a:spcPts val="0"/>
              </a:spcAft>
              <a:buSzPts val="1600"/>
              <a:buChar char="✗"/>
              <a:defRPr sz="1600"/>
            </a:lvl2pPr>
            <a:lvl3pPr marL="1371600" lvl="2" indent="-330200" rtl="0">
              <a:lnSpc>
                <a:spcPct val="120000"/>
              </a:lnSpc>
              <a:spcBef>
                <a:spcPts val="0"/>
              </a:spcBef>
              <a:spcAft>
                <a:spcPts val="0"/>
              </a:spcAft>
              <a:buSzPts val="1600"/>
              <a:buChar char="✗"/>
              <a:defRPr sz="1600"/>
            </a:lvl3pPr>
            <a:lvl4pPr marL="1828800" lvl="3" indent="-330200" rtl="0">
              <a:lnSpc>
                <a:spcPct val="120000"/>
              </a:lnSpc>
              <a:spcBef>
                <a:spcPts val="0"/>
              </a:spcBef>
              <a:spcAft>
                <a:spcPts val="0"/>
              </a:spcAft>
              <a:buSzPts val="1600"/>
              <a:buChar char="✗"/>
              <a:defRPr sz="1600"/>
            </a:lvl4pPr>
            <a:lvl5pPr marL="2286000" lvl="4" indent="-330200" rtl="0">
              <a:lnSpc>
                <a:spcPct val="120000"/>
              </a:lnSpc>
              <a:spcBef>
                <a:spcPts val="0"/>
              </a:spcBef>
              <a:spcAft>
                <a:spcPts val="0"/>
              </a:spcAft>
              <a:buSzPts val="1600"/>
              <a:buChar char="✗"/>
              <a:defRPr sz="1600"/>
            </a:lvl5pPr>
            <a:lvl6pPr marL="2743200" lvl="5" indent="-330200" rtl="0">
              <a:lnSpc>
                <a:spcPct val="120000"/>
              </a:lnSpc>
              <a:spcBef>
                <a:spcPts val="0"/>
              </a:spcBef>
              <a:spcAft>
                <a:spcPts val="0"/>
              </a:spcAft>
              <a:buSzPts val="1600"/>
              <a:buChar char="✗"/>
              <a:defRPr sz="1600"/>
            </a:lvl6pPr>
            <a:lvl7pPr marL="3200400" lvl="6" indent="-330200" rtl="0">
              <a:lnSpc>
                <a:spcPct val="120000"/>
              </a:lnSpc>
              <a:spcBef>
                <a:spcPts val="0"/>
              </a:spcBef>
              <a:spcAft>
                <a:spcPts val="0"/>
              </a:spcAft>
              <a:buSzPts val="1600"/>
              <a:buChar char="✗"/>
              <a:defRPr sz="1600"/>
            </a:lvl7pPr>
            <a:lvl8pPr marL="3657600" lvl="7" indent="-330200" rtl="0">
              <a:lnSpc>
                <a:spcPct val="120000"/>
              </a:lnSpc>
              <a:spcBef>
                <a:spcPts val="0"/>
              </a:spcBef>
              <a:spcAft>
                <a:spcPts val="0"/>
              </a:spcAft>
              <a:buSzPts val="1600"/>
              <a:buChar char="✗"/>
              <a:defRPr sz="1600"/>
            </a:lvl8pPr>
            <a:lvl9pPr marL="4114800" lvl="8" indent="-330200" rtl="0">
              <a:lnSpc>
                <a:spcPct val="120000"/>
              </a:lnSpc>
              <a:spcBef>
                <a:spcPts val="0"/>
              </a:spcBef>
              <a:spcAft>
                <a:spcPts val="0"/>
              </a:spcAft>
              <a:buSzPts val="1600"/>
              <a:buChar char="✗"/>
              <a:defRPr sz="1600"/>
            </a:lvl9pPr>
          </a:lstStyle>
          <a:p>
            <a:endParaRPr/>
          </a:p>
        </p:txBody>
      </p:sp>
      <p:sp>
        <p:nvSpPr>
          <p:cNvPr id="34" name="Google Shape;34;p8"/>
          <p:cNvSpPr txBox="1">
            <a:spLocks noGrp="1"/>
          </p:cNvSpPr>
          <p:nvPr>
            <p:ph type="body" idx="3"/>
          </p:nvPr>
        </p:nvSpPr>
        <p:spPr>
          <a:xfrm>
            <a:off x="5994999" y="1331673"/>
            <a:ext cx="2439300" cy="3152700"/>
          </a:xfrm>
          <a:prstGeom prst="rect">
            <a:avLst/>
          </a:prstGeom>
        </p:spPr>
        <p:txBody>
          <a:bodyPr spcFirstLastPara="1" wrap="square" lIns="91425" tIns="91425" rIns="91425" bIns="91425" anchor="t" anchorCtr="0"/>
          <a:lstStyle>
            <a:lvl1pPr marL="457200" lvl="0" indent="-330200" rtl="0">
              <a:lnSpc>
                <a:spcPct val="120000"/>
              </a:lnSpc>
              <a:spcBef>
                <a:spcPts val="0"/>
              </a:spcBef>
              <a:spcAft>
                <a:spcPts val="0"/>
              </a:spcAft>
              <a:buSzPts val="1600"/>
              <a:buChar char="✗"/>
              <a:defRPr sz="1600"/>
            </a:lvl1pPr>
            <a:lvl2pPr marL="914400" lvl="1" indent="-330200" rtl="0">
              <a:lnSpc>
                <a:spcPct val="120000"/>
              </a:lnSpc>
              <a:spcBef>
                <a:spcPts val="0"/>
              </a:spcBef>
              <a:spcAft>
                <a:spcPts val="0"/>
              </a:spcAft>
              <a:buSzPts val="1600"/>
              <a:buChar char="✗"/>
              <a:defRPr sz="1600"/>
            </a:lvl2pPr>
            <a:lvl3pPr marL="1371600" lvl="2" indent="-330200" rtl="0">
              <a:lnSpc>
                <a:spcPct val="120000"/>
              </a:lnSpc>
              <a:spcBef>
                <a:spcPts val="0"/>
              </a:spcBef>
              <a:spcAft>
                <a:spcPts val="0"/>
              </a:spcAft>
              <a:buSzPts val="1600"/>
              <a:buChar char="✗"/>
              <a:defRPr sz="1600"/>
            </a:lvl3pPr>
            <a:lvl4pPr marL="1828800" lvl="3" indent="-330200" rtl="0">
              <a:lnSpc>
                <a:spcPct val="120000"/>
              </a:lnSpc>
              <a:spcBef>
                <a:spcPts val="0"/>
              </a:spcBef>
              <a:spcAft>
                <a:spcPts val="0"/>
              </a:spcAft>
              <a:buSzPts val="1600"/>
              <a:buChar char="✗"/>
              <a:defRPr sz="1600"/>
            </a:lvl4pPr>
            <a:lvl5pPr marL="2286000" lvl="4" indent="-330200" rtl="0">
              <a:lnSpc>
                <a:spcPct val="120000"/>
              </a:lnSpc>
              <a:spcBef>
                <a:spcPts val="0"/>
              </a:spcBef>
              <a:spcAft>
                <a:spcPts val="0"/>
              </a:spcAft>
              <a:buSzPts val="1600"/>
              <a:buChar char="✗"/>
              <a:defRPr sz="1600"/>
            </a:lvl5pPr>
            <a:lvl6pPr marL="2743200" lvl="5" indent="-330200" rtl="0">
              <a:lnSpc>
                <a:spcPct val="120000"/>
              </a:lnSpc>
              <a:spcBef>
                <a:spcPts val="0"/>
              </a:spcBef>
              <a:spcAft>
                <a:spcPts val="0"/>
              </a:spcAft>
              <a:buSzPts val="1600"/>
              <a:buChar char="✗"/>
              <a:defRPr sz="1600"/>
            </a:lvl6pPr>
            <a:lvl7pPr marL="3200400" lvl="6" indent="-330200" rtl="0">
              <a:lnSpc>
                <a:spcPct val="120000"/>
              </a:lnSpc>
              <a:spcBef>
                <a:spcPts val="0"/>
              </a:spcBef>
              <a:spcAft>
                <a:spcPts val="0"/>
              </a:spcAft>
              <a:buSzPts val="1600"/>
              <a:buChar char="✗"/>
              <a:defRPr sz="1600"/>
            </a:lvl7pPr>
            <a:lvl8pPr marL="3657600" lvl="7" indent="-330200" rtl="0">
              <a:lnSpc>
                <a:spcPct val="120000"/>
              </a:lnSpc>
              <a:spcBef>
                <a:spcPts val="0"/>
              </a:spcBef>
              <a:spcAft>
                <a:spcPts val="0"/>
              </a:spcAft>
              <a:buSzPts val="1600"/>
              <a:buChar char="✗"/>
              <a:defRPr sz="1600"/>
            </a:lvl8pPr>
            <a:lvl9pPr marL="4114800" lvl="8" indent="-330200" rtl="0">
              <a:lnSpc>
                <a:spcPct val="120000"/>
              </a:lnSpc>
              <a:spcBef>
                <a:spcPts val="0"/>
              </a:spcBef>
              <a:spcAft>
                <a:spcPts val="0"/>
              </a:spcAft>
              <a:buSzPts val="1600"/>
              <a:buChar char="✗"/>
              <a:defRPr sz="1600"/>
            </a:lvl9pPr>
          </a:lstStyle>
          <a:p>
            <a:endParaRPr/>
          </a:p>
        </p:txBody>
      </p:sp>
      <p:sp>
        <p:nvSpPr>
          <p:cNvPr id="35" name="Google Shape;35;p8"/>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66375" y="358385"/>
            <a:ext cx="5626200" cy="857400"/>
          </a:xfrm>
          <a:prstGeom prst="rect">
            <a:avLst/>
          </a:prstGeom>
        </p:spPr>
        <p:txBody>
          <a:bodyPr spcFirstLastPara="1" wrap="square" lIns="91425" tIns="91425" rIns="91425" bIns="91425" anchor="b"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9"/>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924850" y="3872900"/>
            <a:ext cx="75990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
        <p:nvSpPr>
          <p:cNvPr id="41" name="Google Shape;41;p10"/>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olaroid" type="blank">
  <p:cSld name="BLANK">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1"/>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6375" y="358385"/>
            <a:ext cx="56262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1pPr>
            <a:lvl2pPr lvl="1">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2pPr>
            <a:lvl3pPr lvl="2">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3pPr>
            <a:lvl4pPr lvl="3">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4pPr>
            <a:lvl5pPr lvl="4">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5pPr>
            <a:lvl6pPr lvl="5">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6pPr>
            <a:lvl7pPr lvl="6">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7pPr>
            <a:lvl8pPr lvl="7">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8pPr>
            <a:lvl9pPr lvl="8">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9pPr>
          </a:lstStyle>
          <a:p>
            <a:endParaRPr/>
          </a:p>
        </p:txBody>
      </p:sp>
      <p:sp>
        <p:nvSpPr>
          <p:cNvPr id="7" name="Google Shape;7;p1"/>
          <p:cNvSpPr txBox="1">
            <a:spLocks noGrp="1"/>
          </p:cNvSpPr>
          <p:nvPr>
            <p:ph type="body" idx="1"/>
          </p:nvPr>
        </p:nvSpPr>
        <p:spPr>
          <a:xfrm>
            <a:off x="866375" y="1304543"/>
            <a:ext cx="5626200" cy="3063000"/>
          </a:xfrm>
          <a:prstGeom prst="rect">
            <a:avLst/>
          </a:prstGeom>
          <a:noFill/>
          <a:ln>
            <a:noFill/>
          </a:ln>
        </p:spPr>
        <p:txBody>
          <a:bodyPr spcFirstLastPara="1" wrap="square" lIns="91425" tIns="91425" rIns="91425" bIns="91425" anchor="t" anchorCtr="0"/>
          <a:lstStyle>
            <a:lvl1pPr marL="457200" lvl="0"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1pPr>
            <a:lvl2pPr marL="914400" lvl="1"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2pPr>
            <a:lvl3pPr marL="1371600" lvl="2"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3pPr>
            <a:lvl4pPr marL="1828800" lvl="3"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4pPr>
            <a:lvl5pPr marL="2286000" lvl="4"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5pPr>
            <a:lvl6pPr marL="2743200" lvl="5"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6pPr>
            <a:lvl7pPr marL="3200400" lvl="6"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7pPr>
            <a:lvl8pPr marL="3657600" lvl="7"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8pPr>
            <a:lvl9pPr marL="4114800" lvl="8"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9pPr>
          </a:lstStyle>
          <a:p>
            <a:endParaRPr/>
          </a:p>
        </p:txBody>
      </p:sp>
      <p:sp>
        <p:nvSpPr>
          <p:cNvPr id="8" name="Google Shape;8;p1"/>
          <p:cNvSpPr txBox="1">
            <a:spLocks noGrp="1"/>
          </p:cNvSpPr>
          <p:nvPr>
            <p:ph type="sldNum" idx="12"/>
          </p:nvPr>
        </p:nvSpPr>
        <p:spPr>
          <a:xfrm>
            <a:off x="8716025" y="4676375"/>
            <a:ext cx="428100" cy="467100"/>
          </a:xfrm>
          <a:prstGeom prst="rect">
            <a:avLst/>
          </a:prstGeom>
          <a:noFill/>
          <a:ln>
            <a:noFill/>
          </a:ln>
        </p:spPr>
        <p:txBody>
          <a:bodyPr spcFirstLastPara="1" wrap="square" lIns="91425" tIns="91425" rIns="91425" bIns="91425" anchor="ctr" anchorCtr="0">
            <a:noAutofit/>
          </a:bodyPr>
          <a:lstStyle>
            <a:lvl1pPr lvl="0" algn="ctr">
              <a:buNone/>
              <a:defRPr sz="1300">
                <a:solidFill>
                  <a:srgbClr val="7F6000"/>
                </a:solidFill>
                <a:latin typeface="Inconsolata"/>
                <a:ea typeface="Inconsolata"/>
                <a:cs typeface="Inconsolata"/>
                <a:sym typeface="Inconsolata"/>
              </a:defRPr>
            </a:lvl1pPr>
            <a:lvl2pPr lvl="1" algn="ctr">
              <a:buNone/>
              <a:defRPr sz="1300">
                <a:solidFill>
                  <a:srgbClr val="7F6000"/>
                </a:solidFill>
                <a:latin typeface="Inconsolata"/>
                <a:ea typeface="Inconsolata"/>
                <a:cs typeface="Inconsolata"/>
                <a:sym typeface="Inconsolata"/>
              </a:defRPr>
            </a:lvl2pPr>
            <a:lvl3pPr lvl="2" algn="ctr">
              <a:buNone/>
              <a:defRPr sz="1300">
                <a:solidFill>
                  <a:srgbClr val="7F6000"/>
                </a:solidFill>
                <a:latin typeface="Inconsolata"/>
                <a:ea typeface="Inconsolata"/>
                <a:cs typeface="Inconsolata"/>
                <a:sym typeface="Inconsolata"/>
              </a:defRPr>
            </a:lvl3pPr>
            <a:lvl4pPr lvl="3" algn="ctr">
              <a:buNone/>
              <a:defRPr sz="1300">
                <a:solidFill>
                  <a:srgbClr val="7F6000"/>
                </a:solidFill>
                <a:latin typeface="Inconsolata"/>
                <a:ea typeface="Inconsolata"/>
                <a:cs typeface="Inconsolata"/>
                <a:sym typeface="Inconsolata"/>
              </a:defRPr>
            </a:lvl4pPr>
            <a:lvl5pPr lvl="4" algn="ctr">
              <a:buNone/>
              <a:defRPr sz="1300">
                <a:solidFill>
                  <a:srgbClr val="7F6000"/>
                </a:solidFill>
                <a:latin typeface="Inconsolata"/>
                <a:ea typeface="Inconsolata"/>
                <a:cs typeface="Inconsolata"/>
                <a:sym typeface="Inconsolata"/>
              </a:defRPr>
            </a:lvl5pPr>
            <a:lvl6pPr lvl="5" algn="ctr">
              <a:buNone/>
              <a:defRPr sz="1300">
                <a:solidFill>
                  <a:srgbClr val="7F6000"/>
                </a:solidFill>
                <a:latin typeface="Inconsolata"/>
                <a:ea typeface="Inconsolata"/>
                <a:cs typeface="Inconsolata"/>
                <a:sym typeface="Inconsolata"/>
              </a:defRPr>
            </a:lvl6pPr>
            <a:lvl7pPr lvl="6" algn="ctr">
              <a:buNone/>
              <a:defRPr sz="1300">
                <a:solidFill>
                  <a:srgbClr val="7F6000"/>
                </a:solidFill>
                <a:latin typeface="Inconsolata"/>
                <a:ea typeface="Inconsolata"/>
                <a:cs typeface="Inconsolata"/>
                <a:sym typeface="Inconsolata"/>
              </a:defRPr>
            </a:lvl7pPr>
            <a:lvl8pPr lvl="7" algn="ctr">
              <a:buNone/>
              <a:defRPr sz="1300">
                <a:solidFill>
                  <a:srgbClr val="7F6000"/>
                </a:solidFill>
                <a:latin typeface="Inconsolata"/>
                <a:ea typeface="Inconsolata"/>
                <a:cs typeface="Inconsolata"/>
                <a:sym typeface="Inconsolata"/>
              </a:defRPr>
            </a:lvl8pPr>
            <a:lvl9pPr lvl="8" algn="ctr">
              <a:buNone/>
              <a:defRPr sz="1300">
                <a:solidFill>
                  <a:srgbClr val="7F6000"/>
                </a:solidFill>
                <a:latin typeface="Inconsolata"/>
                <a:ea typeface="Inconsolata"/>
                <a:cs typeface="Inconsolata"/>
                <a:sym typeface="Inconsolata"/>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www.w3.org/TR/dcat-ucr/#UseCases" TargetMode="External"/><Relationship Id="rId3" Type="http://schemas.openxmlformats.org/officeDocument/2006/relationships/hyperlink" Target="https://schema.datacite.org/" TargetMode="External"/><Relationship Id="rId7" Type="http://schemas.openxmlformats.org/officeDocument/2006/relationships/hyperlink" Target="https://stats.datacite.org/"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3.jpg"/><Relationship Id="rId5" Type="http://schemas.openxmlformats.org/officeDocument/2006/relationships/hyperlink" Target="https://www.w3.org/TR/vocab-dcat-2/#bib-dcat-ucr" TargetMode="External"/><Relationship Id="rId4" Type="http://schemas.openxmlformats.org/officeDocument/2006/relationships/hyperlink" Target="https://osf.io/bh8gq/" TargetMode="External"/><Relationship Id="rId9" Type="http://schemas.openxmlformats.org/officeDocument/2006/relationships/hyperlink" Target="https://www.datacatalogcollaborationproject.org/dccp-resourc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uc?export=download&amp;id=0B6av1JsL3xAnZXVrcHlNeVF0N0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google.com/url?sa=t&amp;rct=j&amp;q=&amp;esrc=s&amp;source=web&amp;cd=1&amp;ved=2ahUKEwimsvON8IfiAhVLKa0KHWcRBkQQFjAAegQIBBAC&amp;url=http://www.admin.sc.gov/files/Template_Data_Inventory_Tool_1.2%20-EPO%202015-3-9.xlsx&amp;usg=AOvVaw0Pht-3nzeKcvEsBeEv3Lok"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hyperlink" Target="https://social.msdn.microsoft.com/Forums/office/en-US/ee8cdd4a-0fe5-4525-a802-236c7ed712e6/how-to-audit-trail-an-excel-file?forum=exceldev" TargetMode="External"/><Relationship Id="rId5" Type="http://schemas.openxmlformats.org/officeDocument/2006/relationships/hyperlink" Target="https://answers.microsoft.com/en-us/msoffice/forum/all/add-date-stamp-when-cell-is-changed/5a172f6b-4db8-4d6f-886b-fb638400401b" TargetMode="External"/><Relationship Id="rId4" Type="http://schemas.openxmlformats.org/officeDocument/2006/relationships/image" Target="../media/image18.tm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atasf.org/" TargetMode="External"/><Relationship Id="rId7" Type="http://schemas.openxmlformats.org/officeDocument/2006/relationships/image" Target="../media/image21.tmp"/><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0.jpg"/><Relationship Id="rId5" Type="http://schemas.openxmlformats.org/officeDocument/2006/relationships/hyperlink" Target="http://www.freepik.com/" TargetMode="External"/><Relationship Id="rId4" Type="http://schemas.openxmlformats.org/officeDocument/2006/relationships/hyperlink" Target="https://drive.google.com/uc?export=download&amp;id=0B6av1JsL3xAnU25abC1wSFhXOG8"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digitalhub.northwestern.edu/"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3.tm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8" Type="http://schemas.openxmlformats.org/officeDocument/2006/relationships/hyperlink" Target="https://creativecommons.org/licenses/by/4.0/" TargetMode="External"/><Relationship Id="rId3" Type="http://schemas.openxmlformats.org/officeDocument/2006/relationships/hyperlink" Target="https://doi.org/10.21955/gatesopenres.1114885.1" TargetMode="External"/><Relationship Id="rId7" Type="http://schemas.openxmlformats.org/officeDocument/2006/relationships/hyperlink" Target="http://www.slidescarnival.com/"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www.usgs.gov/products/data-and-tools/data-management/stewardship" TargetMode="External"/><Relationship Id="rId11" Type="http://schemas.openxmlformats.org/officeDocument/2006/relationships/image" Target="../media/image24.jpg"/><Relationship Id="rId5" Type="http://schemas.openxmlformats.org/officeDocument/2006/relationships/hyperlink" Target="https://www.google.com/url?sa=t&amp;rct=j&amp;q=&amp;esrc=s&amp;source=web&amp;cd=1&amp;ved=2ahUKEwimsvON8IfiAhVLKa0KHWcRBkQQFjAAegQIBBAC&amp;url=http://www.admin.sc.gov/files/Template_Data_Inventory_Tool_1.2%20-EPO%202015-3-9.xlsx&amp;usg=AOvVaw0Pht-3nzeKcvEsBeEv3Lok" TargetMode="External"/><Relationship Id="rId10" Type="http://schemas.openxmlformats.org/officeDocument/2006/relationships/hyperlink" Target="http://deathtothestockphoto.com/wp-content/uploads/DeathtotheStockPhoto-License.pdf" TargetMode="External"/><Relationship Id="rId4" Type="http://schemas.openxmlformats.org/officeDocument/2006/relationships/hyperlink" Target="https://datasf.org/opendata/" TargetMode="External"/><Relationship Id="rId9" Type="http://schemas.openxmlformats.org/officeDocument/2006/relationships/hyperlink" Target="http://deathtothestockphoto.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www.flickr.com/photos/roland/141339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hyperlink" Target="https://www.freepik.com/free-photos-vectors/backgroun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6"/>
          <p:cNvSpPr txBox="1">
            <a:spLocks noGrp="1"/>
          </p:cNvSpPr>
          <p:nvPr>
            <p:ph type="ctrTitle"/>
          </p:nvPr>
        </p:nvSpPr>
        <p:spPr>
          <a:xfrm>
            <a:off x="2745450" y="1069734"/>
            <a:ext cx="3434100" cy="27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Calibri" panose="020F0502020204030204" pitchFamily="34" charset="0"/>
              </a:rPr>
              <a:t>10 Simple Rules for Conducting a D</a:t>
            </a:r>
            <a:r>
              <a:rPr lang="en-US" sz="3200" dirty="0">
                <a:latin typeface="Calibri" panose="020F0502020204030204" pitchFamily="34" charset="0"/>
              </a:rPr>
              <a:t>a</a:t>
            </a:r>
            <a:r>
              <a:rPr lang="en" sz="3200" dirty="0">
                <a:latin typeface="Calibri" panose="020F0502020204030204" pitchFamily="34" charset="0"/>
              </a:rPr>
              <a:t>ta Inventory</a:t>
            </a:r>
            <a:r>
              <a:rPr lang="en" sz="2000" dirty="0">
                <a:latin typeface="Calibri" panose="020F0502020204030204" pitchFamily="34" charset="0"/>
              </a:rPr>
              <a:t/>
            </a:r>
            <a:br>
              <a:rPr lang="en" sz="2000" dirty="0">
                <a:latin typeface="Calibri" panose="020F0502020204030204" pitchFamily="34" charset="0"/>
              </a:rPr>
            </a:br>
            <a:r>
              <a:rPr lang="en" dirty="0" smtClean="0">
                <a:latin typeface="Calibri" panose="020F0502020204030204" pitchFamily="34" charset="0"/>
              </a:rPr>
              <a:t/>
            </a:r>
            <a:br>
              <a:rPr lang="en" dirty="0" smtClean="0">
                <a:latin typeface="Calibri" panose="020F0502020204030204" pitchFamily="34" charset="0"/>
              </a:rPr>
            </a:br>
            <a:r>
              <a:rPr lang="en-US" sz="2000" dirty="0" smtClean="0">
                <a:latin typeface="Calibri" panose="020F0502020204030204" pitchFamily="34" charset="0"/>
              </a:rPr>
              <a:t>Sara Gonzales, MLIS</a:t>
            </a:r>
            <a:br>
              <a:rPr lang="en-US" sz="2000" dirty="0" smtClean="0">
                <a:latin typeface="Calibri" panose="020F0502020204030204" pitchFamily="34" charset="0"/>
              </a:rPr>
            </a:br>
            <a:r>
              <a:rPr lang="en-US" sz="2000" dirty="0" smtClean="0">
                <a:latin typeface="Calibri" panose="020F0502020204030204" pitchFamily="34" charset="0"/>
              </a:rPr>
              <a:t>Data Librarian</a:t>
            </a:r>
            <a:endParaRPr sz="2000" dirty="0">
              <a:latin typeface="Calibri" panose="020F0502020204030204" pitchFamily="34" charset="0"/>
            </a:endParaRPr>
          </a:p>
        </p:txBody>
      </p:sp>
      <p:sp>
        <p:nvSpPr>
          <p:cNvPr id="2" name="TextBox 1"/>
          <p:cNvSpPr txBox="1"/>
          <p:nvPr/>
        </p:nvSpPr>
        <p:spPr>
          <a:xfrm>
            <a:off x="471790" y="238328"/>
            <a:ext cx="8035047" cy="307777"/>
          </a:xfrm>
          <a:prstGeom prst="rect">
            <a:avLst/>
          </a:prstGeom>
          <a:noFill/>
        </p:spPr>
        <p:txBody>
          <a:bodyPr wrap="square" rtlCol="0">
            <a:spAutoFit/>
          </a:bodyPr>
          <a:lstStyle/>
          <a:p>
            <a:pPr algn="ctr"/>
            <a:r>
              <a:rPr lang="en-US" dirty="0" err="1" smtClean="0"/>
              <a:t>Galter</a:t>
            </a:r>
            <a:r>
              <a:rPr lang="en-US" dirty="0" smtClean="0"/>
              <a:t> Health Sciences Library &amp; Learning Center</a:t>
            </a:r>
            <a:endParaRPr lang="en-US" dirty="0"/>
          </a:p>
        </p:txBody>
      </p:sp>
      <p:sp>
        <p:nvSpPr>
          <p:cNvPr id="4" name="TextBox 3"/>
          <p:cNvSpPr txBox="1"/>
          <p:nvPr/>
        </p:nvSpPr>
        <p:spPr>
          <a:xfrm>
            <a:off x="526913" y="4559032"/>
            <a:ext cx="8035047" cy="307777"/>
          </a:xfrm>
          <a:prstGeom prst="rect">
            <a:avLst/>
          </a:prstGeom>
          <a:noFill/>
        </p:spPr>
        <p:txBody>
          <a:bodyPr wrap="square" rtlCol="0">
            <a:spAutoFit/>
          </a:bodyPr>
          <a:lstStyle/>
          <a:p>
            <a:pPr algn="ctr"/>
            <a:r>
              <a:rPr lang="en-US" dirty="0" smtClean="0"/>
              <a:t>Northwestern University Feinberg School of Medicine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681397" y="528506"/>
            <a:ext cx="5742980" cy="4815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dirty="0" smtClean="0">
                <a:latin typeface="Calibri" panose="020F0502020204030204" pitchFamily="34" charset="0"/>
                <a:cs typeface="Calibri" panose="020F0502020204030204" pitchFamily="34" charset="0"/>
              </a:rPr>
              <a:t>Creating a cataloging “sheet”</a:t>
            </a:r>
            <a:endParaRPr sz="2500" dirty="0">
              <a:latin typeface="Calibri" panose="020F0502020204030204" pitchFamily="34" charset="0"/>
              <a:cs typeface="Calibri" panose="020F0502020204030204" pitchFamily="34" charset="0"/>
            </a:endParaRPr>
          </a:p>
        </p:txBody>
      </p:sp>
      <p:graphicFrame>
        <p:nvGraphicFramePr>
          <p:cNvPr id="155" name="Google Shape;155;p28"/>
          <p:cNvGraphicFramePr/>
          <p:nvPr>
            <p:extLst>
              <p:ext uri="{D42A27DB-BD31-4B8C-83A1-F6EECF244321}">
                <p14:modId xmlns:p14="http://schemas.microsoft.com/office/powerpoint/2010/main" val="3400576700"/>
              </p:ext>
            </p:extLst>
          </p:nvPr>
        </p:nvGraphicFramePr>
        <p:xfrm>
          <a:off x="718611" y="1466726"/>
          <a:ext cx="5826645" cy="2804080"/>
        </p:xfrm>
        <a:graphic>
          <a:graphicData uri="http://schemas.openxmlformats.org/drawingml/2006/table">
            <a:tbl>
              <a:tblPr>
                <a:noFill/>
                <a:tableStyleId>{538F74CF-9986-487A-B57F-B1826A9DFFE3}</a:tableStyleId>
              </a:tblPr>
              <a:tblGrid>
                <a:gridCol w="1723831">
                  <a:extLst>
                    <a:ext uri="{9D8B030D-6E8A-4147-A177-3AD203B41FA5}">
                      <a16:colId xmlns:a16="http://schemas.microsoft.com/office/drawing/2014/main" val="20000"/>
                    </a:ext>
                  </a:extLst>
                </a:gridCol>
                <a:gridCol w="4102814">
                  <a:extLst>
                    <a:ext uri="{9D8B030D-6E8A-4147-A177-3AD203B41FA5}">
                      <a16:colId xmlns:a16="http://schemas.microsoft.com/office/drawing/2014/main" val="20001"/>
                    </a:ext>
                  </a:extLst>
                </a:gridCol>
              </a:tblGrid>
              <a:tr h="324303">
                <a:tc>
                  <a:txBody>
                    <a:bodyPr/>
                    <a:lstStyle/>
                    <a:p>
                      <a:pPr marL="0" lvl="0" indent="0" algn="r" rtl="0">
                        <a:spcBef>
                          <a:spcPts val="0"/>
                        </a:spcBef>
                        <a:spcAft>
                          <a:spcPts val="0"/>
                        </a:spcAft>
                        <a:buNone/>
                      </a:pPr>
                      <a:r>
                        <a:rPr lang="en-US" sz="1400" baseline="0" dirty="0" smtClean="0">
                          <a:solidFill>
                            <a:srgbClr val="0B5394"/>
                          </a:solidFill>
                          <a:latin typeface="Calibri" panose="020F0502020204030204" pitchFamily="34" charset="0"/>
                          <a:ea typeface="Pangolin"/>
                          <a:cs typeface="Pangolin"/>
                          <a:sym typeface="Pangolin"/>
                        </a:rPr>
                        <a:t>Attribute</a:t>
                      </a:r>
                      <a:endParaRPr sz="1400" baseline="0" dirty="0">
                        <a:solidFill>
                          <a:srgbClr val="0B5394"/>
                        </a:solidFill>
                        <a:latin typeface="Calibri" panose="020F0502020204030204" pitchFamily="34" charset="0"/>
                        <a:ea typeface="Pangolin"/>
                        <a:cs typeface="Pangolin"/>
                        <a:sym typeface="Pangolin"/>
                      </a:endParaRPr>
                    </a:p>
                  </a:txBody>
                  <a:tcPr marL="91425" marR="91425" marT="68575" marB="68575" anchor="ctr">
                    <a:lnL w="9525" cap="flat" cmpd="sng">
                      <a:solidFill>
                        <a:srgbClr val="0B5394"/>
                      </a:solidFill>
                      <a:prstDash val="solid"/>
                      <a:round/>
                      <a:headEnd type="none" w="sm" len="sm"/>
                      <a:tailEnd type="none" w="sm" len="sm"/>
                    </a:lnL>
                    <a:lnR w="9525" cap="flat" cmpd="sng">
                      <a:solidFill>
                        <a:srgbClr val="0B5394"/>
                      </a:solidFill>
                      <a:prstDash val="dash"/>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tc>
                  <a:txBody>
                    <a:bodyPr/>
                    <a:lstStyle/>
                    <a:p>
                      <a:pPr marL="0" lvl="0" indent="0" algn="l" rtl="0">
                        <a:spcBef>
                          <a:spcPts val="0"/>
                        </a:spcBef>
                        <a:spcAft>
                          <a:spcPts val="0"/>
                        </a:spcAft>
                        <a:buNone/>
                      </a:pPr>
                      <a:r>
                        <a:rPr lang="en" sz="1400" baseline="0" dirty="0" smtClean="0">
                          <a:solidFill>
                            <a:srgbClr val="0B5394"/>
                          </a:solidFill>
                          <a:latin typeface="Calibri" panose="020F0502020204030204" pitchFamily="34" charset="0"/>
                          <a:ea typeface="Pangolin"/>
                          <a:cs typeface="Pangolin"/>
                          <a:sym typeface="Pangolin"/>
                        </a:rPr>
                        <a:t>Description</a:t>
                      </a:r>
                      <a:endParaRPr sz="1400" baseline="0" dirty="0">
                        <a:solidFill>
                          <a:srgbClr val="0B5394"/>
                        </a:solidFill>
                        <a:latin typeface="Calibri" panose="020F0502020204030204" pitchFamily="34" charset="0"/>
                        <a:ea typeface="Pangolin"/>
                        <a:cs typeface="Pangolin"/>
                        <a:sym typeface="Pangolin"/>
                      </a:endParaRPr>
                    </a:p>
                  </a:txBody>
                  <a:tcPr marL="91425" marR="91425" marT="68575" marB="68575" anchor="ctr">
                    <a:lnL w="9525" cap="flat" cmpd="sng">
                      <a:solidFill>
                        <a:srgbClr val="0B5394"/>
                      </a:solidFill>
                      <a:prstDash val="dash"/>
                      <a:round/>
                      <a:headEnd type="none" w="sm" len="sm"/>
                      <a:tailEnd type="none" w="sm" len="sm"/>
                    </a:lnL>
                    <a:lnR w="9525" cap="flat" cmpd="sng">
                      <a:solidFill>
                        <a:srgbClr val="0B5394"/>
                      </a:solidFill>
                      <a:prstDash val="dash"/>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0"/>
                  </a:ext>
                </a:extLst>
              </a:tr>
              <a:tr h="324303">
                <a:tc>
                  <a:txBody>
                    <a:bodyPr/>
                    <a:lstStyle/>
                    <a:p>
                      <a:pPr marL="0" lvl="0" indent="0" algn="r" rtl="0">
                        <a:spcBef>
                          <a:spcPts val="0"/>
                        </a:spcBef>
                        <a:spcAft>
                          <a:spcPts val="0"/>
                        </a:spcAft>
                        <a:buNone/>
                      </a:pPr>
                      <a:r>
                        <a:rPr lang="en" sz="1400" baseline="0" dirty="0" smtClean="0">
                          <a:solidFill>
                            <a:srgbClr val="0B5394"/>
                          </a:solidFill>
                          <a:latin typeface="Calibri" panose="020F0502020204030204" pitchFamily="34" charset="0"/>
                          <a:ea typeface="Pangolin"/>
                          <a:cs typeface="Pangolin"/>
                          <a:sym typeface="Pangolin"/>
                        </a:rPr>
                        <a:t>Dataset Name</a:t>
                      </a:r>
                      <a:endParaRPr sz="1400" baseline="0" dirty="0">
                        <a:solidFill>
                          <a:srgbClr val="0B5394"/>
                        </a:solidFill>
                        <a:latin typeface="Calibri" panose="020F0502020204030204" pitchFamily="34" charset="0"/>
                        <a:ea typeface="Pangolin"/>
                        <a:cs typeface="Pangolin"/>
                        <a:sym typeface="Pangolin"/>
                      </a:endParaRPr>
                    </a:p>
                  </a:txBody>
                  <a:tcPr marL="91425" marR="91425" marT="68575" marB="68575" anchor="ctr">
                    <a:lnL w="9525" cap="flat" cmpd="sng">
                      <a:solidFill>
                        <a:srgbClr val="0B5394"/>
                      </a:solidFill>
                      <a:prstDash val="solid"/>
                      <a:round/>
                      <a:headEnd type="none" w="sm" len="sm"/>
                      <a:tailEnd type="none" w="sm" len="sm"/>
                    </a:lnL>
                    <a:lnR w="9525" cap="flat" cmpd="sng">
                      <a:solidFill>
                        <a:srgbClr val="0B5394"/>
                      </a:solidFill>
                      <a:prstDash val="dash"/>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tc>
                  <a:txBody>
                    <a:bodyPr/>
                    <a:lstStyle/>
                    <a:p>
                      <a:pPr marL="0" lvl="0" indent="0" algn="l" rtl="0">
                        <a:spcBef>
                          <a:spcPts val="0"/>
                        </a:spcBef>
                        <a:spcAft>
                          <a:spcPts val="0"/>
                        </a:spcAft>
                        <a:buNone/>
                      </a:pPr>
                      <a:r>
                        <a:rPr lang="en" sz="1400" baseline="0" dirty="0" smtClean="0">
                          <a:solidFill>
                            <a:srgbClr val="0B5394"/>
                          </a:solidFill>
                          <a:latin typeface="Calibri" panose="020F0502020204030204" pitchFamily="34" charset="0"/>
                          <a:ea typeface="Pangolin"/>
                          <a:cs typeface="Pangolin"/>
                          <a:sym typeface="Pangolin"/>
                        </a:rPr>
                        <a:t>Unique name or identifier</a:t>
                      </a:r>
                      <a:endParaRPr sz="1400" baseline="0" dirty="0">
                        <a:solidFill>
                          <a:srgbClr val="0B5394"/>
                        </a:solidFill>
                        <a:latin typeface="Calibri" panose="020F0502020204030204" pitchFamily="34" charset="0"/>
                        <a:ea typeface="Pangolin"/>
                        <a:cs typeface="Pangolin"/>
                        <a:sym typeface="Pangolin"/>
                      </a:endParaRPr>
                    </a:p>
                  </a:txBody>
                  <a:tcPr marL="91425" marR="91425" marT="68575" marB="68575" anchor="ctr">
                    <a:lnL w="9525" cap="flat" cmpd="sng">
                      <a:solidFill>
                        <a:srgbClr val="0B5394"/>
                      </a:solidFill>
                      <a:prstDash val="dash"/>
                      <a:round/>
                      <a:headEnd type="none" w="sm" len="sm"/>
                      <a:tailEnd type="none" w="sm" len="sm"/>
                    </a:lnL>
                    <a:lnR w="9525" cap="flat" cmpd="sng">
                      <a:solidFill>
                        <a:srgbClr val="0B5394"/>
                      </a:solidFill>
                      <a:prstDash val="dash"/>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r h="324303">
                <a:tc>
                  <a:txBody>
                    <a:bodyPr/>
                    <a:lstStyle/>
                    <a:p>
                      <a:pPr marL="0" lvl="0" indent="0" algn="r" rtl="0">
                        <a:spcBef>
                          <a:spcPts val="0"/>
                        </a:spcBef>
                        <a:spcAft>
                          <a:spcPts val="0"/>
                        </a:spcAft>
                        <a:buNone/>
                      </a:pPr>
                      <a:r>
                        <a:rPr lang="en" sz="1400" baseline="0" dirty="0" smtClean="0">
                          <a:solidFill>
                            <a:srgbClr val="0B5394"/>
                          </a:solidFill>
                          <a:latin typeface="Calibri" panose="020F0502020204030204" pitchFamily="34" charset="0"/>
                          <a:ea typeface="Pangolin"/>
                          <a:cs typeface="Pangolin"/>
                          <a:sym typeface="Pangolin"/>
                        </a:rPr>
                        <a:t>D</a:t>
                      </a:r>
                      <a:r>
                        <a:rPr lang="en-US" sz="1400" baseline="0" dirty="0" smtClean="0">
                          <a:solidFill>
                            <a:srgbClr val="0B5394"/>
                          </a:solidFill>
                          <a:latin typeface="Calibri" panose="020F0502020204030204" pitchFamily="34" charset="0"/>
                          <a:ea typeface="Pangolin"/>
                          <a:cs typeface="Pangolin"/>
                          <a:sym typeface="Pangolin"/>
                        </a:rPr>
                        <a:t>a</a:t>
                      </a:r>
                      <a:r>
                        <a:rPr lang="en" sz="1400" baseline="0" dirty="0" smtClean="0">
                          <a:solidFill>
                            <a:srgbClr val="0B5394"/>
                          </a:solidFill>
                          <a:latin typeface="Calibri" panose="020F0502020204030204" pitchFamily="34" charset="0"/>
                          <a:ea typeface="Pangolin"/>
                          <a:cs typeface="Pangolin"/>
                          <a:sym typeface="Pangolin"/>
                        </a:rPr>
                        <a:t>taset Description</a:t>
                      </a:r>
                      <a:endParaRPr sz="1400" baseline="0" dirty="0">
                        <a:solidFill>
                          <a:srgbClr val="0B5394"/>
                        </a:solidFill>
                        <a:latin typeface="Calibri" panose="020F0502020204030204" pitchFamily="34" charset="0"/>
                        <a:ea typeface="Pangolin"/>
                        <a:cs typeface="Pangolin"/>
                        <a:sym typeface="Pangolin"/>
                      </a:endParaRPr>
                    </a:p>
                  </a:txBody>
                  <a:tcPr marL="91425" marR="91425" marT="68575" marB="68575" anchor="ctr">
                    <a:lnL w="9525" cap="flat" cmpd="sng">
                      <a:solidFill>
                        <a:srgbClr val="0B5394"/>
                      </a:solidFill>
                      <a:prstDash val="solid"/>
                      <a:round/>
                      <a:headEnd type="none" w="sm" len="sm"/>
                      <a:tailEnd type="none" w="sm" len="sm"/>
                    </a:lnL>
                    <a:lnR w="9525" cap="flat" cmpd="sng">
                      <a:solidFill>
                        <a:srgbClr val="0B5394"/>
                      </a:solidFill>
                      <a:prstDash val="dash"/>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tc>
                  <a:txBody>
                    <a:bodyPr/>
                    <a:lstStyle/>
                    <a:p>
                      <a:pPr marL="0" lvl="0" indent="0" algn="l" rtl="0">
                        <a:spcBef>
                          <a:spcPts val="0"/>
                        </a:spcBef>
                        <a:spcAft>
                          <a:spcPts val="0"/>
                        </a:spcAft>
                        <a:buNone/>
                      </a:pPr>
                      <a:r>
                        <a:rPr lang="en" sz="1400" baseline="0" dirty="0" smtClean="0">
                          <a:solidFill>
                            <a:srgbClr val="0B5394"/>
                          </a:solidFill>
                          <a:latin typeface="Calibri" panose="020F0502020204030204" pitchFamily="34" charset="0"/>
                          <a:ea typeface="Pangolin"/>
                          <a:cs typeface="Pangolin"/>
                          <a:sym typeface="Pangolin"/>
                        </a:rPr>
                        <a:t>Describe the data asset</a:t>
                      </a:r>
                      <a:endParaRPr sz="1400" baseline="0" dirty="0">
                        <a:solidFill>
                          <a:srgbClr val="0B5394"/>
                        </a:solidFill>
                        <a:latin typeface="Calibri" panose="020F0502020204030204" pitchFamily="34" charset="0"/>
                        <a:ea typeface="Pangolin"/>
                        <a:cs typeface="Pangolin"/>
                        <a:sym typeface="Pangolin"/>
                      </a:endParaRPr>
                    </a:p>
                  </a:txBody>
                  <a:tcPr marL="91425" marR="91425" marT="68575" marB="68575" anchor="ctr">
                    <a:lnL w="9525" cap="flat" cmpd="sng">
                      <a:solidFill>
                        <a:srgbClr val="0B5394"/>
                      </a:solidFill>
                      <a:prstDash val="dash"/>
                      <a:round/>
                      <a:headEnd type="none" w="sm" len="sm"/>
                      <a:tailEnd type="none" w="sm" len="sm"/>
                    </a:lnL>
                    <a:lnR w="9525" cap="flat" cmpd="sng">
                      <a:solidFill>
                        <a:srgbClr val="0B5394"/>
                      </a:solidFill>
                      <a:prstDash val="dash"/>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2"/>
                  </a:ext>
                </a:extLst>
              </a:tr>
              <a:tr h="324303">
                <a:tc>
                  <a:txBody>
                    <a:bodyPr/>
                    <a:lstStyle/>
                    <a:p>
                      <a:pPr marL="0" marR="0" lvl="0" indent="0" algn="r" rtl="0">
                        <a:lnSpc>
                          <a:spcPct val="100000"/>
                        </a:lnSpc>
                        <a:spcBef>
                          <a:spcPts val="0"/>
                        </a:spcBef>
                        <a:spcAft>
                          <a:spcPts val="0"/>
                        </a:spcAft>
                        <a:buClr>
                          <a:srgbClr val="000000"/>
                        </a:buClr>
                        <a:buFont typeface="Arial"/>
                        <a:buNone/>
                      </a:pPr>
                      <a:r>
                        <a:rPr lang="en" sz="1400" b="0" i="0" u="none" strike="noStrike" cap="none" baseline="0" dirty="0" smtClean="0">
                          <a:solidFill>
                            <a:srgbClr val="0B5394"/>
                          </a:solidFill>
                          <a:latin typeface="Calibri" panose="020F0502020204030204" pitchFamily="34" charset="0"/>
                          <a:ea typeface="Pangolin"/>
                          <a:cs typeface="Pangolin"/>
                          <a:sym typeface="Pangolin"/>
                        </a:rPr>
                        <a:t>Dataset Creator</a:t>
                      </a:r>
                      <a:endParaRPr sz="1400" b="0" i="0" u="none" strike="noStrike" cap="none" baseline="0" dirty="0">
                        <a:solidFill>
                          <a:srgbClr val="0B5394"/>
                        </a:solidFill>
                        <a:latin typeface="Calibri" panose="020F0502020204030204" pitchFamily="34" charset="0"/>
                        <a:ea typeface="Pangolin"/>
                        <a:cs typeface="Pangolin"/>
                        <a:sym typeface="Pangolin"/>
                      </a:endParaRPr>
                    </a:p>
                  </a:txBody>
                  <a:tcPr marL="91425" marR="91425" marT="68575" marB="68575" anchor="ctr">
                    <a:lnL w="9525" cap="flat" cmpd="sng">
                      <a:solidFill>
                        <a:srgbClr val="0B5394"/>
                      </a:solidFill>
                      <a:prstDash val="solid"/>
                      <a:round/>
                      <a:headEnd type="none" w="sm" len="sm"/>
                      <a:tailEnd type="none" w="sm" len="sm"/>
                    </a:lnL>
                    <a:lnR w="9525" cap="flat" cmpd="sng">
                      <a:solidFill>
                        <a:srgbClr val="0B5394"/>
                      </a:solidFill>
                      <a:prstDash val="dash"/>
                      <a:round/>
                      <a:headEnd type="none" w="sm" len="sm"/>
                      <a:tailEnd type="none" w="sm" len="sm"/>
                    </a:lnR>
                    <a:lnT w="9525" cap="flat" cmpd="sng">
                      <a:solidFill>
                        <a:srgbClr val="0B5394"/>
                      </a:solidFill>
                      <a:prstDash val="solid"/>
                      <a:round/>
                      <a:headEnd type="none" w="sm" len="sm"/>
                      <a:tailEnd type="none" w="sm" len="sm"/>
                    </a:lnT>
                    <a:lnB w="9525" cap="flat" cmpd="sng" algn="ctr">
                      <a:solidFill>
                        <a:srgbClr val="0B539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r>
                        <a:rPr lang="en" sz="1400" b="0" i="0" u="none" strike="noStrike" cap="none" baseline="0" dirty="0" smtClean="0">
                          <a:solidFill>
                            <a:srgbClr val="0B5394"/>
                          </a:solidFill>
                          <a:latin typeface="Calibri" panose="020F0502020204030204" pitchFamily="34" charset="0"/>
                          <a:ea typeface="Pangolin"/>
                          <a:cs typeface="Pangolin"/>
                          <a:sym typeface="Pangolin"/>
                        </a:rPr>
                        <a:t>List creators’ names in Last Name, First Name order</a:t>
                      </a:r>
                      <a:endParaRPr sz="1400" b="0" i="0" u="none" strike="noStrike" cap="none" baseline="0" dirty="0">
                        <a:solidFill>
                          <a:srgbClr val="0B5394"/>
                        </a:solidFill>
                        <a:latin typeface="Calibri" panose="020F0502020204030204" pitchFamily="34" charset="0"/>
                        <a:ea typeface="Pangolin"/>
                        <a:cs typeface="Pangolin"/>
                        <a:sym typeface="Pangolin"/>
                      </a:endParaRPr>
                    </a:p>
                  </a:txBody>
                  <a:tcPr marL="91425" marR="91425" marT="68575" marB="68575" anchor="ctr">
                    <a:lnL w="9525" cap="flat" cmpd="sng">
                      <a:solidFill>
                        <a:srgbClr val="0B5394"/>
                      </a:solidFill>
                      <a:prstDash val="dash"/>
                      <a:round/>
                      <a:headEnd type="none" w="sm" len="sm"/>
                      <a:tailEnd type="none" w="sm" len="sm"/>
                    </a:lnL>
                    <a:lnR w="9525" cap="flat" cmpd="sng">
                      <a:solidFill>
                        <a:srgbClr val="0B5394"/>
                      </a:solidFill>
                      <a:prstDash val="dash"/>
                      <a:round/>
                      <a:headEnd type="none" w="sm" len="sm"/>
                      <a:tailEnd type="none" w="sm" len="sm"/>
                    </a:lnR>
                    <a:lnT w="9525" cap="flat" cmpd="sng">
                      <a:solidFill>
                        <a:srgbClr val="0B5394"/>
                      </a:solidFill>
                      <a:prstDash val="solid"/>
                      <a:round/>
                      <a:headEnd type="none" w="sm" len="sm"/>
                      <a:tailEnd type="none" w="sm" len="sm"/>
                    </a:lnT>
                    <a:lnB w="9525" cap="flat" cmpd="sng" algn="ctr">
                      <a:solidFill>
                        <a:srgbClr val="0B5394"/>
                      </a:solidFill>
                      <a:prstDash val="solid"/>
                      <a:round/>
                      <a:headEnd type="none" w="sm" len="sm"/>
                      <a:tailEnd type="none" w="sm" len="sm"/>
                    </a:lnB>
                  </a:tcPr>
                </a:tc>
                <a:extLst>
                  <a:ext uri="{0D108BD9-81ED-4DB2-BD59-A6C34878D82A}">
                    <a16:rowId xmlns:a16="http://schemas.microsoft.com/office/drawing/2014/main" val="10003"/>
                  </a:ext>
                </a:extLst>
              </a:tr>
              <a:tr h="324303">
                <a:tc>
                  <a:txBody>
                    <a:bodyPr/>
                    <a:lstStyle/>
                    <a:p>
                      <a:pPr marL="0" lvl="0" indent="0" algn="r" rtl="0">
                        <a:spcBef>
                          <a:spcPts val="0"/>
                        </a:spcBef>
                        <a:spcAft>
                          <a:spcPts val="0"/>
                        </a:spcAft>
                        <a:buNone/>
                      </a:pPr>
                      <a:r>
                        <a:rPr lang="en-US" sz="1400" baseline="0" dirty="0" smtClean="0">
                          <a:solidFill>
                            <a:srgbClr val="0B5394"/>
                          </a:solidFill>
                          <a:latin typeface="Calibri" panose="020F0502020204030204" pitchFamily="34" charset="0"/>
                          <a:ea typeface="Pangolin"/>
                          <a:cs typeface="Pangolin"/>
                          <a:sym typeface="Pangolin"/>
                        </a:rPr>
                        <a:t>Dataset Owner</a:t>
                      </a:r>
                      <a:endParaRPr sz="1400" baseline="0" dirty="0">
                        <a:solidFill>
                          <a:srgbClr val="0B5394"/>
                        </a:solidFill>
                        <a:latin typeface="Calibri" panose="020F0502020204030204" pitchFamily="34" charset="0"/>
                        <a:ea typeface="Pangolin"/>
                        <a:cs typeface="Pangolin"/>
                        <a:sym typeface="Pangolin"/>
                      </a:endParaRPr>
                    </a:p>
                  </a:txBody>
                  <a:tcPr marL="91425" marR="91425" marT="68575" marB="68575" anchor="ctr">
                    <a:lnL w="9525" cap="flat" cmpd="sng">
                      <a:solidFill>
                        <a:srgbClr val="0B5394"/>
                      </a:solidFill>
                      <a:prstDash val="solid"/>
                      <a:round/>
                      <a:headEnd type="none" w="sm" len="sm"/>
                      <a:tailEnd type="none" w="sm" len="sm"/>
                    </a:lnL>
                    <a:lnR w="9525" cap="flat" cmpd="sng" algn="ctr">
                      <a:solidFill>
                        <a:srgbClr val="0B5394"/>
                      </a:solidFill>
                      <a:prstDash val="dash"/>
                      <a:round/>
                      <a:headEnd type="none" w="sm" len="sm"/>
                      <a:tailEnd type="none" w="sm" len="sm"/>
                    </a:lnR>
                    <a:lnT w="9525" cap="flat" cmpd="sng">
                      <a:solidFill>
                        <a:srgbClr val="0B5394"/>
                      </a:solidFill>
                      <a:prstDash val="solid"/>
                      <a:round/>
                      <a:headEnd type="none" w="sm" len="sm"/>
                      <a:tailEnd type="none" w="sm" len="sm"/>
                    </a:lnT>
                    <a:lnB w="9525" cap="flat" cmpd="sng" algn="ctr">
                      <a:solidFill>
                        <a:srgbClr val="0B5394"/>
                      </a:solidFill>
                      <a:prstDash val="solid"/>
                      <a:round/>
                      <a:headEnd type="none" w="sm" len="sm"/>
                      <a:tailEnd type="none" w="sm" len="sm"/>
                    </a:lnB>
                  </a:tcPr>
                </a:tc>
                <a:tc>
                  <a:txBody>
                    <a:bodyPr/>
                    <a:lstStyle/>
                    <a:p>
                      <a:pPr marL="0" lvl="0" indent="0" algn="l" rtl="0">
                        <a:spcBef>
                          <a:spcPts val="0"/>
                        </a:spcBef>
                        <a:spcAft>
                          <a:spcPts val="0"/>
                        </a:spcAft>
                        <a:buNone/>
                      </a:pPr>
                      <a:r>
                        <a:rPr lang="en-US" sz="1400" baseline="0" dirty="0" smtClean="0">
                          <a:solidFill>
                            <a:srgbClr val="0B5394"/>
                          </a:solidFill>
                          <a:latin typeface="Calibri" panose="020F0502020204030204" pitchFamily="34" charset="0"/>
                          <a:ea typeface="Pangolin"/>
                          <a:cs typeface="Pangolin"/>
                          <a:sym typeface="Pangolin"/>
                        </a:rPr>
                        <a:t>List owner(s) of the dataset</a:t>
                      </a:r>
                    </a:p>
                  </a:txBody>
                  <a:tcPr marL="91425" marR="91425" marT="68575" marB="68575" anchor="ctr">
                    <a:lnL w="9525" cap="flat" cmpd="sng" algn="ctr">
                      <a:solidFill>
                        <a:srgbClr val="0B5394"/>
                      </a:solidFill>
                      <a:prstDash val="dash"/>
                      <a:round/>
                      <a:headEnd type="none" w="sm" len="sm"/>
                      <a:tailEnd type="none" w="sm" len="sm"/>
                    </a:lnL>
                    <a:lnR w="9525" cap="flat" cmpd="sng">
                      <a:solidFill>
                        <a:srgbClr val="0B5394"/>
                      </a:solidFill>
                      <a:prstDash val="dash"/>
                      <a:round/>
                      <a:headEnd type="none" w="sm" len="sm"/>
                      <a:tailEnd type="none" w="sm" len="sm"/>
                    </a:lnR>
                    <a:lnT w="9525" cap="flat" cmpd="sng">
                      <a:solidFill>
                        <a:srgbClr val="0B5394"/>
                      </a:solidFill>
                      <a:prstDash val="solid"/>
                      <a:round/>
                      <a:headEnd type="none" w="sm" len="sm"/>
                      <a:tailEnd type="none" w="sm" len="sm"/>
                    </a:lnT>
                    <a:lnB w="9525" cap="flat" cmpd="sng" algn="ctr">
                      <a:solidFill>
                        <a:srgbClr val="0B5394"/>
                      </a:solidFill>
                      <a:prstDash val="solid"/>
                      <a:round/>
                      <a:headEnd type="none" w="sm" len="sm"/>
                      <a:tailEnd type="none" w="sm" len="sm"/>
                    </a:lnB>
                  </a:tcPr>
                </a:tc>
                <a:extLst>
                  <a:ext uri="{0D108BD9-81ED-4DB2-BD59-A6C34878D82A}">
                    <a16:rowId xmlns:a16="http://schemas.microsoft.com/office/drawing/2014/main" val="508349573"/>
                  </a:ext>
                </a:extLst>
              </a:tr>
              <a:tr h="330884">
                <a:tc>
                  <a:txBody>
                    <a:bodyPr/>
                    <a:lstStyle/>
                    <a:p>
                      <a:pPr marL="0" lvl="0" indent="0" algn="r" rtl="0">
                        <a:spcBef>
                          <a:spcPts val="0"/>
                        </a:spcBef>
                        <a:spcAft>
                          <a:spcPts val="0"/>
                        </a:spcAft>
                        <a:buNone/>
                      </a:pPr>
                      <a:r>
                        <a:rPr lang="en-US" sz="1400" baseline="0" dirty="0" smtClean="0">
                          <a:solidFill>
                            <a:srgbClr val="0B5394"/>
                          </a:solidFill>
                          <a:latin typeface="Calibri" panose="020F0502020204030204" pitchFamily="34" charset="0"/>
                          <a:ea typeface="Pangolin"/>
                          <a:cs typeface="Pangolin"/>
                          <a:sym typeface="Pangolin"/>
                        </a:rPr>
                        <a:t>Subject/Keywords</a:t>
                      </a:r>
                      <a:endParaRPr sz="1400" baseline="0" dirty="0">
                        <a:solidFill>
                          <a:srgbClr val="0B5394"/>
                        </a:solidFill>
                        <a:latin typeface="Calibri" panose="020F0502020204030204" pitchFamily="34" charset="0"/>
                        <a:ea typeface="Pangolin"/>
                        <a:cs typeface="Pangolin"/>
                        <a:sym typeface="Pangolin"/>
                      </a:endParaRPr>
                    </a:p>
                  </a:txBody>
                  <a:tcPr marL="91425" marR="91425" marT="68575" marB="68575" anchor="ctr">
                    <a:lnL w="9525" cap="flat" cmpd="sng">
                      <a:solidFill>
                        <a:srgbClr val="0B5394"/>
                      </a:solidFill>
                      <a:prstDash val="solid"/>
                      <a:round/>
                      <a:headEnd type="none" w="sm" len="sm"/>
                      <a:tailEnd type="none" w="sm" len="sm"/>
                    </a:lnL>
                    <a:lnR w="9525" cap="flat" cmpd="sng" algn="ctr">
                      <a:solidFill>
                        <a:srgbClr val="0B5394"/>
                      </a:solidFill>
                      <a:prstDash val="dash"/>
                      <a:round/>
                      <a:headEnd type="none" w="sm" len="sm"/>
                      <a:tailEnd type="none" w="sm" len="sm"/>
                    </a:lnR>
                    <a:lnT w="9525" cap="flat" cmpd="sng">
                      <a:solidFill>
                        <a:srgbClr val="0B5394"/>
                      </a:solidFill>
                      <a:prstDash val="solid"/>
                      <a:round/>
                      <a:headEnd type="none" w="sm" len="sm"/>
                      <a:tailEnd type="none" w="sm" len="sm"/>
                    </a:lnT>
                    <a:lnB w="9525" cap="flat" cmpd="sng" algn="ctr">
                      <a:solidFill>
                        <a:srgbClr val="0B5394"/>
                      </a:solidFill>
                      <a:prstDash val="solid"/>
                      <a:round/>
                      <a:headEnd type="none" w="sm" len="sm"/>
                      <a:tailEnd type="none" w="sm" len="sm"/>
                    </a:lnB>
                  </a:tcPr>
                </a:tc>
                <a:tc>
                  <a:txBody>
                    <a:bodyPr/>
                    <a:lstStyle/>
                    <a:p>
                      <a:pPr marL="0" lvl="0" indent="0" algn="l" rtl="0">
                        <a:spcBef>
                          <a:spcPts val="0"/>
                        </a:spcBef>
                        <a:spcAft>
                          <a:spcPts val="0"/>
                        </a:spcAft>
                        <a:buNone/>
                      </a:pPr>
                      <a:r>
                        <a:rPr lang="en-US" sz="1400" baseline="0" dirty="0" smtClean="0">
                          <a:solidFill>
                            <a:srgbClr val="0B5394"/>
                          </a:solidFill>
                          <a:latin typeface="Calibri" panose="020F0502020204030204" pitchFamily="34" charset="0"/>
                          <a:ea typeface="Pangolin"/>
                          <a:cs typeface="Pangolin"/>
                          <a:sym typeface="Pangolin"/>
                        </a:rPr>
                        <a:t>Free-text or controlled vocabulary dataset descriptors</a:t>
                      </a:r>
                    </a:p>
                  </a:txBody>
                  <a:tcPr marL="91425" marR="91425" marT="68575" marB="68575" anchor="ctr">
                    <a:lnL w="9525" cap="flat" cmpd="sng" algn="ctr">
                      <a:solidFill>
                        <a:srgbClr val="0B5394"/>
                      </a:solidFill>
                      <a:prstDash val="dash"/>
                      <a:round/>
                      <a:headEnd type="none" w="sm" len="sm"/>
                      <a:tailEnd type="none" w="sm" len="sm"/>
                    </a:lnL>
                    <a:lnR w="9525" cap="flat" cmpd="sng">
                      <a:solidFill>
                        <a:srgbClr val="0B5394"/>
                      </a:solidFill>
                      <a:prstDash val="dash"/>
                      <a:round/>
                      <a:headEnd type="none" w="sm" len="sm"/>
                      <a:tailEnd type="none" w="sm" len="sm"/>
                    </a:lnR>
                    <a:lnT w="9525" cap="flat" cmpd="sng">
                      <a:solidFill>
                        <a:srgbClr val="0B5394"/>
                      </a:solidFill>
                      <a:prstDash val="solid"/>
                      <a:round/>
                      <a:headEnd type="none" w="sm" len="sm"/>
                      <a:tailEnd type="none" w="sm" len="sm"/>
                    </a:lnT>
                    <a:lnB w="9525" cap="flat" cmpd="sng" algn="ctr">
                      <a:solidFill>
                        <a:srgbClr val="0B5394"/>
                      </a:solidFill>
                      <a:prstDash val="solid"/>
                      <a:round/>
                      <a:headEnd type="none" w="sm" len="sm"/>
                      <a:tailEnd type="none" w="sm" len="sm"/>
                    </a:lnB>
                  </a:tcPr>
                </a:tc>
                <a:extLst>
                  <a:ext uri="{0D108BD9-81ED-4DB2-BD59-A6C34878D82A}">
                    <a16:rowId xmlns:a16="http://schemas.microsoft.com/office/drawing/2014/main" val="2282854006"/>
                  </a:ext>
                </a:extLst>
              </a:tr>
              <a:tr h="324303">
                <a:tc>
                  <a:txBody>
                    <a:bodyPr/>
                    <a:lstStyle/>
                    <a:p>
                      <a:pPr marL="0" lvl="0" indent="0" algn="r" rtl="0">
                        <a:spcBef>
                          <a:spcPts val="0"/>
                        </a:spcBef>
                        <a:spcAft>
                          <a:spcPts val="0"/>
                        </a:spcAft>
                        <a:buNone/>
                      </a:pPr>
                      <a:r>
                        <a:rPr lang="en-US" sz="1400" baseline="0" dirty="0" smtClean="0">
                          <a:solidFill>
                            <a:srgbClr val="0B5394"/>
                          </a:solidFill>
                          <a:latin typeface="Calibri" panose="020F0502020204030204" pitchFamily="34" charset="0"/>
                          <a:ea typeface="Pangolin"/>
                          <a:cs typeface="Pangolin"/>
                          <a:sym typeface="Pangolin"/>
                        </a:rPr>
                        <a:t>Date of Creation</a:t>
                      </a:r>
                      <a:endParaRPr sz="1400" baseline="0" dirty="0">
                        <a:solidFill>
                          <a:srgbClr val="0B5394"/>
                        </a:solidFill>
                        <a:latin typeface="Calibri" panose="020F0502020204030204" pitchFamily="34" charset="0"/>
                        <a:ea typeface="Pangolin"/>
                        <a:cs typeface="Pangolin"/>
                        <a:sym typeface="Pangolin"/>
                      </a:endParaRPr>
                    </a:p>
                  </a:txBody>
                  <a:tcPr marL="91425" marR="91425" marT="68575" marB="68575" anchor="ctr">
                    <a:lnL w="9525" cap="flat" cmpd="sng">
                      <a:solidFill>
                        <a:srgbClr val="0B5394"/>
                      </a:solidFill>
                      <a:prstDash val="solid"/>
                      <a:round/>
                      <a:headEnd type="none" w="sm" len="sm"/>
                      <a:tailEnd type="none" w="sm" len="sm"/>
                    </a:lnL>
                    <a:lnR w="9525" cap="flat" cmpd="sng" algn="ctr">
                      <a:solidFill>
                        <a:srgbClr val="0B5394"/>
                      </a:solidFill>
                      <a:prstDash val="dash"/>
                      <a:round/>
                      <a:headEnd type="none" w="sm" len="sm"/>
                      <a:tailEnd type="none" w="sm" len="sm"/>
                    </a:lnR>
                    <a:lnT w="9525" cap="flat" cmpd="sng">
                      <a:solidFill>
                        <a:srgbClr val="0B5394"/>
                      </a:solidFill>
                      <a:prstDash val="solid"/>
                      <a:round/>
                      <a:headEnd type="none" w="sm" len="sm"/>
                      <a:tailEnd type="none" w="sm" len="sm"/>
                    </a:lnT>
                    <a:lnB w="9525" cap="flat" cmpd="sng" algn="ctr">
                      <a:solidFill>
                        <a:srgbClr val="0B5394"/>
                      </a:solidFill>
                      <a:prstDash val="solid"/>
                      <a:round/>
                      <a:headEnd type="none" w="sm" len="sm"/>
                      <a:tailEnd type="none" w="sm" len="sm"/>
                    </a:lnB>
                  </a:tcPr>
                </a:tc>
                <a:tc>
                  <a:txBody>
                    <a:bodyPr/>
                    <a:lstStyle/>
                    <a:p>
                      <a:pPr marL="0" lvl="0" indent="0" algn="l" rtl="0">
                        <a:spcBef>
                          <a:spcPts val="0"/>
                        </a:spcBef>
                        <a:spcAft>
                          <a:spcPts val="0"/>
                        </a:spcAft>
                        <a:buNone/>
                      </a:pPr>
                      <a:r>
                        <a:rPr lang="en-US" sz="1400" baseline="0" dirty="0" smtClean="0">
                          <a:solidFill>
                            <a:srgbClr val="0B5394"/>
                          </a:solidFill>
                          <a:latin typeface="Calibri" panose="020F0502020204030204" pitchFamily="34" charset="0"/>
                          <a:ea typeface="Pangolin"/>
                          <a:cs typeface="Pangolin"/>
                          <a:sym typeface="Pangolin"/>
                        </a:rPr>
                        <a:t>Date on which the data file was created</a:t>
                      </a:r>
                    </a:p>
                  </a:txBody>
                  <a:tcPr marL="91425" marR="91425" marT="68575" marB="68575" anchor="ctr">
                    <a:lnL w="9525" cap="flat" cmpd="sng" algn="ctr">
                      <a:solidFill>
                        <a:srgbClr val="0B5394"/>
                      </a:solidFill>
                      <a:prstDash val="dash"/>
                      <a:round/>
                      <a:headEnd type="none" w="sm" len="sm"/>
                      <a:tailEnd type="none" w="sm" len="sm"/>
                    </a:lnL>
                    <a:lnR w="9525" cap="flat" cmpd="sng">
                      <a:solidFill>
                        <a:srgbClr val="0B5394"/>
                      </a:solidFill>
                      <a:prstDash val="dash"/>
                      <a:round/>
                      <a:headEnd type="none" w="sm" len="sm"/>
                      <a:tailEnd type="none" w="sm" len="sm"/>
                    </a:lnR>
                    <a:lnT w="9525" cap="flat" cmpd="sng">
                      <a:solidFill>
                        <a:srgbClr val="0B5394"/>
                      </a:solidFill>
                      <a:prstDash val="solid"/>
                      <a:round/>
                      <a:headEnd type="none" w="sm" len="sm"/>
                      <a:tailEnd type="none" w="sm" len="sm"/>
                    </a:lnT>
                    <a:lnB w="9525" cap="flat" cmpd="sng" algn="ctr">
                      <a:solidFill>
                        <a:srgbClr val="0B5394"/>
                      </a:solidFill>
                      <a:prstDash val="solid"/>
                      <a:round/>
                      <a:headEnd type="none" w="sm" len="sm"/>
                      <a:tailEnd type="none" w="sm" len="sm"/>
                    </a:lnB>
                  </a:tcPr>
                </a:tc>
                <a:extLst>
                  <a:ext uri="{0D108BD9-81ED-4DB2-BD59-A6C34878D82A}">
                    <a16:rowId xmlns:a16="http://schemas.microsoft.com/office/drawing/2014/main" val="2573458264"/>
                  </a:ext>
                </a:extLst>
              </a:tr>
              <a:tr h="279565">
                <a:tc>
                  <a:txBody>
                    <a:bodyPr/>
                    <a:lstStyle/>
                    <a:p>
                      <a:pPr marL="0" lvl="0" indent="0" algn="r" rtl="0">
                        <a:spcBef>
                          <a:spcPts val="0"/>
                        </a:spcBef>
                        <a:spcAft>
                          <a:spcPts val="0"/>
                        </a:spcAft>
                        <a:buNone/>
                      </a:pPr>
                      <a:r>
                        <a:rPr lang="en-US" sz="1400" baseline="0" dirty="0" smtClean="0">
                          <a:solidFill>
                            <a:srgbClr val="0B5394"/>
                          </a:solidFill>
                          <a:latin typeface="Calibri" panose="020F0502020204030204" pitchFamily="34" charset="0"/>
                          <a:ea typeface="Pangolin"/>
                          <a:cs typeface="Pangolin"/>
                          <a:sym typeface="Pangolin"/>
                        </a:rPr>
                        <a:t>Time of Creation</a:t>
                      </a:r>
                      <a:endParaRPr sz="1400" baseline="0" dirty="0">
                        <a:solidFill>
                          <a:srgbClr val="0B5394"/>
                        </a:solidFill>
                        <a:latin typeface="Calibri" panose="020F0502020204030204" pitchFamily="34" charset="0"/>
                        <a:ea typeface="Pangolin"/>
                        <a:cs typeface="Pangolin"/>
                        <a:sym typeface="Pangolin"/>
                      </a:endParaRPr>
                    </a:p>
                  </a:txBody>
                  <a:tcPr marL="91425" marR="91425" marT="68575" marB="68575" anchor="ctr">
                    <a:lnL w="9525" cap="flat" cmpd="sng">
                      <a:solidFill>
                        <a:srgbClr val="0B5394"/>
                      </a:solidFill>
                      <a:prstDash val="solid"/>
                      <a:round/>
                      <a:headEnd type="none" w="sm" len="sm"/>
                      <a:tailEnd type="none" w="sm" len="sm"/>
                    </a:lnL>
                    <a:lnR w="9525" cap="flat" cmpd="sng" algn="ctr">
                      <a:solidFill>
                        <a:srgbClr val="0B5394"/>
                      </a:solidFill>
                      <a:prstDash val="dash"/>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tc>
                  <a:txBody>
                    <a:bodyPr/>
                    <a:lstStyle/>
                    <a:p>
                      <a:pPr marL="0" lvl="0" indent="0" algn="l" rtl="0">
                        <a:spcBef>
                          <a:spcPts val="0"/>
                        </a:spcBef>
                        <a:spcAft>
                          <a:spcPts val="0"/>
                        </a:spcAft>
                        <a:buNone/>
                      </a:pPr>
                      <a:r>
                        <a:rPr lang="en-US" sz="1400" baseline="0" dirty="0" smtClean="0">
                          <a:solidFill>
                            <a:srgbClr val="0B5394"/>
                          </a:solidFill>
                          <a:latin typeface="Calibri" panose="020F0502020204030204" pitchFamily="34" charset="0"/>
                          <a:ea typeface="Pangolin"/>
                          <a:cs typeface="Pangolin"/>
                          <a:sym typeface="Pangolin"/>
                        </a:rPr>
                        <a:t>Time at which data files were created</a:t>
                      </a:r>
                    </a:p>
                  </a:txBody>
                  <a:tcPr marL="91425" marR="91425" marT="68575" marB="68575" anchor="ctr">
                    <a:lnL w="9525" cap="flat" cmpd="sng" algn="ctr">
                      <a:solidFill>
                        <a:srgbClr val="0B5394"/>
                      </a:solidFill>
                      <a:prstDash val="dash"/>
                      <a:round/>
                      <a:headEnd type="none" w="sm" len="sm"/>
                      <a:tailEnd type="none" w="sm" len="sm"/>
                    </a:lnL>
                    <a:lnR w="9525" cap="flat" cmpd="sng">
                      <a:solidFill>
                        <a:srgbClr val="0B5394"/>
                      </a:solidFill>
                      <a:prstDash val="dash"/>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361789614"/>
                  </a:ext>
                </a:extLst>
              </a:tr>
            </a:tbl>
          </a:graphicData>
        </a:graphic>
      </p:graphicFrame>
      <p:sp>
        <p:nvSpPr>
          <p:cNvPr id="156" name="Google Shape;156;p28"/>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157" name="Google Shape;157;p28" descr="Death_to_stock_communicate_hands_3.jpg"/>
          <p:cNvPicPr preferRelativeResize="0"/>
          <p:nvPr/>
        </p:nvPicPr>
        <p:blipFill rotWithShape="1">
          <a:blip r:embed="rId3">
            <a:alphaModFix/>
          </a:blip>
          <a:srcRect/>
          <a:stretch/>
        </p:blipFill>
        <p:spPr>
          <a:xfrm rot="123228">
            <a:off x="6804238" y="514461"/>
            <a:ext cx="1607232" cy="1607232"/>
          </a:xfrm>
          <a:prstGeom prst="rect">
            <a:avLst/>
          </a:prstGeom>
          <a:noFill/>
          <a:ln>
            <a:noFill/>
          </a:ln>
        </p:spPr>
      </p:pic>
      <p:sp>
        <p:nvSpPr>
          <p:cNvPr id="2" name="TextBox 1"/>
          <p:cNvSpPr txBox="1"/>
          <p:nvPr/>
        </p:nvSpPr>
        <p:spPr>
          <a:xfrm>
            <a:off x="781493" y="1084521"/>
            <a:ext cx="4774019" cy="307777"/>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A brief sample data catalog record</a:t>
            </a:r>
            <a:endParaRPr lang="en-US" dirty="0">
              <a:latin typeface="Calibri" panose="020F0502020204030204" pitchFamily="34" charset="0"/>
              <a:cs typeface="Calibri" panose="020F0502020204030204" pitchFamily="34" charset="0"/>
            </a:endParaRPr>
          </a:p>
        </p:txBody>
      </p:sp>
      <p:sp>
        <p:nvSpPr>
          <p:cNvPr id="3" name="TextBox 2"/>
          <p:cNvSpPr txBox="1"/>
          <p:nvPr/>
        </p:nvSpPr>
        <p:spPr>
          <a:xfrm>
            <a:off x="6775954" y="3519377"/>
            <a:ext cx="1868316" cy="1015663"/>
          </a:xfrm>
          <a:prstGeom prst="rect">
            <a:avLst/>
          </a:prstGeom>
          <a:noFill/>
        </p:spPr>
        <p:txBody>
          <a:bodyPr wrap="square" rtlCol="0">
            <a:spAutoFit/>
          </a:bodyPr>
          <a:lstStyle/>
          <a:p>
            <a:r>
              <a:rPr lang="en-US" sz="1200" dirty="0" smtClean="0">
                <a:latin typeface="Calibri" panose="020F0502020204030204" pitchFamily="34" charset="0"/>
                <a:cs typeface="Calibri" panose="020F0502020204030204" pitchFamily="34" charset="0"/>
              </a:rPr>
              <a:t>Data catalog table adapted from: </a:t>
            </a:r>
            <a:r>
              <a:rPr lang="en-US" sz="1200" dirty="0">
                <a:latin typeface="Calibri" panose="020F0502020204030204" pitchFamily="34" charset="0"/>
                <a:cs typeface="Calibri" panose="020F0502020204030204" pitchFamily="34" charset="0"/>
              </a:rPr>
              <a:t>Beale et. al., </a:t>
            </a:r>
            <a:r>
              <a:rPr lang="en-US" sz="1200" i="1" dirty="0">
                <a:latin typeface="Calibri" panose="020F0502020204030204" pitchFamily="34" charset="0"/>
                <a:cs typeface="Calibri" panose="020F0502020204030204" pitchFamily="34" charset="0"/>
              </a:rPr>
              <a:t>How to Create a Data Inventory</a:t>
            </a:r>
            <a:r>
              <a:rPr lang="en-US" sz="1200" dirty="0">
                <a:latin typeface="Calibri" panose="020F0502020204030204" pitchFamily="34" charset="0"/>
                <a:cs typeface="Calibri" panose="020F0502020204030204" pitchFamily="34" charset="0"/>
              </a:rPr>
              <a:t>, https://doi.org/10.21955/gatesopenres.1114885.1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ctrTitle" idx="4294967295"/>
          </p:nvPr>
        </p:nvSpPr>
        <p:spPr>
          <a:xfrm>
            <a:off x="686653" y="1675020"/>
            <a:ext cx="5640638" cy="2732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smtClean="0">
                <a:latin typeface="Calibri" panose="020F0502020204030204" pitchFamily="34" charset="0"/>
                <a:cs typeface="Calibri" panose="020F0502020204030204" pitchFamily="34" charset="0"/>
              </a:rPr>
              <a:t>14.5 million metadata records</a:t>
            </a:r>
            <a:endParaRPr sz="1800" dirty="0">
              <a:latin typeface="Calibri" panose="020F0502020204030204" pitchFamily="34" charset="0"/>
              <a:cs typeface="Calibri" panose="020F0502020204030204" pitchFamily="34" charset="0"/>
            </a:endParaRPr>
          </a:p>
        </p:txBody>
      </p:sp>
      <p:sp>
        <p:nvSpPr>
          <p:cNvPr id="185" name="Google Shape;185;p31"/>
          <p:cNvSpPr txBox="1">
            <a:spLocks noGrp="1"/>
          </p:cNvSpPr>
          <p:nvPr>
            <p:ph type="subTitle" idx="4294967295"/>
          </p:nvPr>
        </p:nvSpPr>
        <p:spPr>
          <a:xfrm>
            <a:off x="649074" y="1117816"/>
            <a:ext cx="5116800" cy="46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latin typeface="Calibri" panose="020F0502020204030204" pitchFamily="34" charset="0"/>
                <a:cs typeface="Calibri" panose="020F0502020204030204" pitchFamily="34" charset="0"/>
                <a:hlinkClick r:id="rId3"/>
              </a:rPr>
              <a:t>DataCite Metadata Schema 4.2</a:t>
            </a:r>
            <a:endParaRPr sz="2400" dirty="0">
              <a:latin typeface="Calibri" panose="020F0502020204030204" pitchFamily="34" charset="0"/>
              <a:cs typeface="Calibri" panose="020F0502020204030204" pitchFamily="34" charset="0"/>
            </a:endParaRPr>
          </a:p>
        </p:txBody>
      </p:sp>
      <p:sp>
        <p:nvSpPr>
          <p:cNvPr id="186" name="Google Shape;186;p31"/>
          <p:cNvSpPr txBox="1">
            <a:spLocks noGrp="1"/>
          </p:cNvSpPr>
          <p:nvPr>
            <p:ph type="ctrTitle" idx="4294967295"/>
          </p:nvPr>
        </p:nvSpPr>
        <p:spPr>
          <a:xfrm>
            <a:off x="729216" y="3821234"/>
            <a:ext cx="5555512" cy="3589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smtClean="0">
                <a:latin typeface="Calibri" panose="020F0502020204030204" pitchFamily="34" charset="0"/>
                <a:cs typeface="Calibri" panose="020F0502020204030204" pitchFamily="34" charset="0"/>
              </a:rPr>
              <a:t>9 academic health science library partners</a:t>
            </a:r>
            <a:endParaRPr sz="1800" dirty="0">
              <a:latin typeface="Calibri" panose="020F0502020204030204" pitchFamily="34" charset="0"/>
              <a:cs typeface="Calibri" panose="020F0502020204030204" pitchFamily="34" charset="0"/>
            </a:endParaRPr>
          </a:p>
        </p:txBody>
      </p:sp>
      <p:sp>
        <p:nvSpPr>
          <p:cNvPr id="187" name="Google Shape;187;p31"/>
          <p:cNvSpPr txBox="1">
            <a:spLocks noGrp="1"/>
          </p:cNvSpPr>
          <p:nvPr>
            <p:ph type="subTitle" idx="4294967295"/>
          </p:nvPr>
        </p:nvSpPr>
        <p:spPr>
          <a:xfrm>
            <a:off x="649074" y="2978393"/>
            <a:ext cx="5961686" cy="46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latin typeface="Calibri" panose="020F0502020204030204" pitchFamily="34" charset="0"/>
                <a:cs typeface="Calibri" panose="020F0502020204030204" pitchFamily="34" charset="0"/>
                <a:hlinkClick r:id="rId4"/>
              </a:rPr>
              <a:t>Data Catalog Collaboration Project Metadata Schema</a:t>
            </a:r>
            <a:endParaRPr sz="2400" dirty="0">
              <a:latin typeface="Calibri" panose="020F0502020204030204" pitchFamily="34" charset="0"/>
              <a:cs typeface="Calibri" panose="020F0502020204030204" pitchFamily="34" charset="0"/>
            </a:endParaRPr>
          </a:p>
        </p:txBody>
      </p:sp>
      <p:sp>
        <p:nvSpPr>
          <p:cNvPr id="188" name="Google Shape;188;p31"/>
          <p:cNvSpPr txBox="1">
            <a:spLocks noGrp="1"/>
          </p:cNvSpPr>
          <p:nvPr>
            <p:ph type="ctrTitle" idx="4294967295"/>
          </p:nvPr>
        </p:nvSpPr>
        <p:spPr>
          <a:xfrm>
            <a:off x="686653" y="2536540"/>
            <a:ext cx="5453616" cy="3824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smtClean="0">
                <a:latin typeface="Calibri" panose="020F0502020204030204" pitchFamily="34" charset="0"/>
                <a:cs typeface="Calibri" panose="020F0502020204030204" pitchFamily="34" charset="0"/>
              </a:rPr>
              <a:t>Over 50 published use cases</a:t>
            </a:r>
            <a:endParaRPr sz="1800" dirty="0">
              <a:latin typeface="Calibri" panose="020F0502020204030204" pitchFamily="34" charset="0"/>
              <a:cs typeface="Calibri" panose="020F0502020204030204" pitchFamily="34" charset="0"/>
            </a:endParaRPr>
          </a:p>
        </p:txBody>
      </p:sp>
      <p:sp>
        <p:nvSpPr>
          <p:cNvPr id="189" name="Google Shape;189;p31"/>
          <p:cNvSpPr txBox="1">
            <a:spLocks noGrp="1"/>
          </p:cNvSpPr>
          <p:nvPr>
            <p:ph type="subTitle" idx="4294967295"/>
          </p:nvPr>
        </p:nvSpPr>
        <p:spPr>
          <a:xfrm>
            <a:off x="649074" y="2106420"/>
            <a:ext cx="5458646" cy="46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latin typeface="Calibri" panose="020F0502020204030204" pitchFamily="34" charset="0"/>
                <a:cs typeface="Calibri" panose="020F0502020204030204" pitchFamily="34" charset="0"/>
                <a:hlinkClick r:id="rId5"/>
              </a:rPr>
              <a:t>Data Catalog Vocabulary (DCAT) Ontology</a:t>
            </a:r>
            <a:endParaRPr sz="2400" dirty="0">
              <a:latin typeface="Calibri" panose="020F0502020204030204" pitchFamily="34" charset="0"/>
              <a:cs typeface="Calibri" panose="020F0502020204030204" pitchFamily="34" charset="0"/>
            </a:endParaRPr>
          </a:p>
        </p:txBody>
      </p:sp>
      <p:sp>
        <p:nvSpPr>
          <p:cNvPr id="190" name="Google Shape;190;p31"/>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191" name="Google Shape;191;p31" descr="Death_to_stock_communicate_hands_1.jpg"/>
          <p:cNvPicPr preferRelativeResize="0"/>
          <p:nvPr/>
        </p:nvPicPr>
        <p:blipFill rotWithShape="1">
          <a:blip r:embed="rId6">
            <a:alphaModFix/>
          </a:blip>
          <a:srcRect/>
          <a:stretch/>
        </p:blipFill>
        <p:spPr>
          <a:xfrm rot="123228">
            <a:off x="6804238" y="514461"/>
            <a:ext cx="1607232" cy="1607232"/>
          </a:xfrm>
          <a:prstGeom prst="rect">
            <a:avLst/>
          </a:prstGeom>
          <a:noFill/>
          <a:ln>
            <a:noFill/>
          </a:ln>
        </p:spPr>
      </p:pic>
      <p:sp>
        <p:nvSpPr>
          <p:cNvPr id="10" name="Google Shape;154;p28"/>
          <p:cNvSpPr txBox="1">
            <a:spLocks/>
          </p:cNvSpPr>
          <p:nvPr/>
        </p:nvSpPr>
        <p:spPr>
          <a:xfrm>
            <a:off x="558210" y="472749"/>
            <a:ext cx="6145618" cy="48158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smtClean="0">
                <a:latin typeface="Calibri" panose="020F0502020204030204" pitchFamily="34" charset="0"/>
                <a:cs typeface="Calibri" panose="020F0502020204030204" pitchFamily="34" charset="0"/>
              </a:rPr>
              <a:t>Your catalog can be mapped to common dataset schema</a:t>
            </a:r>
            <a:endParaRPr lang="en-US" sz="2000" dirty="0">
              <a:latin typeface="Calibri" panose="020F0502020204030204" pitchFamily="34" charset="0"/>
              <a:cs typeface="Calibri" panose="020F0502020204030204" pitchFamily="34" charset="0"/>
            </a:endParaRPr>
          </a:p>
        </p:txBody>
      </p:sp>
      <p:sp>
        <p:nvSpPr>
          <p:cNvPr id="2" name="TextBox 1"/>
          <p:cNvSpPr txBox="1"/>
          <p:nvPr/>
        </p:nvSpPr>
        <p:spPr>
          <a:xfrm>
            <a:off x="6703828" y="2679954"/>
            <a:ext cx="2147777" cy="1938992"/>
          </a:xfrm>
          <a:prstGeom prst="rect">
            <a:avLst/>
          </a:prstGeom>
          <a:noFill/>
        </p:spPr>
        <p:txBody>
          <a:bodyPr wrap="square" rtlCol="0">
            <a:spAutoFit/>
          </a:bodyPr>
          <a:lstStyle/>
          <a:p>
            <a:r>
              <a:rPr lang="en-US" sz="1200" b="1" dirty="0" smtClean="0">
                <a:latin typeface="Calibri" panose="020F0502020204030204" pitchFamily="34" charset="0"/>
                <a:cs typeface="Calibri" panose="020F0502020204030204" pitchFamily="34" charset="0"/>
              </a:rPr>
              <a:t>Stats and references: </a:t>
            </a:r>
          </a:p>
          <a:p>
            <a:r>
              <a:rPr lang="en-US" sz="1200" dirty="0" err="1" smtClean="0">
                <a:latin typeface="Calibri" panose="020F0502020204030204" pitchFamily="34" charset="0"/>
                <a:cs typeface="Calibri" panose="020F0502020204030204" pitchFamily="34" charset="0"/>
              </a:rPr>
              <a:t>DataCite</a:t>
            </a:r>
            <a:r>
              <a:rPr lang="en-US" sz="1200" dirty="0" smtClean="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hlinkClick r:id="rId7"/>
              </a:rPr>
              <a:t>stats.datacite.org/</a:t>
            </a:r>
            <a:endParaRPr lang="en-US" sz="1200" dirty="0" smtClean="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DCAT Ontology: </a:t>
            </a:r>
            <a:r>
              <a:rPr lang="en-US" sz="1200" dirty="0" smtClean="0">
                <a:latin typeface="Calibri" panose="020F0502020204030204" pitchFamily="34" charset="0"/>
                <a:cs typeface="Calibri" panose="020F0502020204030204" pitchFamily="34" charset="0"/>
                <a:hlinkClick r:id="rId8"/>
              </a:rPr>
              <a:t>w3.org/TR/</a:t>
            </a:r>
            <a:r>
              <a:rPr lang="en-US" sz="1200" dirty="0" err="1" smtClean="0">
                <a:latin typeface="Calibri" panose="020F0502020204030204" pitchFamily="34" charset="0"/>
                <a:cs typeface="Calibri" panose="020F0502020204030204" pitchFamily="34" charset="0"/>
                <a:hlinkClick r:id="rId8"/>
              </a:rPr>
              <a:t>dcat-ucr</a:t>
            </a:r>
            <a:r>
              <a:rPr lang="en-US" sz="1200" dirty="0" smtClean="0">
                <a:latin typeface="Calibri" panose="020F0502020204030204" pitchFamily="34" charset="0"/>
                <a:cs typeface="Calibri" panose="020F0502020204030204" pitchFamily="34" charset="0"/>
                <a:hlinkClick r:id="rId8"/>
              </a:rPr>
              <a:t>/#</a:t>
            </a:r>
            <a:r>
              <a:rPr lang="en-US" sz="1200" dirty="0" err="1" smtClean="0">
                <a:latin typeface="Calibri" panose="020F0502020204030204" pitchFamily="34" charset="0"/>
                <a:cs typeface="Calibri" panose="020F0502020204030204" pitchFamily="34" charset="0"/>
                <a:hlinkClick r:id="rId8"/>
              </a:rPr>
              <a:t>UseCases</a:t>
            </a:r>
            <a:r>
              <a:rPr lang="en-US" sz="1200" dirty="0" smtClean="0">
                <a:latin typeface="Calibri" panose="020F0502020204030204" pitchFamily="34" charset="0"/>
                <a:cs typeface="Calibri" panose="020F0502020204030204" pitchFamily="34" charset="0"/>
                <a:hlinkClick r:id="rId8"/>
              </a:rPr>
              <a:t> </a:t>
            </a:r>
            <a:endParaRPr lang="en-US" sz="1200" dirty="0" smtClean="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r>
              <a:rPr lang="en-US" sz="1200" dirty="0" smtClean="0">
                <a:latin typeface="Calibri" panose="020F0502020204030204" pitchFamily="34" charset="0"/>
                <a:cs typeface="Calibri" panose="020F0502020204030204" pitchFamily="34" charset="0"/>
              </a:rPr>
              <a:t>Data </a:t>
            </a:r>
            <a:r>
              <a:rPr lang="en-US" sz="1200" dirty="0">
                <a:latin typeface="Calibri" panose="020F0502020204030204" pitchFamily="34" charset="0"/>
                <a:cs typeface="Calibri" panose="020F0502020204030204" pitchFamily="34" charset="0"/>
              </a:rPr>
              <a:t>Catalog </a:t>
            </a:r>
            <a:r>
              <a:rPr lang="en-US" sz="1200" dirty="0" smtClean="0">
                <a:latin typeface="Calibri" panose="020F0502020204030204" pitchFamily="34" charset="0"/>
                <a:cs typeface="Calibri" panose="020F0502020204030204" pitchFamily="34" charset="0"/>
              </a:rPr>
              <a:t>Collaboration Project: </a:t>
            </a:r>
            <a:r>
              <a:rPr lang="en-US" sz="1200" dirty="0" smtClean="0">
                <a:latin typeface="Calibri" panose="020F0502020204030204" pitchFamily="34" charset="0"/>
                <a:cs typeface="Calibri" panose="020F0502020204030204" pitchFamily="34" charset="0"/>
                <a:hlinkClick r:id="rId9"/>
              </a:rPr>
              <a:t>datacatalogcollaborationproject.org/</a:t>
            </a:r>
            <a:r>
              <a:rPr lang="en-US" sz="1200" dirty="0" err="1" smtClean="0">
                <a:latin typeface="Calibri" panose="020F0502020204030204" pitchFamily="34" charset="0"/>
                <a:cs typeface="Calibri" panose="020F0502020204030204" pitchFamily="34" charset="0"/>
                <a:hlinkClick r:id="rId9"/>
              </a:rPr>
              <a:t>dccp</a:t>
            </a:r>
            <a:r>
              <a:rPr lang="en-US" sz="1200" dirty="0" smtClean="0">
                <a:latin typeface="Calibri" panose="020F0502020204030204" pitchFamily="34" charset="0"/>
                <a:cs typeface="Calibri" panose="020F0502020204030204" pitchFamily="34" charset="0"/>
                <a:hlinkClick r:id="rId9"/>
              </a:rPr>
              <a:t>-resources </a:t>
            </a:r>
            <a:endParaRPr lang="en-US" sz="1200" dirty="0">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0"/>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88" name="Google Shape;88;p20"/>
          <p:cNvSpPr/>
          <p:nvPr/>
        </p:nvSpPr>
        <p:spPr>
          <a:xfrm>
            <a:off x="7098300" y="1076881"/>
            <a:ext cx="1281591" cy="129431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6;p33"/>
          <p:cNvSpPr txBox="1">
            <a:spLocks/>
          </p:cNvSpPr>
          <p:nvPr/>
        </p:nvSpPr>
        <p:spPr>
          <a:xfrm>
            <a:off x="749417" y="697746"/>
            <a:ext cx="7567800" cy="50871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smtClean="0">
                <a:latin typeface="Calibri" panose="020F0502020204030204" pitchFamily="34" charset="0"/>
              </a:rPr>
              <a:t>Rule 5: Create an inventory tool</a:t>
            </a:r>
            <a:endParaRPr lang="en-US" sz="2800" dirty="0">
              <a:latin typeface="Calibri" panose="020F0502020204030204" pitchFamily="34" charset="0"/>
            </a:endParaRPr>
          </a:p>
        </p:txBody>
      </p:sp>
      <p:sp>
        <p:nvSpPr>
          <p:cNvPr id="6" name="Google Shape;207;p33"/>
          <p:cNvSpPr txBox="1">
            <a:spLocks/>
          </p:cNvSpPr>
          <p:nvPr/>
        </p:nvSpPr>
        <p:spPr>
          <a:xfrm>
            <a:off x="749416" y="1091024"/>
            <a:ext cx="5805556" cy="34756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30000"/>
              </a:lnSpc>
              <a:spcBef>
                <a:spcPts val="0"/>
              </a:spcBef>
              <a:spcAft>
                <a:spcPts val="0"/>
              </a:spcAft>
              <a:buClr>
                <a:srgbClr val="0B5394"/>
              </a:buClr>
              <a:buSzPts val="3000"/>
              <a:buFont typeface="Pangolin"/>
              <a:buChar char="✗"/>
              <a:defRPr sz="3000" b="0" i="1" u="none" strike="noStrike" cap="none">
                <a:solidFill>
                  <a:srgbClr val="0B5394"/>
                </a:solidFill>
                <a:latin typeface="Pangolin"/>
                <a:ea typeface="Pangolin"/>
                <a:cs typeface="Pangolin"/>
                <a:sym typeface="Pangolin"/>
              </a:defRPr>
            </a:lvl1pPr>
            <a:lvl2pPr marL="914400" marR="0" lvl="1" indent="-419100" algn="l" rtl="0">
              <a:lnSpc>
                <a:spcPct val="130000"/>
              </a:lnSpc>
              <a:spcBef>
                <a:spcPts val="0"/>
              </a:spcBef>
              <a:spcAft>
                <a:spcPts val="0"/>
              </a:spcAft>
              <a:buClr>
                <a:srgbClr val="0B5394"/>
              </a:buClr>
              <a:buSzPts val="3000"/>
              <a:buFont typeface="Pangolin"/>
              <a:buChar char="✗"/>
              <a:defRPr sz="3000" b="0" i="1" u="none" strike="noStrike" cap="none">
                <a:solidFill>
                  <a:srgbClr val="0B5394"/>
                </a:solidFill>
                <a:latin typeface="Pangolin"/>
                <a:ea typeface="Pangolin"/>
                <a:cs typeface="Pangolin"/>
                <a:sym typeface="Pangolin"/>
              </a:defRPr>
            </a:lvl2pPr>
            <a:lvl3pPr marL="1371600" marR="0" lvl="2" indent="-419100" algn="l" rtl="0">
              <a:lnSpc>
                <a:spcPct val="130000"/>
              </a:lnSpc>
              <a:spcBef>
                <a:spcPts val="0"/>
              </a:spcBef>
              <a:spcAft>
                <a:spcPts val="0"/>
              </a:spcAft>
              <a:buClr>
                <a:srgbClr val="0B5394"/>
              </a:buClr>
              <a:buSzPts val="3000"/>
              <a:buFont typeface="Pangolin"/>
              <a:buChar char="✗"/>
              <a:defRPr sz="3000" b="0" i="1" u="none" strike="noStrike" cap="none">
                <a:solidFill>
                  <a:srgbClr val="0B5394"/>
                </a:solidFill>
                <a:latin typeface="Pangolin"/>
                <a:ea typeface="Pangolin"/>
                <a:cs typeface="Pangolin"/>
                <a:sym typeface="Pangolin"/>
              </a:defRPr>
            </a:lvl3pPr>
            <a:lvl4pPr marL="1828800" marR="0" lvl="3" indent="-419100" algn="l" rtl="0">
              <a:lnSpc>
                <a:spcPct val="130000"/>
              </a:lnSpc>
              <a:spcBef>
                <a:spcPts val="0"/>
              </a:spcBef>
              <a:spcAft>
                <a:spcPts val="0"/>
              </a:spcAft>
              <a:buClr>
                <a:srgbClr val="0B5394"/>
              </a:buClr>
              <a:buSzPts val="3000"/>
              <a:buFont typeface="Pangolin"/>
              <a:buChar char="✗"/>
              <a:defRPr sz="3000" b="0" i="1" u="none" strike="noStrike" cap="none">
                <a:solidFill>
                  <a:srgbClr val="0B5394"/>
                </a:solidFill>
                <a:latin typeface="Pangolin"/>
                <a:ea typeface="Pangolin"/>
                <a:cs typeface="Pangolin"/>
                <a:sym typeface="Pangolin"/>
              </a:defRPr>
            </a:lvl4pPr>
            <a:lvl5pPr marL="2286000" marR="0" lvl="4" indent="-419100" algn="l" rtl="0">
              <a:lnSpc>
                <a:spcPct val="130000"/>
              </a:lnSpc>
              <a:spcBef>
                <a:spcPts val="0"/>
              </a:spcBef>
              <a:spcAft>
                <a:spcPts val="0"/>
              </a:spcAft>
              <a:buClr>
                <a:srgbClr val="0B5394"/>
              </a:buClr>
              <a:buSzPts val="3000"/>
              <a:buFont typeface="Pangolin"/>
              <a:buChar char="✗"/>
              <a:defRPr sz="3000" b="0" i="1" u="none" strike="noStrike" cap="none">
                <a:solidFill>
                  <a:srgbClr val="0B5394"/>
                </a:solidFill>
                <a:latin typeface="Pangolin"/>
                <a:ea typeface="Pangolin"/>
                <a:cs typeface="Pangolin"/>
                <a:sym typeface="Pangolin"/>
              </a:defRPr>
            </a:lvl5pPr>
            <a:lvl6pPr marL="2743200" marR="0" lvl="5" indent="-419100" algn="l" rtl="0">
              <a:lnSpc>
                <a:spcPct val="130000"/>
              </a:lnSpc>
              <a:spcBef>
                <a:spcPts val="0"/>
              </a:spcBef>
              <a:spcAft>
                <a:spcPts val="0"/>
              </a:spcAft>
              <a:buClr>
                <a:srgbClr val="0B5394"/>
              </a:buClr>
              <a:buSzPts val="3000"/>
              <a:buFont typeface="Pangolin"/>
              <a:buChar char="✗"/>
              <a:defRPr sz="3000" b="0" i="1" u="none" strike="noStrike" cap="none">
                <a:solidFill>
                  <a:srgbClr val="0B5394"/>
                </a:solidFill>
                <a:latin typeface="Pangolin"/>
                <a:ea typeface="Pangolin"/>
                <a:cs typeface="Pangolin"/>
                <a:sym typeface="Pangolin"/>
              </a:defRPr>
            </a:lvl6pPr>
            <a:lvl7pPr marL="3200400" marR="0" lvl="6" indent="-419100" algn="l" rtl="0">
              <a:lnSpc>
                <a:spcPct val="130000"/>
              </a:lnSpc>
              <a:spcBef>
                <a:spcPts val="0"/>
              </a:spcBef>
              <a:spcAft>
                <a:spcPts val="0"/>
              </a:spcAft>
              <a:buClr>
                <a:srgbClr val="0B5394"/>
              </a:buClr>
              <a:buSzPts val="3000"/>
              <a:buFont typeface="Pangolin"/>
              <a:buChar char="✗"/>
              <a:defRPr sz="3000" b="0" i="1" u="none" strike="noStrike" cap="none">
                <a:solidFill>
                  <a:srgbClr val="0B5394"/>
                </a:solidFill>
                <a:latin typeface="Pangolin"/>
                <a:ea typeface="Pangolin"/>
                <a:cs typeface="Pangolin"/>
                <a:sym typeface="Pangolin"/>
              </a:defRPr>
            </a:lvl7pPr>
            <a:lvl8pPr marL="3657600" marR="0" lvl="7" indent="-419100" algn="l" rtl="0">
              <a:lnSpc>
                <a:spcPct val="130000"/>
              </a:lnSpc>
              <a:spcBef>
                <a:spcPts val="0"/>
              </a:spcBef>
              <a:spcAft>
                <a:spcPts val="0"/>
              </a:spcAft>
              <a:buClr>
                <a:srgbClr val="0B5394"/>
              </a:buClr>
              <a:buSzPts val="3000"/>
              <a:buFont typeface="Pangolin"/>
              <a:buChar char="✗"/>
              <a:defRPr sz="3000" b="0" i="1" u="none" strike="noStrike" cap="none">
                <a:solidFill>
                  <a:srgbClr val="0B5394"/>
                </a:solidFill>
                <a:latin typeface="Pangolin"/>
                <a:ea typeface="Pangolin"/>
                <a:cs typeface="Pangolin"/>
                <a:sym typeface="Pangolin"/>
              </a:defRPr>
            </a:lvl8pPr>
            <a:lvl9pPr marL="4114800" marR="0" lvl="8" indent="-419100" algn="l" rtl="0">
              <a:lnSpc>
                <a:spcPct val="130000"/>
              </a:lnSpc>
              <a:spcBef>
                <a:spcPts val="0"/>
              </a:spcBef>
              <a:spcAft>
                <a:spcPts val="0"/>
              </a:spcAft>
              <a:buClr>
                <a:srgbClr val="0B5394"/>
              </a:buClr>
              <a:buSzPts val="3000"/>
              <a:buFont typeface="Pangolin"/>
              <a:buChar char="✗"/>
              <a:defRPr sz="3000" b="0" i="1" u="none" strike="noStrike" cap="none">
                <a:solidFill>
                  <a:srgbClr val="0B5394"/>
                </a:solidFill>
                <a:latin typeface="Pangolin"/>
                <a:ea typeface="Pangolin"/>
                <a:cs typeface="Pangolin"/>
                <a:sym typeface="Pangolin"/>
              </a:defRPr>
            </a:lvl9pPr>
          </a:lstStyle>
          <a:p>
            <a:pPr marL="0" indent="0">
              <a:buFont typeface="Pangolin"/>
              <a:buNone/>
            </a:pPr>
            <a:r>
              <a:rPr lang="en-US" sz="2400" b="1" i="0" dirty="0" smtClean="0">
                <a:latin typeface="Calibri" panose="020F0502020204030204" pitchFamily="34" charset="0"/>
                <a:cs typeface="Calibri" panose="020F0502020204030204" pitchFamily="34" charset="0"/>
              </a:rPr>
              <a:t>Data Audit Forms</a:t>
            </a:r>
          </a:p>
          <a:p>
            <a:pPr marL="171450" indent="-171450"/>
            <a:r>
              <a:rPr lang="en-US" sz="1800" i="0" dirty="0" err="1" smtClean="0">
                <a:latin typeface="Calibri" panose="020F0502020204030204" pitchFamily="34" charset="0"/>
                <a:cs typeface="Calibri" panose="020F0502020204030204" pitchFamily="34" charset="0"/>
              </a:rPr>
              <a:t>DataSF’s</a:t>
            </a:r>
            <a:r>
              <a:rPr lang="en-US" sz="1800" i="0" dirty="0" smtClean="0">
                <a:latin typeface="Calibri" panose="020F0502020204030204" pitchFamily="34" charset="0"/>
                <a:cs typeface="Calibri" panose="020F0502020204030204" pitchFamily="34" charset="0"/>
              </a:rPr>
              <a:t> </a:t>
            </a:r>
            <a:r>
              <a:rPr lang="en-US" sz="1800" i="0" dirty="0" smtClean="0">
                <a:latin typeface="Calibri" panose="020F0502020204030204" pitchFamily="34" charset="0"/>
                <a:cs typeface="Calibri" panose="020F0502020204030204" pitchFamily="34" charset="0"/>
                <a:hlinkClick r:id="rId3"/>
              </a:rPr>
              <a:t>Data Inventory Template </a:t>
            </a:r>
            <a:r>
              <a:rPr lang="en-US" sz="1800" i="0" dirty="0" smtClean="0">
                <a:latin typeface="Calibri" panose="020F0502020204030204" pitchFamily="34" charset="0"/>
                <a:cs typeface="Calibri" panose="020F0502020204030204" pitchFamily="34" charset="0"/>
              </a:rPr>
              <a:t>from the </a:t>
            </a:r>
            <a:r>
              <a:rPr lang="en-US" sz="1800" i="0" dirty="0">
                <a:latin typeface="Calibri" panose="020F0502020204030204" pitchFamily="34" charset="0"/>
                <a:cs typeface="Calibri" panose="020F0502020204030204" pitchFamily="34" charset="0"/>
              </a:rPr>
              <a:t>City and County of San </a:t>
            </a:r>
            <a:r>
              <a:rPr lang="en-US" sz="1800" i="0" dirty="0" smtClean="0">
                <a:latin typeface="Calibri" panose="020F0502020204030204" pitchFamily="34" charset="0"/>
                <a:cs typeface="Calibri" panose="020F0502020204030204" pitchFamily="34" charset="0"/>
              </a:rPr>
              <a:t>Francisco</a:t>
            </a:r>
          </a:p>
          <a:p>
            <a:pPr marL="171450" indent="-171450"/>
            <a:r>
              <a:rPr lang="en-US" sz="1800" i="0" dirty="0" smtClean="0">
                <a:latin typeface="Calibri" panose="020F0502020204030204" pitchFamily="34" charset="0"/>
                <a:cs typeface="Calibri" panose="020F0502020204030204" pitchFamily="34" charset="0"/>
              </a:rPr>
              <a:t>State of South </a:t>
            </a:r>
            <a:r>
              <a:rPr lang="en-US" sz="1800" i="0" dirty="0">
                <a:latin typeface="Calibri" panose="020F0502020204030204" pitchFamily="34" charset="0"/>
                <a:cs typeface="Calibri" panose="020F0502020204030204" pitchFamily="34" charset="0"/>
              </a:rPr>
              <a:t>Carolina </a:t>
            </a:r>
            <a:r>
              <a:rPr lang="en-US" sz="1800" i="0" dirty="0" smtClean="0">
                <a:latin typeface="Calibri" panose="020F0502020204030204" pitchFamily="34" charset="0"/>
                <a:cs typeface="Calibri" panose="020F0502020204030204" pitchFamily="34" charset="0"/>
                <a:hlinkClick r:id="rId4"/>
              </a:rPr>
              <a:t>Data Inventory Tool</a:t>
            </a:r>
            <a:endParaRPr lang="en-US" sz="1800" i="0" dirty="0">
              <a:latin typeface="Calibri" panose="020F0502020204030204" pitchFamily="34" charset="0"/>
              <a:cs typeface="Calibri" panose="020F0502020204030204" pitchFamily="34" charset="0"/>
            </a:endParaRPr>
          </a:p>
          <a:p>
            <a:pPr marL="171450" indent="-171450"/>
            <a:r>
              <a:rPr lang="en-US" sz="1800" i="0" dirty="0" smtClean="0">
                <a:latin typeface="Calibri" panose="020F0502020204030204" pitchFamily="34" charset="0"/>
                <a:cs typeface="Calibri" panose="020F0502020204030204" pitchFamily="34" charset="0"/>
              </a:rPr>
              <a:t>Create your own inventory tool. Things to consider:</a:t>
            </a:r>
          </a:p>
          <a:p>
            <a:pPr marL="628650" lvl="1" indent="-171450"/>
            <a:r>
              <a:rPr lang="en-US" sz="1800" i="0" dirty="0" smtClean="0">
                <a:latin typeface="Calibri" panose="020F0502020204030204" pitchFamily="34" charset="0"/>
                <a:cs typeface="Calibri" panose="020F0502020204030204" pitchFamily="34" charset="0"/>
              </a:rPr>
              <a:t>Dataset name/file names</a:t>
            </a:r>
          </a:p>
          <a:p>
            <a:pPr marL="628650" lvl="1" indent="-171450"/>
            <a:r>
              <a:rPr lang="en-US" sz="1800" i="0" dirty="0" smtClean="0">
                <a:latin typeface="Calibri" panose="020F0502020204030204" pitchFamily="34" charset="0"/>
                <a:cs typeface="Calibri" panose="020F0502020204030204" pitchFamily="34" charset="0"/>
              </a:rPr>
              <a:t>Dataset description and type</a:t>
            </a:r>
          </a:p>
          <a:p>
            <a:pPr marL="628650" lvl="1" indent="-171450"/>
            <a:r>
              <a:rPr lang="en-US" sz="1800" i="0" dirty="0" smtClean="0">
                <a:latin typeface="Calibri" panose="020F0502020204030204" pitchFamily="34" charset="0"/>
                <a:cs typeface="Calibri" panose="020F0502020204030204" pitchFamily="34" charset="0"/>
              </a:rPr>
              <a:t>Subjects and keywords</a:t>
            </a:r>
          </a:p>
          <a:p>
            <a:pPr marL="628650" lvl="1" indent="-171450"/>
            <a:r>
              <a:rPr lang="en-US" sz="1800" i="0" dirty="0" smtClean="0">
                <a:latin typeface="Calibri" panose="020F0502020204030204" pitchFamily="34" charset="0"/>
                <a:cs typeface="Calibri" panose="020F0502020204030204" pitchFamily="34" charset="0"/>
              </a:rPr>
              <a:t>Data owners/license</a:t>
            </a:r>
          </a:p>
          <a:p>
            <a:pPr marL="628650" lvl="1" indent="-171450"/>
            <a:endParaRPr lang="en-US" sz="1800" i="0" dirty="0" smtClean="0">
              <a:latin typeface="Calibri" panose="020F0502020204030204" pitchFamily="34" charset="0"/>
              <a:cs typeface="Calibri" panose="020F0502020204030204" pitchFamily="34" charset="0"/>
            </a:endParaRPr>
          </a:p>
          <a:p>
            <a:pPr marL="0" indent="0">
              <a:buFont typeface="Pangolin"/>
              <a:buNone/>
            </a:pPr>
            <a:endParaRPr lang="en-US" sz="1200" dirty="0">
              <a:latin typeface="Calibri" panose="020F0502020204030204" pitchFamily="34" charset="0"/>
              <a:cs typeface="Calibri" panose="020F0502020204030204" pitchFamily="34" charset="0"/>
            </a:endParaRPr>
          </a:p>
        </p:txBody>
      </p:sp>
      <p:sp>
        <p:nvSpPr>
          <p:cNvPr id="3" name="TextBox 2"/>
          <p:cNvSpPr txBox="1"/>
          <p:nvPr/>
        </p:nvSpPr>
        <p:spPr>
          <a:xfrm>
            <a:off x="4423139" y="3035596"/>
            <a:ext cx="4226443" cy="1532727"/>
          </a:xfrm>
          <a:prstGeom prst="rect">
            <a:avLst/>
          </a:prstGeom>
          <a:noFill/>
        </p:spPr>
        <p:txBody>
          <a:bodyPr wrap="square" rtlCol="0">
            <a:spAutoFit/>
          </a:bodyPr>
          <a:lstStyle/>
          <a:p>
            <a:pPr marL="628650" lvl="1" indent="-171450">
              <a:lnSpc>
                <a:spcPct val="130000"/>
              </a:lnSpc>
              <a:buClr>
                <a:srgbClr val="0B5394"/>
              </a:buClr>
              <a:buSzPts val="3000"/>
              <a:buFont typeface="Pangolin"/>
              <a:buChar char="✗"/>
            </a:pPr>
            <a:r>
              <a:rPr lang="en-US" sz="1800" dirty="0" smtClean="0">
                <a:solidFill>
                  <a:srgbClr val="0B5394"/>
                </a:solidFill>
                <a:latin typeface="Calibri" panose="020F0502020204030204" pitchFamily="34" charset="0"/>
                <a:ea typeface="Pangolin"/>
                <a:cs typeface="Calibri" panose="020F0502020204030204" pitchFamily="34" charset="0"/>
                <a:sym typeface="Pangolin"/>
              </a:rPr>
              <a:t>Tools that generated the data</a:t>
            </a:r>
          </a:p>
          <a:p>
            <a:pPr marL="628650" lvl="1" indent="-171450">
              <a:lnSpc>
                <a:spcPct val="130000"/>
              </a:lnSpc>
              <a:buClr>
                <a:srgbClr val="0B5394"/>
              </a:buClr>
              <a:buSzPts val="3000"/>
              <a:buFont typeface="Pangolin"/>
              <a:buChar char="✗"/>
            </a:pPr>
            <a:r>
              <a:rPr lang="en-US" sz="1800" dirty="0" smtClean="0">
                <a:solidFill>
                  <a:srgbClr val="0B5394"/>
                </a:solidFill>
                <a:latin typeface="Calibri" panose="020F0502020204030204" pitchFamily="34" charset="0"/>
                <a:ea typeface="Pangolin"/>
                <a:cs typeface="Calibri" panose="020F0502020204030204" pitchFamily="34" charset="0"/>
                <a:sym typeface="Pangolin"/>
              </a:rPr>
              <a:t>Changes </a:t>
            </a:r>
            <a:r>
              <a:rPr lang="en-US" sz="1800" dirty="0">
                <a:solidFill>
                  <a:srgbClr val="0B5394"/>
                </a:solidFill>
                <a:latin typeface="Calibri" panose="020F0502020204030204" pitchFamily="34" charset="0"/>
                <a:ea typeface="Pangolin"/>
                <a:cs typeface="Calibri" panose="020F0502020204030204" pitchFamily="34" charset="0"/>
                <a:sym typeface="Pangolin"/>
              </a:rPr>
              <a:t>to data</a:t>
            </a:r>
          </a:p>
          <a:p>
            <a:pPr marL="628650" lvl="1" indent="-171450">
              <a:lnSpc>
                <a:spcPct val="130000"/>
              </a:lnSpc>
              <a:buClr>
                <a:srgbClr val="0B5394"/>
              </a:buClr>
              <a:buSzPts val="3000"/>
              <a:buFont typeface="Pangolin"/>
              <a:buChar char="✗"/>
            </a:pPr>
            <a:r>
              <a:rPr lang="en-US" sz="1800" dirty="0">
                <a:solidFill>
                  <a:srgbClr val="0B5394"/>
                </a:solidFill>
                <a:latin typeface="Calibri" panose="020F0502020204030204" pitchFamily="34" charset="0"/>
                <a:ea typeface="Pangolin"/>
                <a:cs typeface="Calibri" panose="020F0502020204030204" pitchFamily="34" charset="0"/>
                <a:sym typeface="Pangolin"/>
              </a:rPr>
              <a:t>Data </a:t>
            </a:r>
            <a:r>
              <a:rPr lang="en-US" sz="1800" dirty="0" smtClean="0">
                <a:solidFill>
                  <a:srgbClr val="0B5394"/>
                </a:solidFill>
                <a:latin typeface="Calibri" panose="020F0502020204030204" pitchFamily="34" charset="0"/>
                <a:ea typeface="Pangolin"/>
                <a:cs typeface="Calibri" panose="020F0502020204030204" pitchFamily="34" charset="0"/>
                <a:sym typeface="Pangolin"/>
              </a:rPr>
              <a:t>quality/granularity</a:t>
            </a:r>
            <a:endParaRPr lang="en-US" sz="1800" dirty="0">
              <a:solidFill>
                <a:srgbClr val="0B5394"/>
              </a:solidFill>
              <a:latin typeface="Calibri" panose="020F0502020204030204" pitchFamily="34" charset="0"/>
              <a:ea typeface="Pangolin"/>
              <a:cs typeface="Calibri" panose="020F0502020204030204" pitchFamily="34" charset="0"/>
              <a:sym typeface="Pangolin"/>
            </a:endParaRPr>
          </a:p>
          <a:p>
            <a:pPr marL="628650" lvl="1" indent="-171450">
              <a:lnSpc>
                <a:spcPct val="130000"/>
              </a:lnSpc>
              <a:buClr>
                <a:srgbClr val="0B5394"/>
              </a:buClr>
              <a:buSzPts val="3000"/>
              <a:buFont typeface="Pangolin"/>
              <a:buChar char="✗"/>
            </a:pPr>
            <a:r>
              <a:rPr lang="en-US" sz="1800" dirty="0" smtClean="0">
                <a:solidFill>
                  <a:srgbClr val="0B5394"/>
                </a:solidFill>
                <a:latin typeface="Calibri" panose="020F0502020204030204" pitchFamily="34" charset="0"/>
                <a:ea typeface="Pangolin"/>
                <a:cs typeface="Calibri" panose="020F0502020204030204" pitchFamily="34" charset="0"/>
                <a:sym typeface="Pangolin"/>
              </a:rPr>
              <a:t>Spatial and temporal coverage</a:t>
            </a:r>
            <a:endParaRPr lang="en-US" sz="1800" dirty="0">
              <a:solidFill>
                <a:srgbClr val="0B5394"/>
              </a:solidFill>
              <a:latin typeface="Calibri" panose="020F0502020204030204" pitchFamily="34" charset="0"/>
              <a:ea typeface="Pangolin"/>
              <a:cs typeface="Calibri" panose="020F0502020204030204" pitchFamily="34" charset="0"/>
              <a:sym typeface="Pangol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idx="4294967295"/>
          </p:nvPr>
        </p:nvSpPr>
        <p:spPr>
          <a:xfrm>
            <a:off x="706886" y="560396"/>
            <a:ext cx="5805555"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latin typeface="Calibri" panose="020F0502020204030204" pitchFamily="34" charset="0"/>
              </a:rPr>
              <a:t>Rule 6: Identify everyone who works with data on the project and enlist their help</a:t>
            </a:r>
            <a:endParaRPr sz="2400" dirty="0">
              <a:latin typeface="Calibri" panose="020F0502020204030204" pitchFamily="34" charset="0"/>
            </a:endParaRPr>
          </a:p>
        </p:txBody>
      </p:sp>
      <p:sp>
        <p:nvSpPr>
          <p:cNvPr id="145" name="Google Shape;145;p27"/>
          <p:cNvSpPr/>
          <p:nvPr/>
        </p:nvSpPr>
        <p:spPr>
          <a:xfrm>
            <a:off x="3303429" y="1630188"/>
            <a:ext cx="1702800" cy="1702800"/>
          </a:xfrm>
          <a:prstGeom prst="ellipse">
            <a:avLst/>
          </a:prstGeom>
          <a:noFill/>
          <a:ln w="9525" cap="flat" cmpd="sng">
            <a:solidFill>
              <a:srgbClr val="0B5394"/>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0B5394"/>
                </a:solidFill>
                <a:latin typeface="Calibri" panose="020F0502020204030204" pitchFamily="34" charset="0"/>
                <a:ea typeface="Pangolin"/>
                <a:cs typeface="Calibri" panose="020F0502020204030204" pitchFamily="34" charset="0"/>
                <a:sym typeface="Pangolin"/>
              </a:rPr>
              <a:t>Graduate Students</a:t>
            </a:r>
            <a:endParaRPr dirty="0">
              <a:solidFill>
                <a:srgbClr val="0B5394"/>
              </a:solidFill>
              <a:latin typeface="Calibri" panose="020F0502020204030204" pitchFamily="34" charset="0"/>
              <a:ea typeface="Pangolin"/>
              <a:cs typeface="Calibri" panose="020F0502020204030204" pitchFamily="34" charset="0"/>
              <a:sym typeface="Pangolin"/>
            </a:endParaRPr>
          </a:p>
        </p:txBody>
      </p:sp>
      <p:sp>
        <p:nvSpPr>
          <p:cNvPr id="146" name="Google Shape;146;p27"/>
          <p:cNvSpPr/>
          <p:nvPr/>
        </p:nvSpPr>
        <p:spPr>
          <a:xfrm>
            <a:off x="2671545" y="2874724"/>
            <a:ext cx="1702800" cy="1702800"/>
          </a:xfrm>
          <a:prstGeom prst="ellipse">
            <a:avLst/>
          </a:prstGeom>
          <a:noFill/>
          <a:ln w="9525" cap="flat" cmpd="sng">
            <a:solidFill>
              <a:srgbClr val="0B5394"/>
            </a:solidFill>
            <a:prstDash val="dash"/>
            <a:round/>
            <a:headEnd type="none" w="sm" len="sm"/>
            <a:tailEnd type="none" w="sm" len="sm"/>
          </a:ln>
        </p:spPr>
        <p:txBody>
          <a:bodyPr spcFirstLastPara="1" wrap="square" lIns="91425" tIns="91425" rIns="91425" bIns="91425" anchor="ctr" anchorCtr="0">
            <a:noAutofit/>
          </a:bodyPr>
          <a:lstStyle/>
          <a:p>
            <a:pPr algn="ctr"/>
            <a:r>
              <a:rPr lang="en" dirty="0" smtClean="0">
                <a:solidFill>
                  <a:srgbClr val="0B5394"/>
                </a:solidFill>
                <a:latin typeface="Calibri" panose="020F0502020204030204" pitchFamily="34" charset="0"/>
                <a:ea typeface="Pangolin"/>
                <a:cs typeface="Calibri" panose="020F0502020204030204" pitchFamily="34" charset="0"/>
                <a:sym typeface="Pangolin"/>
              </a:rPr>
              <a:t>Clinical Research Coordinator</a:t>
            </a:r>
            <a:endParaRPr dirty="0">
              <a:solidFill>
                <a:srgbClr val="0B5394"/>
              </a:solidFill>
              <a:latin typeface="Calibri" panose="020F0502020204030204" pitchFamily="34" charset="0"/>
              <a:ea typeface="Pangolin"/>
              <a:cs typeface="Calibri" panose="020F0502020204030204" pitchFamily="34" charset="0"/>
              <a:sym typeface="Pangolin"/>
            </a:endParaRPr>
          </a:p>
        </p:txBody>
      </p:sp>
      <p:sp>
        <p:nvSpPr>
          <p:cNvPr id="147" name="Google Shape;147;p27"/>
          <p:cNvSpPr/>
          <p:nvPr/>
        </p:nvSpPr>
        <p:spPr>
          <a:xfrm>
            <a:off x="1745892" y="1632982"/>
            <a:ext cx="1702800" cy="1702800"/>
          </a:xfrm>
          <a:prstGeom prst="ellipse">
            <a:avLst/>
          </a:prstGeom>
          <a:noFill/>
          <a:ln w="9525" cap="flat" cmpd="sng">
            <a:solidFill>
              <a:srgbClr val="0B5394"/>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0B5394"/>
                </a:solidFill>
                <a:latin typeface="Calibri" panose="020F0502020204030204" pitchFamily="34" charset="0"/>
                <a:ea typeface="Pangolin"/>
                <a:cs typeface="Calibri" panose="020F0502020204030204" pitchFamily="34" charset="0"/>
                <a:sym typeface="Pangolin"/>
              </a:rPr>
              <a:t>Investigator</a:t>
            </a:r>
            <a:endParaRPr dirty="0">
              <a:solidFill>
                <a:srgbClr val="0B5394"/>
              </a:solidFill>
              <a:latin typeface="Calibri" panose="020F0502020204030204" pitchFamily="34" charset="0"/>
              <a:ea typeface="Pangolin"/>
              <a:cs typeface="Calibri" panose="020F0502020204030204" pitchFamily="34" charset="0"/>
              <a:sym typeface="Pangolin"/>
            </a:endParaRPr>
          </a:p>
        </p:txBody>
      </p:sp>
      <p:sp>
        <p:nvSpPr>
          <p:cNvPr id="148" name="Google Shape;148;p27"/>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49" name="Google Shape;149;p27"/>
          <p:cNvSpPr/>
          <p:nvPr/>
        </p:nvSpPr>
        <p:spPr>
          <a:xfrm>
            <a:off x="7144325" y="1041800"/>
            <a:ext cx="1131192" cy="1357521"/>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7;p27"/>
          <p:cNvSpPr/>
          <p:nvPr/>
        </p:nvSpPr>
        <p:spPr>
          <a:xfrm>
            <a:off x="1133550" y="2845393"/>
            <a:ext cx="1702800" cy="1702800"/>
          </a:xfrm>
          <a:prstGeom prst="ellipse">
            <a:avLst/>
          </a:prstGeom>
          <a:noFill/>
          <a:ln w="9525" cap="flat" cmpd="sng">
            <a:solidFill>
              <a:srgbClr val="0B5394"/>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0B5394"/>
                </a:solidFill>
                <a:latin typeface="Calibri" panose="020F0502020204030204" pitchFamily="34" charset="0"/>
                <a:ea typeface="Pangolin"/>
                <a:cs typeface="Calibri" panose="020F0502020204030204" pitchFamily="34" charset="0"/>
                <a:sym typeface="Pangolin"/>
              </a:rPr>
              <a:t>Biostatistician</a:t>
            </a:r>
            <a:endParaRPr dirty="0">
              <a:solidFill>
                <a:srgbClr val="0B5394"/>
              </a:solidFill>
              <a:latin typeface="Calibri" panose="020F0502020204030204" pitchFamily="34" charset="0"/>
              <a:ea typeface="Pangolin"/>
              <a:cs typeface="Calibri" panose="020F0502020204030204" pitchFamily="34" charset="0"/>
              <a:sym typeface="Pangolin"/>
            </a:endParaRPr>
          </a:p>
        </p:txBody>
      </p:sp>
      <p:sp>
        <p:nvSpPr>
          <p:cNvPr id="9" name="Google Shape;145;p27"/>
          <p:cNvSpPr/>
          <p:nvPr/>
        </p:nvSpPr>
        <p:spPr>
          <a:xfrm>
            <a:off x="4154829" y="2845393"/>
            <a:ext cx="1702800" cy="1702800"/>
          </a:xfrm>
          <a:prstGeom prst="ellipse">
            <a:avLst/>
          </a:prstGeom>
          <a:noFill/>
          <a:ln w="9525" cap="flat" cmpd="sng">
            <a:solidFill>
              <a:srgbClr val="0B5394"/>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0B5394"/>
                </a:solidFill>
                <a:latin typeface="Calibri" panose="020F0502020204030204" pitchFamily="34" charset="0"/>
                <a:ea typeface="Pangolin"/>
                <a:cs typeface="Calibri" panose="020F0502020204030204" pitchFamily="34" charset="0"/>
                <a:sym typeface="Pangolin"/>
              </a:rPr>
              <a:t>Lab Manager</a:t>
            </a:r>
            <a:endParaRPr dirty="0">
              <a:solidFill>
                <a:srgbClr val="0B5394"/>
              </a:solidFill>
              <a:latin typeface="Calibri" panose="020F0502020204030204" pitchFamily="34" charset="0"/>
              <a:ea typeface="Pangolin"/>
              <a:cs typeface="Calibri" panose="020F0502020204030204" pitchFamily="34" charset="0"/>
              <a:sym typeface="Pangolin"/>
            </a:endParaRPr>
          </a:p>
        </p:txBody>
      </p:sp>
      <p:sp>
        <p:nvSpPr>
          <p:cNvPr id="10" name="Google Shape;145;p27"/>
          <p:cNvSpPr/>
          <p:nvPr/>
        </p:nvSpPr>
        <p:spPr>
          <a:xfrm>
            <a:off x="4832908" y="1691229"/>
            <a:ext cx="1702800" cy="1702800"/>
          </a:xfrm>
          <a:prstGeom prst="ellipse">
            <a:avLst/>
          </a:prstGeom>
          <a:noFill/>
          <a:ln w="9525" cap="flat" cmpd="sng">
            <a:solidFill>
              <a:srgbClr val="0B5394"/>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0B5394"/>
                </a:solidFill>
                <a:latin typeface="Calibri" panose="020F0502020204030204" pitchFamily="34" charset="0"/>
                <a:ea typeface="Pangolin"/>
                <a:cs typeface="Calibri" panose="020F0502020204030204" pitchFamily="34" charset="0"/>
                <a:sym typeface="Pangolin"/>
              </a:rPr>
              <a:t>Informaticist</a:t>
            </a:r>
            <a:endParaRPr dirty="0">
              <a:solidFill>
                <a:srgbClr val="0B5394"/>
              </a:solidFill>
              <a:latin typeface="Calibri" panose="020F0502020204030204" pitchFamily="34" charset="0"/>
              <a:ea typeface="Pangolin"/>
              <a:cs typeface="Calibri" panose="020F0502020204030204" pitchFamily="34" charset="0"/>
              <a:sym typeface="Pangolin"/>
            </a:endParaRPr>
          </a:p>
        </p:txBody>
      </p:sp>
      <p:sp>
        <p:nvSpPr>
          <p:cNvPr id="11" name="Google Shape;145;p27"/>
          <p:cNvSpPr/>
          <p:nvPr/>
        </p:nvSpPr>
        <p:spPr>
          <a:xfrm>
            <a:off x="5712366" y="2874724"/>
            <a:ext cx="1702800" cy="1702800"/>
          </a:xfrm>
          <a:prstGeom prst="ellipse">
            <a:avLst/>
          </a:prstGeom>
          <a:noFill/>
          <a:ln w="9525" cap="flat" cmpd="sng">
            <a:solidFill>
              <a:srgbClr val="0B5394"/>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0B5394"/>
                </a:solidFill>
                <a:latin typeface="Calibri" panose="020F0502020204030204" pitchFamily="34" charset="0"/>
                <a:ea typeface="Pangolin"/>
                <a:cs typeface="Calibri" panose="020F0502020204030204" pitchFamily="34" charset="0"/>
                <a:sym typeface="Pangolin"/>
              </a:rPr>
              <a:t>Project Managers</a:t>
            </a:r>
            <a:endParaRPr dirty="0">
              <a:solidFill>
                <a:srgbClr val="0B5394"/>
              </a:solidFill>
              <a:latin typeface="Calibri" panose="020F0502020204030204" pitchFamily="34" charset="0"/>
              <a:ea typeface="Pangolin"/>
              <a:cs typeface="Calibri" panose="020F0502020204030204" pitchFamily="34" charset="0"/>
              <a:sym typeface="Pangol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8" name="Google Shape;138;p26"/>
          <p:cNvSpPr txBox="1">
            <a:spLocks noGrp="1"/>
          </p:cNvSpPr>
          <p:nvPr>
            <p:ph type="title" idx="4294967295"/>
          </p:nvPr>
        </p:nvSpPr>
        <p:spPr>
          <a:xfrm>
            <a:off x="2714080" y="3850328"/>
            <a:ext cx="3482874" cy="92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smtClean="0">
                <a:solidFill>
                  <a:srgbClr val="0B5394"/>
                </a:solidFill>
                <a:latin typeface="Calibri" panose="020F0502020204030204" pitchFamily="34" charset="0"/>
                <a:ea typeface="Pangolin"/>
                <a:cs typeface="Calibri" panose="020F0502020204030204" pitchFamily="34" charset="0"/>
                <a:sym typeface="Pangolin"/>
              </a:rPr>
              <a:t>Rule 7: Managing the project and collecting the data</a:t>
            </a:r>
            <a:endParaRPr sz="1800" dirty="0">
              <a:solidFill>
                <a:srgbClr val="0B5394"/>
              </a:solidFill>
              <a:latin typeface="Calibri" panose="020F0502020204030204" pitchFamily="34" charset="0"/>
              <a:ea typeface="Pangolin"/>
              <a:cs typeface="Calibri" panose="020F0502020204030204" pitchFamily="34" charset="0"/>
              <a:sym typeface="Pangolin"/>
            </a:endParaRPr>
          </a:p>
        </p:txBody>
      </p:sp>
      <p:sp>
        <p:nvSpPr>
          <p:cNvPr id="139" name="Google Shape;139;p26"/>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body" idx="1"/>
          </p:nvPr>
        </p:nvSpPr>
        <p:spPr>
          <a:xfrm>
            <a:off x="866374" y="1491554"/>
            <a:ext cx="2823123" cy="30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Calibri" panose="020F0502020204030204" pitchFamily="34" charset="0"/>
                <a:cs typeface="Calibri" panose="020F0502020204030204" pitchFamily="34" charset="0"/>
              </a:rPr>
              <a:t>Who interacts with data</a:t>
            </a:r>
            <a:endParaRPr b="1" dirty="0">
              <a:latin typeface="Calibri" panose="020F0502020204030204" pitchFamily="34" charset="0"/>
              <a:cs typeface="Calibri" panose="020F0502020204030204" pitchFamily="34" charset="0"/>
            </a:endParaRPr>
          </a:p>
          <a:p>
            <a:pPr marL="285750" indent="-285750"/>
            <a:r>
              <a:rPr lang="en" dirty="0" smtClean="0">
                <a:latin typeface="Calibri" panose="020F0502020204030204" pitchFamily="34" charset="0"/>
                <a:cs typeface="Calibri" panose="020F0502020204030204" pitchFamily="34" charset="0"/>
              </a:rPr>
              <a:t>All the individuals who produce/update/change/manage/store data</a:t>
            </a:r>
          </a:p>
          <a:p>
            <a:pPr marL="285750" indent="-285750"/>
            <a:r>
              <a:rPr lang="en" dirty="0" smtClean="0">
                <a:latin typeface="Calibri" panose="020F0502020204030204" pitchFamily="34" charset="0"/>
                <a:cs typeface="Calibri" panose="020F0502020204030204" pitchFamily="34" charset="0"/>
              </a:rPr>
              <a:t>Teams responsible for data</a:t>
            </a:r>
          </a:p>
          <a:p>
            <a:pPr marL="285750" indent="-285750"/>
            <a:r>
              <a:rPr lang="en" dirty="0" smtClean="0">
                <a:latin typeface="Calibri" panose="020F0502020204030204" pitchFamily="34" charset="0"/>
                <a:cs typeface="Calibri" panose="020F0502020204030204" pitchFamily="34" charset="0"/>
              </a:rPr>
              <a:t>Labs &amp; lab managers</a:t>
            </a:r>
          </a:p>
          <a:p>
            <a:pPr marL="285750" indent="-285750"/>
            <a:r>
              <a:rPr lang="en" dirty="0" smtClean="0">
                <a:latin typeface="Calibri" panose="020F0502020204030204" pitchFamily="34" charset="0"/>
                <a:cs typeface="Calibri" panose="020F0502020204030204" pitchFamily="34" charset="0"/>
              </a:rPr>
              <a:t>People who receive data: research administrators, evaluators</a:t>
            </a:r>
            <a:endParaRPr dirty="0">
              <a:latin typeface="Calibri" panose="020F0502020204030204" pitchFamily="34" charset="0"/>
              <a:cs typeface="Calibri" panose="020F0502020204030204" pitchFamily="34" charset="0"/>
            </a:endParaRPr>
          </a:p>
        </p:txBody>
      </p:sp>
      <p:sp>
        <p:nvSpPr>
          <p:cNvPr id="113" name="Google Shape;113;p23"/>
          <p:cNvSpPr txBox="1">
            <a:spLocks noGrp="1"/>
          </p:cNvSpPr>
          <p:nvPr>
            <p:ph type="title"/>
          </p:nvPr>
        </p:nvSpPr>
        <p:spPr>
          <a:xfrm>
            <a:off x="784175" y="486177"/>
            <a:ext cx="5626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latin typeface="Calibri" panose="020F0502020204030204" pitchFamily="34" charset="0"/>
                <a:cs typeface="Calibri" panose="020F0502020204030204" pitchFamily="34" charset="0"/>
              </a:rPr>
              <a:t>Rule 7: Collect inventory data: interviews with data owners and project managers</a:t>
            </a:r>
            <a:endParaRPr sz="2400" dirty="0">
              <a:latin typeface="Calibri" panose="020F0502020204030204" pitchFamily="34" charset="0"/>
              <a:cs typeface="Calibri" panose="020F0502020204030204" pitchFamily="34" charset="0"/>
            </a:endParaRPr>
          </a:p>
        </p:txBody>
      </p:sp>
      <p:sp>
        <p:nvSpPr>
          <p:cNvPr id="114" name="Google Shape;114;p23"/>
          <p:cNvSpPr txBox="1">
            <a:spLocks noGrp="1"/>
          </p:cNvSpPr>
          <p:nvPr>
            <p:ph type="body" idx="2"/>
          </p:nvPr>
        </p:nvSpPr>
        <p:spPr>
          <a:xfrm>
            <a:off x="3821164" y="1491554"/>
            <a:ext cx="2730900" cy="3042600"/>
          </a:xfrm>
          <a:prstGeom prst="rect">
            <a:avLst/>
          </a:prstGeom>
        </p:spPr>
        <p:txBody>
          <a:bodyPr spcFirstLastPara="1" wrap="square" lIns="91425" tIns="91425" rIns="91425" bIns="91425" anchor="t" anchorCtr="0">
            <a:noAutofit/>
          </a:bodyPr>
          <a:lstStyle/>
          <a:p>
            <a:pPr marL="0" indent="0">
              <a:buNone/>
            </a:pPr>
            <a:r>
              <a:rPr lang="en" b="1" dirty="0" smtClean="0">
                <a:latin typeface="Calibri" panose="020F0502020204030204" pitchFamily="34" charset="0"/>
                <a:cs typeface="Calibri" panose="020F0502020204030204" pitchFamily="34" charset="0"/>
              </a:rPr>
              <a:t>Information to collect in interviews</a:t>
            </a:r>
            <a:endParaRPr b="1" dirty="0">
              <a:latin typeface="Calibri" panose="020F0502020204030204" pitchFamily="34" charset="0"/>
              <a:cs typeface="Calibri" panose="020F0502020204030204" pitchFamily="34" charset="0"/>
            </a:endParaRPr>
          </a:p>
          <a:p>
            <a:pPr marL="285750" indent="-285750"/>
            <a:r>
              <a:rPr lang="en" dirty="0" smtClean="0">
                <a:latin typeface="Calibri" panose="020F0502020204030204" pitchFamily="34" charset="0"/>
                <a:cs typeface="Calibri" panose="020F0502020204030204" pitchFamily="34" charset="0"/>
              </a:rPr>
              <a:t>Basic data descriptors as outlined in cataloging sheet</a:t>
            </a:r>
          </a:p>
          <a:p>
            <a:pPr marL="285750" indent="-285750"/>
            <a:r>
              <a:rPr lang="en" dirty="0" smtClean="0">
                <a:latin typeface="Calibri" panose="020F0502020204030204" pitchFamily="34" charset="0"/>
                <a:cs typeface="Calibri" panose="020F0502020204030204" pitchFamily="34" charset="0"/>
              </a:rPr>
              <a:t>Uses to which data will be put by both the project team and people outside the team, but data-involved</a:t>
            </a:r>
            <a:endParaRPr dirty="0">
              <a:latin typeface="Calibri" panose="020F0502020204030204" pitchFamily="34" charset="0"/>
              <a:cs typeface="Calibri" panose="020F0502020204030204" pitchFamily="34" charset="0"/>
            </a:endParaRPr>
          </a:p>
        </p:txBody>
      </p:sp>
      <p:sp>
        <p:nvSpPr>
          <p:cNvPr id="115" name="Google Shape;115;p23"/>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116" name="Google Shape;116;p23" descr="Death_to_stock_communicate_hands_4.jpg"/>
          <p:cNvPicPr preferRelativeResize="0"/>
          <p:nvPr/>
        </p:nvPicPr>
        <p:blipFill rotWithShape="1">
          <a:blip r:embed="rId3">
            <a:alphaModFix/>
          </a:blip>
          <a:srcRect/>
          <a:stretch/>
        </p:blipFill>
        <p:spPr>
          <a:xfrm rot="123228">
            <a:off x="6804238" y="514461"/>
            <a:ext cx="1607232" cy="16072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25"/>
          <p:cNvSpPr txBox="1">
            <a:spLocks noGrp="1"/>
          </p:cNvSpPr>
          <p:nvPr>
            <p:ph type="body" idx="1"/>
          </p:nvPr>
        </p:nvSpPr>
        <p:spPr>
          <a:xfrm>
            <a:off x="673525" y="1391579"/>
            <a:ext cx="4389097" cy="28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alibri" panose="020F0502020204030204" pitchFamily="34" charset="0"/>
                <a:cs typeface="Calibri" panose="020F0502020204030204" pitchFamily="34" charset="0"/>
              </a:rPr>
              <a:t>The same questions you would have asked in interviews can also be sent to data owners via a questionnaire. Include enough guidance to ensure consistency. </a:t>
            </a:r>
          </a:p>
          <a:p>
            <a:pPr marL="285750" indent="-285750"/>
            <a:r>
              <a:rPr lang="en" dirty="0" smtClean="0">
                <a:latin typeface="Calibri" panose="020F0502020204030204" pitchFamily="34" charset="0"/>
                <a:cs typeface="Calibri" panose="020F0502020204030204" pitchFamily="34" charset="0"/>
              </a:rPr>
              <a:t>Ask for data owner and contributor details</a:t>
            </a:r>
          </a:p>
          <a:p>
            <a:pPr marL="285750" indent="-285750"/>
            <a:r>
              <a:rPr lang="en" dirty="0" smtClean="0">
                <a:latin typeface="Calibri" panose="020F0502020204030204" pitchFamily="34" charset="0"/>
                <a:cs typeface="Calibri" panose="020F0502020204030204" pitchFamily="34" charset="0"/>
              </a:rPr>
              <a:t>D</a:t>
            </a:r>
            <a:r>
              <a:rPr lang="en-US" dirty="0" smtClean="0">
                <a:latin typeface="Calibri" panose="020F0502020204030204" pitchFamily="34" charset="0"/>
                <a:cs typeface="Calibri" panose="020F0502020204030204" pitchFamily="34" charset="0"/>
              </a:rPr>
              <a:t>a</a:t>
            </a:r>
            <a:r>
              <a:rPr lang="en" dirty="0" smtClean="0">
                <a:latin typeface="Calibri" panose="020F0502020204030204" pitchFamily="34" charset="0"/>
                <a:cs typeface="Calibri" panose="020F0502020204030204" pitchFamily="34" charset="0"/>
              </a:rPr>
              <a:t>ta collection tools: use standard names along with any shorthand</a:t>
            </a:r>
          </a:p>
          <a:p>
            <a:pPr marL="285750" indent="-285750"/>
            <a:r>
              <a:rPr lang="en" dirty="0" smtClean="0">
                <a:latin typeface="Calibri" panose="020F0502020204030204" pitchFamily="34" charset="0"/>
                <a:cs typeface="Calibri" panose="020F0502020204030204" pitchFamily="34" charset="0"/>
              </a:rPr>
              <a:t>Encourage respondents to express dates and location names in consistent ways</a:t>
            </a:r>
            <a:endParaRPr dirty="0">
              <a:latin typeface="Calibri" panose="020F0502020204030204" pitchFamily="34" charset="0"/>
              <a:cs typeface="Calibri" panose="020F0502020204030204" pitchFamily="34" charset="0"/>
            </a:endParaRPr>
          </a:p>
        </p:txBody>
      </p:sp>
      <p:pic>
        <p:nvPicPr>
          <p:cNvPr id="132" name="Google Shape;132;p25" descr="DeathtoStock_CreativeSpace4-11.45.jpg"/>
          <p:cNvPicPr preferRelativeResize="0"/>
          <p:nvPr/>
        </p:nvPicPr>
        <p:blipFill rotWithShape="1">
          <a:blip r:embed="rId3">
            <a:alphaModFix/>
          </a:blip>
          <a:srcRect/>
          <a:stretch/>
        </p:blipFill>
        <p:spPr>
          <a:xfrm rot="122685">
            <a:off x="5487158" y="547376"/>
            <a:ext cx="2825099" cy="2825099"/>
          </a:xfrm>
          <a:prstGeom prst="rect">
            <a:avLst/>
          </a:prstGeom>
          <a:noFill/>
          <a:ln>
            <a:noFill/>
          </a:ln>
        </p:spPr>
      </p:pic>
      <p:sp>
        <p:nvSpPr>
          <p:cNvPr id="133" name="Google Shape;133;p25"/>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3" name="Rectangle 2"/>
          <p:cNvSpPr/>
          <p:nvPr/>
        </p:nvSpPr>
        <p:spPr>
          <a:xfrm>
            <a:off x="533743" y="500693"/>
            <a:ext cx="5016723" cy="830997"/>
          </a:xfrm>
          <a:prstGeom prst="rect">
            <a:avLst/>
          </a:prstGeom>
        </p:spPr>
        <p:txBody>
          <a:bodyPr wrap="square">
            <a:spAutoFit/>
          </a:bodyPr>
          <a:lstStyle/>
          <a:p>
            <a:r>
              <a:rPr lang="en" sz="2400" dirty="0" smtClean="0">
                <a:latin typeface="Calibri" panose="020F0502020204030204" pitchFamily="34" charset="0"/>
                <a:cs typeface="Calibri" panose="020F0502020204030204" pitchFamily="34" charset="0"/>
              </a:rPr>
              <a:t>Rule 7: Collect inventory data: Send surveys/questionnaires about the data</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p:nvPr/>
        </p:nvSpPr>
        <p:spPr>
          <a:xfrm>
            <a:off x="4586498" y="693628"/>
            <a:ext cx="4062780" cy="331924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8"/>
          <p:cNvSpPr/>
          <p:nvPr/>
        </p:nvSpPr>
        <p:spPr>
          <a:xfrm>
            <a:off x="4740901" y="904823"/>
            <a:ext cx="3731358" cy="2449917"/>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0B5394"/>
                </a:solidFill>
                <a:latin typeface="Pangolin"/>
                <a:ea typeface="Pangolin"/>
                <a:cs typeface="Pangolin"/>
                <a:sym typeface="Pangolin"/>
              </a:rPr>
              <a:t>Place your screenshot here</a:t>
            </a:r>
            <a:endParaRPr sz="1000" dirty="0">
              <a:solidFill>
                <a:srgbClr val="0B5394"/>
              </a:solidFill>
              <a:latin typeface="Pangolin"/>
              <a:ea typeface="Pangolin"/>
              <a:cs typeface="Pangolin"/>
              <a:sym typeface="Pangolin"/>
            </a:endParaRPr>
          </a:p>
        </p:txBody>
      </p:sp>
      <p:sp>
        <p:nvSpPr>
          <p:cNvPr id="254" name="Google Shape;254;p38"/>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255" name="Google Shape;255;p38"/>
          <p:cNvSpPr txBox="1">
            <a:spLocks noGrp="1"/>
          </p:cNvSpPr>
          <p:nvPr>
            <p:ph type="body" idx="4294967295"/>
          </p:nvPr>
        </p:nvSpPr>
        <p:spPr>
          <a:xfrm>
            <a:off x="834361" y="1356551"/>
            <a:ext cx="3418546" cy="32272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smtClean="0">
                <a:latin typeface="Calibri" panose="020F0502020204030204" pitchFamily="34" charset="0"/>
                <a:cs typeface="Calibri" panose="020F0502020204030204" pitchFamily="34" charset="0"/>
              </a:rPr>
              <a:t>Are there automated processes you can build into your data files that show when changes were made, and by whom? </a:t>
            </a:r>
          </a:p>
          <a:p>
            <a:pPr marL="0" lvl="0" indent="0" algn="l" rtl="0">
              <a:spcBef>
                <a:spcPts val="0"/>
              </a:spcBef>
              <a:spcAft>
                <a:spcPts val="0"/>
              </a:spcAft>
              <a:buNone/>
            </a:pPr>
            <a:endParaRPr lang="en" sz="160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sz="1600" dirty="0" smtClean="0">
                <a:latin typeface="Calibri" panose="020F0502020204030204" pitchFamily="34" charset="0"/>
                <a:cs typeface="Calibri" panose="020F0502020204030204" pitchFamily="34" charset="0"/>
              </a:rPr>
              <a:t>Is there a database for data collection that can leverage permissions, audit trails, and timestamps?</a:t>
            </a:r>
          </a:p>
          <a:p>
            <a:pPr marL="0" lvl="0" indent="0" algn="l" rtl="0">
              <a:spcBef>
                <a:spcPts val="0"/>
              </a:spcBef>
              <a:spcAft>
                <a:spcPts val="0"/>
              </a:spcAft>
              <a:buNone/>
            </a:pPr>
            <a:endParaRPr lang="en" sz="160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sz="1600" b="1" dirty="0" smtClean="0">
                <a:latin typeface="Calibri" panose="020F0502020204030204" pitchFamily="34" charset="0"/>
                <a:cs typeface="Calibri" panose="020F0502020204030204" pitchFamily="34" charset="0"/>
              </a:rPr>
              <a:t>Caveat: </a:t>
            </a:r>
            <a:r>
              <a:rPr lang="en" sz="1600" dirty="0" smtClean="0">
                <a:latin typeface="Calibri" panose="020F0502020204030204" pitchFamily="34" charset="0"/>
                <a:cs typeface="Calibri" panose="020F0502020204030204" pitchFamily="34" charset="0"/>
              </a:rPr>
              <a:t>keep audit information separate from raw data</a:t>
            </a:r>
            <a:endParaRPr sz="1600" dirty="0">
              <a:latin typeface="Calibri" panose="020F0502020204030204" pitchFamily="34" charset="0"/>
              <a:cs typeface="Calibri" panose="020F0502020204030204" pitchFamily="34" charset="0"/>
            </a:endParaRPr>
          </a:p>
        </p:txBody>
      </p:sp>
      <p:sp>
        <p:nvSpPr>
          <p:cNvPr id="256" name="Google Shape;256;p38"/>
          <p:cNvSpPr txBox="1">
            <a:spLocks noGrp="1"/>
          </p:cNvSpPr>
          <p:nvPr>
            <p:ph type="title" idx="4294967295"/>
          </p:nvPr>
        </p:nvSpPr>
        <p:spPr>
          <a:xfrm>
            <a:off x="500770" y="539564"/>
            <a:ext cx="4240131"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latin typeface="Calibri" panose="020F0502020204030204" pitchFamily="34" charset="0"/>
                <a:cs typeface="Calibri" panose="020F0502020204030204" pitchFamily="34" charset="0"/>
              </a:rPr>
              <a:t>Rule 7: Collect inventory data: Automated inventory processes</a:t>
            </a:r>
            <a:endParaRPr sz="2400" dirty="0">
              <a:latin typeface="Calibri" panose="020F0502020204030204" pitchFamily="34" charset="0"/>
              <a:cs typeface="Calibri" panose="020F0502020204030204"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0901" y="864055"/>
            <a:ext cx="3725229" cy="1599540"/>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5139" y="2698479"/>
            <a:ext cx="3640989" cy="516483"/>
          </a:xfrm>
          <a:prstGeom prst="rect">
            <a:avLst/>
          </a:prstGeom>
        </p:spPr>
      </p:pic>
      <p:sp>
        <p:nvSpPr>
          <p:cNvPr id="4" name="TextBox 3"/>
          <p:cNvSpPr txBox="1"/>
          <p:nvPr/>
        </p:nvSpPr>
        <p:spPr>
          <a:xfrm>
            <a:off x="3987057" y="4252867"/>
            <a:ext cx="4943018" cy="276999"/>
          </a:xfrm>
          <a:prstGeom prst="rect">
            <a:avLst/>
          </a:prstGeom>
          <a:noFill/>
        </p:spPr>
        <p:txBody>
          <a:bodyPr wrap="square" rtlCol="0">
            <a:spAutoFit/>
          </a:bodyPr>
          <a:lstStyle/>
          <a:p>
            <a:r>
              <a:rPr lang="en-US" sz="1200" i="1" dirty="0" smtClean="0">
                <a:latin typeface="Calibri" panose="020F0502020204030204" pitchFamily="34" charset="0"/>
                <a:cs typeface="Calibri" panose="020F0502020204030204" pitchFamily="34" charset="0"/>
              </a:rPr>
              <a:t>Images courtesy of </a:t>
            </a:r>
            <a:r>
              <a:rPr lang="en-US" sz="1200" i="1" dirty="0" smtClean="0">
                <a:latin typeface="Calibri" panose="020F0502020204030204" pitchFamily="34" charset="0"/>
                <a:cs typeface="Calibri" panose="020F0502020204030204" pitchFamily="34" charset="0"/>
                <a:hlinkClick r:id="rId5"/>
              </a:rPr>
              <a:t>answers.microsoft.com</a:t>
            </a:r>
            <a:r>
              <a:rPr lang="en-US" sz="1200" i="1" dirty="0" smtClean="0">
                <a:latin typeface="Calibri" panose="020F0502020204030204" pitchFamily="34" charset="0"/>
                <a:cs typeface="Calibri" panose="020F0502020204030204" pitchFamily="34" charset="0"/>
              </a:rPr>
              <a:t> and </a:t>
            </a:r>
            <a:r>
              <a:rPr lang="en-US" sz="1200" i="1" dirty="0" smtClean="0">
                <a:latin typeface="Calibri" panose="020F0502020204030204" pitchFamily="34" charset="0"/>
                <a:cs typeface="Calibri" panose="020F0502020204030204" pitchFamily="34" charset="0"/>
                <a:hlinkClick r:id="rId6"/>
              </a:rPr>
              <a:t>social.msdn.microsoft.com</a:t>
            </a:r>
            <a:r>
              <a:rPr lang="en-US" sz="1200" i="1" dirty="0" smtClean="0">
                <a:latin typeface="Calibri" panose="020F0502020204030204" pitchFamily="34" charset="0"/>
                <a:cs typeface="Calibri" panose="020F0502020204030204" pitchFamily="34" charset="0"/>
              </a:rPr>
              <a:t> </a:t>
            </a:r>
            <a:endParaRPr lang="en-US" sz="1200" i="1" dirty="0">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idx="4294967295"/>
          </p:nvPr>
        </p:nvSpPr>
        <p:spPr>
          <a:xfrm>
            <a:off x="866375" y="358385"/>
            <a:ext cx="5626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Calibri" panose="020F0502020204030204" pitchFamily="34" charset="0"/>
                <a:cs typeface="Calibri" panose="020F0502020204030204" pitchFamily="34" charset="0"/>
              </a:rPr>
              <a:t>The inventory </a:t>
            </a:r>
            <a:r>
              <a:rPr lang="en" dirty="0">
                <a:latin typeface="Calibri" panose="020F0502020204030204" pitchFamily="34" charset="0"/>
                <a:cs typeface="Calibri" panose="020F0502020204030204" pitchFamily="34" charset="0"/>
              </a:rPr>
              <a:t>process </a:t>
            </a:r>
            <a:r>
              <a:rPr lang="en" dirty="0" smtClean="0">
                <a:latin typeface="Calibri" panose="020F0502020204030204" pitchFamily="34" charset="0"/>
                <a:cs typeface="Calibri" panose="020F0502020204030204" pitchFamily="34" charset="0"/>
              </a:rPr>
              <a:t>so far</a:t>
            </a:r>
            <a:endParaRPr dirty="0">
              <a:latin typeface="Calibri" panose="020F0502020204030204" pitchFamily="34" charset="0"/>
              <a:cs typeface="Calibri" panose="020F0502020204030204" pitchFamily="34" charset="0"/>
            </a:endParaRPr>
          </a:p>
        </p:txBody>
      </p:sp>
      <p:sp>
        <p:nvSpPr>
          <p:cNvPr id="197" name="Google Shape;197;p32"/>
          <p:cNvSpPr/>
          <p:nvPr/>
        </p:nvSpPr>
        <p:spPr>
          <a:xfrm>
            <a:off x="1018775" y="1638225"/>
            <a:ext cx="2154900" cy="2315400"/>
          </a:xfrm>
          <a:prstGeom prst="homePlate">
            <a:avLst>
              <a:gd name="adj" fmla="val 30129"/>
            </a:avLst>
          </a:prstGeom>
          <a:noFill/>
          <a:ln w="9525" cap="flat" cmpd="sng">
            <a:solidFill>
              <a:srgbClr val="0B5394"/>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solidFill>
                  <a:srgbClr val="0B5394"/>
                </a:solidFill>
                <a:latin typeface="Calibri" panose="020F0502020204030204" pitchFamily="34" charset="0"/>
                <a:ea typeface="Pangolin"/>
                <a:cs typeface="Calibri" panose="020F0502020204030204" pitchFamily="34" charset="0"/>
                <a:sym typeface="Pangolin"/>
              </a:rPr>
              <a:t>Plan your inventory</a:t>
            </a:r>
            <a:endParaRPr sz="1800" dirty="0">
              <a:solidFill>
                <a:srgbClr val="0B5394"/>
              </a:solidFill>
              <a:latin typeface="Calibri" panose="020F0502020204030204" pitchFamily="34" charset="0"/>
              <a:ea typeface="Pangolin"/>
              <a:cs typeface="Calibri" panose="020F0502020204030204" pitchFamily="34" charset="0"/>
              <a:sym typeface="Pangolin"/>
            </a:endParaRPr>
          </a:p>
        </p:txBody>
      </p:sp>
      <p:sp>
        <p:nvSpPr>
          <p:cNvPr id="198" name="Google Shape;198;p32"/>
          <p:cNvSpPr/>
          <p:nvPr/>
        </p:nvSpPr>
        <p:spPr>
          <a:xfrm>
            <a:off x="2636916" y="1638225"/>
            <a:ext cx="2196000" cy="2315400"/>
          </a:xfrm>
          <a:prstGeom prst="chevron">
            <a:avLst>
              <a:gd name="adj" fmla="val 29853"/>
            </a:avLst>
          </a:prstGeom>
          <a:noFill/>
          <a:ln w="9525" cap="flat" cmpd="sng">
            <a:solidFill>
              <a:srgbClr val="0B5394"/>
            </a:solidFill>
            <a:prstDash val="dash"/>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smtClean="0">
                <a:solidFill>
                  <a:srgbClr val="0B5394"/>
                </a:solidFill>
                <a:latin typeface="Calibri" panose="020F0502020204030204" pitchFamily="34" charset="0"/>
                <a:ea typeface="Pangolin"/>
                <a:cs typeface="Calibri" panose="020F0502020204030204" pitchFamily="34" charset="0"/>
                <a:sym typeface="Pangolin"/>
              </a:rPr>
              <a:t>Collect Data about Your Data</a:t>
            </a:r>
            <a:endParaRPr sz="1800" dirty="0">
              <a:solidFill>
                <a:srgbClr val="0B5394"/>
              </a:solidFill>
              <a:latin typeface="Calibri" panose="020F0502020204030204" pitchFamily="34" charset="0"/>
              <a:ea typeface="Pangolin"/>
              <a:cs typeface="Calibri" panose="020F0502020204030204" pitchFamily="34" charset="0"/>
              <a:sym typeface="Pangolin"/>
            </a:endParaRPr>
          </a:p>
        </p:txBody>
      </p:sp>
      <p:sp>
        <p:nvSpPr>
          <p:cNvPr id="199" name="Google Shape;199;p32"/>
          <p:cNvSpPr/>
          <p:nvPr/>
        </p:nvSpPr>
        <p:spPr>
          <a:xfrm>
            <a:off x="4296500" y="1638225"/>
            <a:ext cx="2196000" cy="2315400"/>
          </a:xfrm>
          <a:prstGeom prst="chevron">
            <a:avLst>
              <a:gd name="adj" fmla="val 29853"/>
            </a:avLst>
          </a:prstGeom>
          <a:noFill/>
          <a:ln w="9525" cap="flat" cmpd="sng">
            <a:solidFill>
              <a:srgbClr val="0B5394"/>
            </a:solidFill>
            <a:prstDash val="dash"/>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smtClean="0">
                <a:solidFill>
                  <a:srgbClr val="0B5394"/>
                </a:solidFill>
                <a:latin typeface="Calibri" panose="020F0502020204030204" pitchFamily="34" charset="0"/>
                <a:ea typeface="Pangolin"/>
                <a:cs typeface="Calibri" panose="020F0502020204030204" pitchFamily="34" charset="0"/>
                <a:sym typeface="Pangolin"/>
              </a:rPr>
              <a:t>Catalog this Data</a:t>
            </a:r>
            <a:endParaRPr sz="1800" dirty="0">
              <a:solidFill>
                <a:srgbClr val="0B5394"/>
              </a:solidFill>
              <a:latin typeface="Calibri" panose="020F0502020204030204" pitchFamily="34" charset="0"/>
              <a:ea typeface="Pangolin"/>
              <a:cs typeface="Calibri" panose="020F0502020204030204" pitchFamily="34" charset="0"/>
              <a:sym typeface="Pangolin"/>
            </a:endParaRPr>
          </a:p>
        </p:txBody>
      </p:sp>
      <p:sp>
        <p:nvSpPr>
          <p:cNvPr id="200" name="Google Shape;200;p32"/>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201" name="Google Shape;201;p32"/>
          <p:cNvSpPr/>
          <p:nvPr/>
        </p:nvSpPr>
        <p:spPr>
          <a:xfrm>
            <a:off x="7129125" y="1020552"/>
            <a:ext cx="1245054" cy="1294696"/>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6375" y="4152014"/>
            <a:ext cx="7384490" cy="400110"/>
          </a:xfrm>
          <a:prstGeom prst="rect">
            <a:avLst/>
          </a:prstGeom>
          <a:noFill/>
        </p:spPr>
        <p:txBody>
          <a:bodyPr wrap="square" rtlCol="0">
            <a:spAutoFit/>
          </a:bodyPr>
          <a:lstStyle/>
          <a:p>
            <a:r>
              <a:rPr lang="en-US" sz="2000" b="1" i="1" dirty="0" smtClean="0">
                <a:latin typeface="Calibri" panose="020F0502020204030204" pitchFamily="34" charset="0"/>
                <a:cs typeface="Calibri" panose="020F0502020204030204" pitchFamily="34" charset="0"/>
              </a:rPr>
              <a:t>How do we make an inventory more than a one-time effort?</a:t>
            </a:r>
            <a:endParaRPr lang="en-US" sz="2000" b="1" i="1" dirty="0">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body" idx="1"/>
          </p:nvPr>
        </p:nvSpPr>
        <p:spPr>
          <a:xfrm>
            <a:off x="690021" y="531012"/>
            <a:ext cx="7599000" cy="519600"/>
          </a:xfrm>
          <a:prstGeom prst="rect">
            <a:avLst/>
          </a:prstGeom>
        </p:spPr>
        <p:txBody>
          <a:bodyPr spcFirstLastPara="1" wrap="square" lIns="91425" tIns="91425" rIns="91425" bIns="91425" anchor="t" anchorCtr="0">
            <a:noAutofit/>
          </a:bodyPr>
          <a:lstStyle/>
          <a:p>
            <a:pPr marL="0" indent="0" algn="l">
              <a:lnSpc>
                <a:spcPct val="115000"/>
              </a:lnSpc>
              <a:spcBef>
                <a:spcPts val="0"/>
              </a:spcBef>
              <a:buClr>
                <a:srgbClr val="434343"/>
              </a:buClr>
              <a:buSzPts val="2800"/>
            </a:pPr>
            <a:r>
              <a:rPr lang="en" sz="2800" dirty="0" smtClean="0">
                <a:solidFill>
                  <a:srgbClr val="434343"/>
                </a:solidFill>
                <a:latin typeface="Calibri" panose="020F0502020204030204" pitchFamily="34" charset="0"/>
                <a:ea typeface="Inconsolata"/>
                <a:cs typeface="Calibri" panose="020F0502020204030204" pitchFamily="34" charset="0"/>
                <a:sym typeface="Inconsolata"/>
              </a:rPr>
              <a:t>Rule 8: Set a schedule</a:t>
            </a:r>
            <a:endParaRPr sz="2800" dirty="0">
              <a:solidFill>
                <a:srgbClr val="434343"/>
              </a:solidFill>
              <a:latin typeface="Calibri" panose="020F0502020204030204" pitchFamily="34" charset="0"/>
              <a:ea typeface="Inconsolata"/>
              <a:cs typeface="Calibri" panose="020F0502020204030204" pitchFamily="34" charset="0"/>
              <a:sym typeface="Inconsolata"/>
            </a:endParaRPr>
          </a:p>
        </p:txBody>
      </p:sp>
      <p:sp>
        <p:nvSpPr>
          <p:cNvPr id="219" name="Google Shape;219;p34"/>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220" name="Google Shape;220;p34" title="Chart"/>
          <p:cNvPicPr preferRelativeResize="0"/>
          <p:nvPr/>
        </p:nvPicPr>
        <p:blipFill>
          <a:blip r:embed="rId3">
            <a:alphaModFix/>
          </a:blip>
          <a:stretch>
            <a:fillRect/>
          </a:stretch>
        </p:blipFill>
        <p:spPr>
          <a:xfrm>
            <a:off x="4286851" y="790812"/>
            <a:ext cx="4169530" cy="3746652"/>
          </a:xfrm>
          <a:prstGeom prst="rect">
            <a:avLst/>
          </a:prstGeom>
          <a:noFill/>
          <a:ln>
            <a:noFill/>
          </a:ln>
        </p:spPr>
      </p:pic>
      <p:sp>
        <p:nvSpPr>
          <p:cNvPr id="2" name="TextBox 1"/>
          <p:cNvSpPr txBox="1"/>
          <p:nvPr/>
        </p:nvSpPr>
        <p:spPr>
          <a:xfrm>
            <a:off x="4444410" y="1419944"/>
            <a:ext cx="1116418" cy="738664"/>
          </a:xfrm>
          <a:prstGeom prst="rect">
            <a:avLst/>
          </a:prstGeom>
          <a:solidFill>
            <a:schemeClr val="bg1"/>
          </a:solidFill>
          <a:ln w="38100">
            <a:solidFill>
              <a:schemeClr val="accent1"/>
            </a:solidFill>
          </a:ln>
        </p:spPr>
        <p:txBody>
          <a:bodyPr wrap="square" rtlCol="0">
            <a:spAutoFit/>
          </a:bodyPr>
          <a:lstStyle/>
          <a:p>
            <a:r>
              <a:rPr lang="en-US" dirty="0" smtClean="0">
                <a:latin typeface="Calibri" panose="020F0502020204030204" pitchFamily="34" charset="0"/>
                <a:cs typeface="Calibri" panose="020F0502020204030204" pitchFamily="34" charset="0"/>
              </a:rPr>
              <a:t>Plan inventory: May-June</a:t>
            </a:r>
            <a:endParaRPr lang="en-US" dirty="0">
              <a:latin typeface="Calibri" panose="020F0502020204030204" pitchFamily="34" charset="0"/>
              <a:cs typeface="Calibri" panose="020F0502020204030204" pitchFamily="34" charset="0"/>
            </a:endParaRPr>
          </a:p>
        </p:txBody>
      </p:sp>
      <p:sp>
        <p:nvSpPr>
          <p:cNvPr id="4" name="TextBox 3"/>
          <p:cNvSpPr txBox="1"/>
          <p:nvPr/>
        </p:nvSpPr>
        <p:spPr>
          <a:xfrm>
            <a:off x="6235765" y="3253632"/>
            <a:ext cx="1989117" cy="523220"/>
          </a:xfrm>
          <a:prstGeom prst="rect">
            <a:avLst/>
          </a:prstGeom>
          <a:solidFill>
            <a:schemeClr val="bg1"/>
          </a:solidFill>
          <a:ln w="38100">
            <a:solidFill>
              <a:schemeClr val="accent1"/>
            </a:solidFill>
          </a:ln>
        </p:spPr>
        <p:txBody>
          <a:bodyPr wrap="square" rtlCol="0">
            <a:spAutoFit/>
          </a:bodyPr>
          <a:lstStyle/>
          <a:p>
            <a:r>
              <a:rPr lang="en-US" dirty="0" smtClean="0">
                <a:latin typeface="Calibri" panose="020F0502020204030204" pitchFamily="34" charset="0"/>
                <a:cs typeface="Calibri" panose="020F0502020204030204" pitchFamily="34" charset="0"/>
              </a:rPr>
              <a:t>Collect data about the data: July - September</a:t>
            </a:r>
            <a:endParaRPr lang="en-US" dirty="0">
              <a:latin typeface="Calibri" panose="020F0502020204030204" pitchFamily="34" charset="0"/>
              <a:cs typeface="Calibri" panose="020F0502020204030204" pitchFamily="34" charset="0"/>
            </a:endParaRPr>
          </a:p>
        </p:txBody>
      </p:sp>
      <p:sp>
        <p:nvSpPr>
          <p:cNvPr id="5" name="TextBox 4"/>
          <p:cNvSpPr txBox="1"/>
          <p:nvPr/>
        </p:nvSpPr>
        <p:spPr>
          <a:xfrm>
            <a:off x="6599573" y="1050612"/>
            <a:ext cx="1856808" cy="738664"/>
          </a:xfrm>
          <a:prstGeom prst="rect">
            <a:avLst/>
          </a:prstGeom>
          <a:solidFill>
            <a:schemeClr val="bg1"/>
          </a:solidFill>
          <a:ln w="38100">
            <a:solidFill>
              <a:schemeClr val="accent1"/>
            </a:solidFill>
          </a:ln>
        </p:spPr>
        <p:txBody>
          <a:bodyPr wrap="square" rtlCol="0">
            <a:spAutoFit/>
          </a:bodyPr>
          <a:lstStyle/>
          <a:p>
            <a:r>
              <a:rPr lang="en-US" dirty="0" smtClean="0">
                <a:latin typeface="Calibri" panose="020F0502020204030204" pitchFamily="34" charset="0"/>
                <a:cs typeface="Calibri" panose="020F0502020204030204" pitchFamily="34" charset="0"/>
              </a:rPr>
              <a:t>Catalog the inventory data: October - November</a:t>
            </a:r>
            <a:endParaRPr lang="en-US" dirty="0">
              <a:latin typeface="Calibri" panose="020F0502020204030204" pitchFamily="34" charset="0"/>
              <a:cs typeface="Calibri" panose="020F0502020204030204" pitchFamily="34" charset="0"/>
            </a:endParaRPr>
          </a:p>
        </p:txBody>
      </p:sp>
      <p:sp>
        <p:nvSpPr>
          <p:cNvPr id="6" name="TextBox 5"/>
          <p:cNvSpPr txBox="1"/>
          <p:nvPr/>
        </p:nvSpPr>
        <p:spPr>
          <a:xfrm>
            <a:off x="808074" y="1259958"/>
            <a:ext cx="3375838" cy="3077766"/>
          </a:xfrm>
          <a:prstGeom prst="rect">
            <a:avLst/>
          </a:prstGeom>
          <a:noFill/>
        </p:spPr>
        <p:txBody>
          <a:bodyPr wrap="square" rtlCol="0">
            <a:spAutoFit/>
          </a:bodyPr>
          <a:lstStyle/>
          <a:p>
            <a:r>
              <a:rPr lang="en-US" sz="1800" dirty="0">
                <a:solidFill>
                  <a:srgbClr val="0B5394"/>
                </a:solidFill>
                <a:latin typeface="Pangolin"/>
                <a:ea typeface="Pangolin"/>
                <a:cs typeface="Pangolin"/>
                <a:sym typeface="Pangolin"/>
              </a:rPr>
              <a:t>If the entire data inventory process takes roughly half a year, brainstorm with your team about the best interval at which to repeat the process</a:t>
            </a:r>
            <a:r>
              <a:rPr lang="en-US" dirty="0" smtClean="0">
                <a:latin typeface="Calibri" panose="020F0502020204030204" pitchFamily="34" charset="0"/>
                <a:cs typeface="Calibri" panose="020F0502020204030204" pitchFamily="34" charset="0"/>
              </a:rPr>
              <a:t>. </a:t>
            </a:r>
          </a:p>
          <a:p>
            <a:endParaRPr lang="en-US" dirty="0">
              <a:latin typeface="Calibri" panose="020F0502020204030204" pitchFamily="34" charset="0"/>
              <a:cs typeface="Calibri" panose="020F0502020204030204" pitchFamily="34" charset="0"/>
            </a:endParaRPr>
          </a:p>
          <a:p>
            <a:r>
              <a:rPr lang="en-US" sz="1800" dirty="0">
                <a:solidFill>
                  <a:srgbClr val="0B5394"/>
                </a:solidFill>
                <a:latin typeface="Pangolin"/>
                <a:ea typeface="Pangolin"/>
                <a:cs typeface="Pangolin"/>
              </a:rPr>
              <a:t>How </a:t>
            </a:r>
            <a:r>
              <a:rPr lang="en-US" sz="1800" dirty="0" smtClean="0">
                <a:solidFill>
                  <a:srgbClr val="0B5394"/>
                </a:solidFill>
                <a:latin typeface="Pangolin"/>
                <a:ea typeface="Pangolin"/>
                <a:cs typeface="Pangolin"/>
              </a:rPr>
              <a:t>often do significant changes to your team’s data take place? These signposts will help you to schedule the next inventory.</a:t>
            </a:r>
            <a:endParaRPr lang="en-US" sz="1800" dirty="0">
              <a:solidFill>
                <a:srgbClr val="0B5394"/>
              </a:solidFill>
              <a:latin typeface="Pangolin"/>
              <a:ea typeface="Pangolin"/>
              <a:cs typeface="Pango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793418" y="497875"/>
            <a:ext cx="3966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latin typeface="Calibri" panose="020F0502020204030204" pitchFamily="34" charset="0"/>
                <a:cs typeface="Calibri" panose="020F0502020204030204" pitchFamily="34" charset="0"/>
              </a:rPr>
              <a:t>By the end of this workshop, you will have a roadmap for:</a:t>
            </a:r>
            <a:endParaRPr sz="2400" dirty="0">
              <a:latin typeface="Calibri" panose="020F0502020204030204" pitchFamily="34" charset="0"/>
              <a:cs typeface="Calibri" panose="020F0502020204030204" pitchFamily="34" charset="0"/>
            </a:endParaRPr>
          </a:p>
        </p:txBody>
      </p:sp>
      <p:sp>
        <p:nvSpPr>
          <p:cNvPr id="73" name="Google Shape;73;p18"/>
          <p:cNvSpPr txBox="1">
            <a:spLocks noGrp="1"/>
          </p:cNvSpPr>
          <p:nvPr>
            <p:ph type="body" idx="1"/>
          </p:nvPr>
        </p:nvSpPr>
        <p:spPr>
          <a:xfrm>
            <a:off x="793417" y="1355275"/>
            <a:ext cx="4148233" cy="3182678"/>
          </a:xfrm>
          <a:prstGeom prst="rect">
            <a:avLst/>
          </a:prstGeom>
        </p:spPr>
        <p:txBody>
          <a:bodyPr spcFirstLastPara="1" wrap="square" lIns="91425" tIns="91425" rIns="91425" bIns="91425" anchor="t" anchorCtr="0">
            <a:noAutofit/>
          </a:bodyPr>
          <a:lstStyle/>
          <a:p>
            <a:pPr marL="285750" indent="-285750">
              <a:spcBef>
                <a:spcPts val="1000"/>
              </a:spcBef>
              <a:spcAft>
                <a:spcPts val="1000"/>
              </a:spcAft>
              <a:buClr>
                <a:schemeClr val="dk1"/>
              </a:buClr>
              <a:buSzPts val="1100"/>
            </a:pPr>
            <a:r>
              <a:rPr lang="en" dirty="0" smtClean="0">
                <a:latin typeface="Calibri" panose="020F0502020204030204" pitchFamily="34" charset="0"/>
                <a:cs typeface="Calibri" panose="020F0502020204030204" pitchFamily="34" charset="0"/>
              </a:rPr>
              <a:t>Planning a data inventory</a:t>
            </a:r>
          </a:p>
          <a:p>
            <a:pPr marL="285750" indent="-285750">
              <a:spcBef>
                <a:spcPts val="1000"/>
              </a:spcBef>
              <a:spcAft>
                <a:spcPts val="1000"/>
              </a:spcAft>
              <a:buClr>
                <a:schemeClr val="dk1"/>
              </a:buClr>
              <a:buSzPts val="1100"/>
            </a:pPr>
            <a:r>
              <a:rPr lang="en" dirty="0">
                <a:latin typeface="Calibri" panose="020F0502020204030204" pitchFamily="34" charset="0"/>
                <a:cs typeface="Calibri" panose="020F0502020204030204" pitchFamily="34" charset="0"/>
              </a:rPr>
              <a:t>Collecting data </a:t>
            </a:r>
            <a:r>
              <a:rPr lang="en" dirty="0" smtClean="0">
                <a:latin typeface="Calibri" panose="020F0502020204030204" pitchFamily="34" charset="0"/>
                <a:cs typeface="Calibri" panose="020F0502020204030204" pitchFamily="34" charset="0"/>
              </a:rPr>
              <a:t>about </a:t>
            </a:r>
            <a:r>
              <a:rPr lang="en" dirty="0">
                <a:latin typeface="Calibri" panose="020F0502020204030204" pitchFamily="34" charset="0"/>
                <a:cs typeface="Calibri" panose="020F0502020204030204" pitchFamily="34" charset="0"/>
              </a:rPr>
              <a:t>your </a:t>
            </a:r>
            <a:r>
              <a:rPr lang="en" dirty="0" smtClean="0">
                <a:latin typeface="Calibri" panose="020F0502020204030204" pitchFamily="34" charset="0"/>
                <a:cs typeface="Calibri" panose="020F0502020204030204" pitchFamily="34" charset="0"/>
              </a:rPr>
              <a:t>data</a:t>
            </a:r>
          </a:p>
          <a:p>
            <a:pPr marL="285750" indent="-285750">
              <a:spcBef>
                <a:spcPts val="1000"/>
              </a:spcBef>
              <a:spcAft>
                <a:spcPts val="1000"/>
              </a:spcAft>
              <a:buClr>
                <a:schemeClr val="dk1"/>
              </a:buClr>
              <a:buSzPts val="1100"/>
            </a:pPr>
            <a:r>
              <a:rPr lang="en" dirty="0" smtClean="0">
                <a:latin typeface="Calibri" panose="020F0502020204030204" pitchFamily="34" charset="0"/>
                <a:cs typeface="Calibri" panose="020F0502020204030204" pitchFamily="34" charset="0"/>
              </a:rPr>
              <a:t>Cataloging your data</a:t>
            </a:r>
          </a:p>
          <a:p>
            <a:pPr marL="285750" indent="-285750">
              <a:spcBef>
                <a:spcPts val="1000"/>
              </a:spcBef>
              <a:spcAft>
                <a:spcPts val="1000"/>
              </a:spcAft>
              <a:buClr>
                <a:schemeClr val="dk1"/>
              </a:buClr>
              <a:buSzPts val="1100"/>
            </a:pPr>
            <a:r>
              <a:rPr lang="en" dirty="0" smtClean="0">
                <a:latin typeface="Calibri" panose="020F0502020204030204" pitchFamily="34" charset="0"/>
                <a:cs typeface="Calibri" panose="020F0502020204030204" pitchFamily="34" charset="0"/>
              </a:rPr>
              <a:t>Making data inventorying a continuing effort</a:t>
            </a:r>
          </a:p>
          <a:p>
            <a:pPr marL="285750" indent="-285750">
              <a:spcBef>
                <a:spcPts val="1000"/>
              </a:spcBef>
              <a:spcAft>
                <a:spcPts val="1000"/>
              </a:spcAft>
              <a:buClr>
                <a:schemeClr val="dk1"/>
              </a:buClr>
              <a:buSzPts val="1100"/>
            </a:pPr>
            <a:r>
              <a:rPr lang="en" dirty="0" smtClean="0">
                <a:latin typeface="Calibri" panose="020F0502020204030204" pitchFamily="34" charset="0"/>
                <a:cs typeface="Calibri" panose="020F0502020204030204" pitchFamily="34" charset="0"/>
              </a:rPr>
              <a:t>Next steps after inventorying your data</a:t>
            </a:r>
          </a:p>
          <a:p>
            <a:pPr marL="285750" indent="-285750">
              <a:spcBef>
                <a:spcPts val="1000"/>
              </a:spcBef>
              <a:spcAft>
                <a:spcPts val="1000"/>
              </a:spcAft>
              <a:buClr>
                <a:schemeClr val="dk1"/>
              </a:buClr>
              <a:buSzPts val="1100"/>
            </a:pPr>
            <a:endParaRPr dirty="0">
              <a:latin typeface="Calibri" panose="020F0502020204030204" pitchFamily="34" charset="0"/>
              <a:cs typeface="Calibri" panose="020F0502020204030204" pitchFamily="34" charset="0"/>
            </a:endParaRPr>
          </a:p>
        </p:txBody>
      </p:sp>
      <p:sp>
        <p:nvSpPr>
          <p:cNvPr id="74" name="Google Shape;74;p18"/>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75" name="Google Shape;75;p18"/>
          <p:cNvPicPr preferRelativeResize="0"/>
          <p:nvPr/>
        </p:nvPicPr>
        <p:blipFill rotWithShape="1">
          <a:blip r:embed="rId3">
            <a:extLst>
              <a:ext uri="{28A0092B-C50C-407E-A947-70E740481C1C}">
                <a14:useLocalDpi xmlns:a14="http://schemas.microsoft.com/office/drawing/2010/main" val="0"/>
              </a:ext>
            </a:extLst>
          </a:blip>
          <a:srcRect l="33627" r="12010"/>
          <a:stretch/>
        </p:blipFill>
        <p:spPr>
          <a:xfrm rot="122685">
            <a:off x="5460705" y="568046"/>
            <a:ext cx="2891867" cy="2751873"/>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1"/>
          <p:cNvSpPr txBox="1">
            <a:spLocks noGrp="1"/>
          </p:cNvSpPr>
          <p:nvPr>
            <p:ph type="title"/>
          </p:nvPr>
        </p:nvSpPr>
        <p:spPr>
          <a:xfrm>
            <a:off x="683126" y="486177"/>
            <a:ext cx="5992695" cy="6101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Calibri" panose="020F0502020204030204" pitchFamily="34" charset="0"/>
                <a:cs typeface="Calibri" panose="020F0502020204030204" pitchFamily="34" charset="0"/>
              </a:rPr>
              <a:t>Rule 9: Document inventory procedures</a:t>
            </a:r>
            <a:endParaRPr dirty="0">
              <a:latin typeface="Calibri" panose="020F0502020204030204" pitchFamily="34" charset="0"/>
              <a:cs typeface="Calibri" panose="020F0502020204030204" pitchFamily="34" charset="0"/>
            </a:endParaRPr>
          </a:p>
        </p:txBody>
      </p:sp>
      <p:sp>
        <p:nvSpPr>
          <p:cNvPr id="94" name="Google Shape;94;p21"/>
          <p:cNvSpPr txBox="1">
            <a:spLocks noGrp="1"/>
          </p:cNvSpPr>
          <p:nvPr>
            <p:ph type="body" idx="1"/>
          </p:nvPr>
        </p:nvSpPr>
        <p:spPr>
          <a:xfrm>
            <a:off x="6783116" y="2626587"/>
            <a:ext cx="1866469" cy="1915395"/>
          </a:xfrm>
          <a:prstGeom prst="rect">
            <a:avLst/>
          </a:prstGeom>
        </p:spPr>
        <p:txBody>
          <a:bodyPr spcFirstLastPara="1" wrap="square" lIns="91425" tIns="91425" rIns="91425" bIns="91425" anchor="t" anchorCtr="0">
            <a:noAutofit/>
          </a:bodyPr>
          <a:lstStyle/>
          <a:p>
            <a:pPr marL="0" lvl="0" indent="0">
              <a:buNone/>
            </a:pPr>
            <a:r>
              <a:rPr lang="en" sz="1200" dirty="0" smtClean="0">
                <a:latin typeface="Calibri" panose="020F0502020204030204" pitchFamily="34" charset="0"/>
                <a:cs typeface="Calibri" panose="020F0502020204030204" pitchFamily="34" charset="0"/>
              </a:rPr>
              <a:t>Images: </a:t>
            </a:r>
            <a:r>
              <a:rPr lang="en" sz="1200" dirty="0" smtClean="0">
                <a:latin typeface="Calibri" panose="020F0502020204030204" pitchFamily="34" charset="0"/>
                <a:cs typeface="Calibri" panose="020F0502020204030204" pitchFamily="34" charset="0"/>
                <a:hlinkClick r:id="rId3"/>
              </a:rPr>
              <a:t>Data San Francisco’s </a:t>
            </a:r>
            <a:r>
              <a:rPr lang="en" sz="1200" dirty="0" smtClean="0">
                <a:latin typeface="Calibri" panose="020F0502020204030204" pitchFamily="34" charset="0"/>
                <a:cs typeface="Calibri" panose="020F0502020204030204" pitchFamily="34" charset="0"/>
              </a:rPr>
              <a:t>One Page Summary of Data Inventory Process: </a:t>
            </a:r>
            <a:r>
              <a:rPr lang="en-US" sz="1200" dirty="0" smtClean="0">
                <a:latin typeface="Calibri" panose="020F0502020204030204" pitchFamily="34" charset="0"/>
                <a:cs typeface="Calibri" panose="020F0502020204030204" pitchFamily="34" charset="0"/>
                <a:hlinkClick r:id="rId4"/>
              </a:rPr>
              <a:t>drive.google.com/</a:t>
            </a:r>
            <a:r>
              <a:rPr lang="en-US" sz="1200" dirty="0" err="1" smtClean="0">
                <a:latin typeface="Calibri" panose="020F0502020204030204" pitchFamily="34" charset="0"/>
                <a:cs typeface="Calibri" panose="020F0502020204030204" pitchFamily="34" charset="0"/>
                <a:hlinkClick r:id="rId4"/>
              </a:rPr>
              <a:t>uc?export</a:t>
            </a:r>
            <a:r>
              <a:rPr lang="en-US" sz="1200" dirty="0" smtClean="0">
                <a:latin typeface="Calibri" panose="020F0502020204030204" pitchFamily="34" charset="0"/>
                <a:cs typeface="Calibri" panose="020F0502020204030204" pitchFamily="34" charset="0"/>
                <a:hlinkClick r:id="rId4"/>
              </a:rPr>
              <a:t>=</a:t>
            </a:r>
            <a:r>
              <a:rPr lang="en-US" sz="1200" dirty="0" err="1" smtClean="0">
                <a:latin typeface="Calibri" panose="020F0502020204030204" pitchFamily="34" charset="0"/>
                <a:cs typeface="Calibri" panose="020F0502020204030204" pitchFamily="34" charset="0"/>
                <a:hlinkClick r:id="rId4"/>
              </a:rPr>
              <a:t>download&amp;id</a:t>
            </a:r>
            <a:r>
              <a:rPr lang="en-US" sz="1200" dirty="0" smtClean="0">
                <a:latin typeface="Calibri" panose="020F0502020204030204" pitchFamily="34" charset="0"/>
                <a:cs typeface="Calibri" panose="020F0502020204030204" pitchFamily="34" charset="0"/>
                <a:hlinkClick r:id="rId4"/>
              </a:rPr>
              <a:t>=0B6av1JsL3xAnU25abC1wSFhXOG8 </a:t>
            </a:r>
            <a:endParaRPr lang="en-US" sz="1200" dirty="0" smtClean="0">
              <a:latin typeface="Calibri" panose="020F0502020204030204" pitchFamily="34" charset="0"/>
              <a:cs typeface="Calibri" panose="020F0502020204030204" pitchFamily="34" charset="0"/>
            </a:endParaRPr>
          </a:p>
          <a:p>
            <a:pPr marL="0" lvl="0" indent="0">
              <a:buNone/>
            </a:pPr>
            <a:endParaRPr lang="en-US" sz="1200" dirty="0" smtClean="0">
              <a:latin typeface="Calibri" panose="020F0502020204030204" pitchFamily="34" charset="0"/>
              <a:cs typeface="Calibri" panose="020F0502020204030204" pitchFamily="34" charset="0"/>
            </a:endParaRPr>
          </a:p>
          <a:p>
            <a:pPr marL="0" lvl="0" indent="0">
              <a:buNone/>
            </a:pPr>
            <a:r>
              <a:rPr lang="en-US" sz="1200" dirty="0" err="1" smtClean="0">
                <a:latin typeface="Calibri" panose="020F0502020204030204" pitchFamily="34" charset="0"/>
                <a:cs typeface="Calibri" panose="020F0502020204030204" pitchFamily="34" charset="0"/>
              </a:rPr>
              <a:t>Freepik</a:t>
            </a:r>
            <a:r>
              <a:rPr lang="en-US" sz="1200" dirty="0" smtClean="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hlinkClick r:id="rId5"/>
              </a:rPr>
              <a:t>freepik.com</a:t>
            </a:r>
            <a:endParaRPr sz="1200" dirty="0">
              <a:latin typeface="Calibri" panose="020F0502020204030204" pitchFamily="34" charset="0"/>
              <a:cs typeface="Calibri" panose="020F0502020204030204" pitchFamily="34" charset="0"/>
            </a:endParaRPr>
          </a:p>
        </p:txBody>
      </p:sp>
      <p:sp>
        <p:nvSpPr>
          <p:cNvPr id="95" name="Google Shape;95;p21"/>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pic>
        <p:nvPicPr>
          <p:cNvPr id="96" name="Google Shape;96;p21"/>
          <p:cNvPicPr preferRelativeResize="0"/>
          <p:nvPr/>
        </p:nvPicPr>
        <p:blipFill>
          <a:blip r:embed="rId6">
            <a:extLst>
              <a:ext uri="{28A0092B-C50C-407E-A947-70E740481C1C}">
                <a14:useLocalDpi xmlns:a14="http://schemas.microsoft.com/office/drawing/2010/main" val="0"/>
              </a:ext>
            </a:extLst>
          </a:blip>
          <a:stretch>
            <a:fillRect/>
          </a:stretch>
        </p:blipFill>
        <p:spPr>
          <a:xfrm rot="123228">
            <a:off x="6816599" y="515279"/>
            <a:ext cx="1591044" cy="1896992"/>
          </a:xfrm>
          <a:prstGeom prst="rect">
            <a:avLst/>
          </a:prstGeom>
          <a:noFill/>
          <a:ln>
            <a:noFill/>
          </a:ln>
        </p:spPr>
      </p:pic>
      <p:pic>
        <p:nvPicPr>
          <p:cNvPr id="2" name="Picture 1"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3127" y="1096320"/>
            <a:ext cx="5992695" cy="34456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30"/>
          <p:cNvSpPr txBox="1">
            <a:spLocks noGrp="1"/>
          </p:cNvSpPr>
          <p:nvPr>
            <p:ph type="subTitle" idx="4294967295"/>
          </p:nvPr>
        </p:nvSpPr>
        <p:spPr>
          <a:xfrm>
            <a:off x="712381" y="1509823"/>
            <a:ext cx="5922335" cy="30728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Calibri" panose="020F0502020204030204" pitchFamily="34" charset="0"/>
                <a:cs typeface="Calibri" panose="020F0502020204030204" pitchFamily="34" charset="0"/>
              </a:rPr>
              <a:t>Research Data Management: </a:t>
            </a:r>
            <a:r>
              <a:rPr lang="en" dirty="0" smtClean="0">
                <a:latin typeface="Calibri" panose="020F0502020204030204" pitchFamily="34" charset="0"/>
                <a:cs typeface="Calibri" panose="020F0502020204030204" pitchFamily="34" charset="0"/>
              </a:rPr>
              <a:t>use your inventory as a springboard to recommend better RDM practices</a:t>
            </a:r>
          </a:p>
          <a:p>
            <a:pPr marL="0" lvl="0" indent="0" algn="l" rtl="0">
              <a:spcBef>
                <a:spcPts val="0"/>
              </a:spcBef>
              <a:spcAft>
                <a:spcPts val="0"/>
              </a:spcAft>
              <a:buNone/>
            </a:pPr>
            <a:endParaRPr lang="en"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b="1" dirty="0" smtClean="0">
                <a:latin typeface="Calibri" panose="020F0502020204030204" pitchFamily="34" charset="0"/>
                <a:cs typeface="Calibri" panose="020F0502020204030204" pitchFamily="34" charset="0"/>
              </a:rPr>
              <a:t>Develop policies: </a:t>
            </a:r>
            <a:r>
              <a:rPr lang="en" dirty="0" smtClean="0">
                <a:latin typeface="Calibri" panose="020F0502020204030204" pitchFamily="34" charset="0"/>
                <a:cs typeface="Calibri" panose="020F0502020204030204" pitchFamily="34" charset="0"/>
              </a:rPr>
              <a:t>for file naming conventions, organizing file directories, storage and backups, quality and integrity checks</a:t>
            </a:r>
          </a:p>
          <a:p>
            <a:pPr marL="285750" indent="-285750"/>
            <a:r>
              <a:rPr lang="en" dirty="0" smtClean="0">
                <a:latin typeface="Calibri" panose="020F0502020204030204" pitchFamily="34" charset="0"/>
                <a:cs typeface="Calibri" panose="020F0502020204030204" pitchFamily="34" charset="0"/>
              </a:rPr>
              <a:t>Implement the policies </a:t>
            </a:r>
            <a:r>
              <a:rPr lang="en-US" dirty="0" err="1" smtClean="0">
                <a:latin typeface="Calibri" panose="020F0502020204030204" pitchFamily="34" charset="0"/>
                <a:cs typeface="Calibri" panose="020F0502020204030204" pitchFamily="34" charset="0"/>
              </a:rPr>
              <a:t>wi</a:t>
            </a:r>
            <a:r>
              <a:rPr lang="en" dirty="0" smtClean="0">
                <a:latin typeface="Calibri" panose="020F0502020204030204" pitchFamily="34" charset="0"/>
                <a:cs typeface="Calibri" panose="020F0502020204030204" pitchFamily="34" charset="0"/>
              </a:rPr>
              <a:t>th practical guidelines</a:t>
            </a:r>
          </a:p>
          <a:p>
            <a:pPr marL="285750" indent="-285750"/>
            <a:r>
              <a:rPr lang="en" dirty="0" smtClean="0">
                <a:latin typeface="Calibri" panose="020F0502020204030204" pitchFamily="34" charset="0"/>
                <a:cs typeface="Calibri" panose="020F0502020204030204" pitchFamily="34" charset="0"/>
              </a:rPr>
              <a:t>Establish a training program appropriate to staff needs</a:t>
            </a:r>
          </a:p>
          <a:p>
            <a:pPr marL="285750" indent="-285750"/>
            <a:endParaRPr lang="en" dirty="0">
              <a:latin typeface="Calibri" panose="020F0502020204030204" pitchFamily="34" charset="0"/>
              <a:cs typeface="Calibri" panose="020F0502020204030204" pitchFamily="34" charset="0"/>
            </a:endParaRPr>
          </a:p>
          <a:p>
            <a:pPr marL="0" indent="0">
              <a:buNone/>
            </a:pPr>
            <a:r>
              <a:rPr lang="en" b="1" dirty="0" smtClean="0">
                <a:latin typeface="Calibri" panose="020F0502020204030204" pitchFamily="34" charset="0"/>
                <a:cs typeface="Calibri" panose="020F0502020204030204" pitchFamily="34" charset="0"/>
              </a:rPr>
              <a:t>Planning</a:t>
            </a:r>
            <a:r>
              <a:rPr lang="en" dirty="0" smtClean="0">
                <a:latin typeface="Calibri" panose="020F0502020204030204" pitchFamily="34" charset="0"/>
                <a:cs typeface="Calibri" panose="020F0502020204030204" pitchFamily="34" charset="0"/>
              </a:rPr>
              <a:t>: Use your inventory as an opportunity to budget for additional data curation and re-use work </a:t>
            </a:r>
            <a:endParaRPr dirty="0">
              <a:latin typeface="Calibri" panose="020F0502020204030204" pitchFamily="34" charset="0"/>
              <a:cs typeface="Calibri" panose="020F0502020204030204" pitchFamily="34" charset="0"/>
            </a:endParaRPr>
          </a:p>
        </p:txBody>
      </p:sp>
      <p:sp>
        <p:nvSpPr>
          <p:cNvPr id="178" name="Google Shape;178;p30"/>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179" name="Google Shape;179;p30" descr="DeathtoStock_Clementine10.jpg"/>
          <p:cNvPicPr preferRelativeResize="0"/>
          <p:nvPr/>
        </p:nvPicPr>
        <p:blipFill rotWithShape="1">
          <a:blip r:embed="rId3">
            <a:alphaModFix/>
          </a:blip>
          <a:srcRect/>
          <a:stretch/>
        </p:blipFill>
        <p:spPr>
          <a:xfrm rot="123228">
            <a:off x="6804238" y="514461"/>
            <a:ext cx="1607232" cy="1607232"/>
          </a:xfrm>
          <a:prstGeom prst="rect">
            <a:avLst/>
          </a:prstGeom>
          <a:noFill/>
          <a:ln>
            <a:noFill/>
          </a:ln>
        </p:spPr>
      </p:pic>
      <p:sp>
        <p:nvSpPr>
          <p:cNvPr id="6" name="Google Shape;218;p34"/>
          <p:cNvSpPr txBox="1">
            <a:spLocks/>
          </p:cNvSpPr>
          <p:nvPr/>
        </p:nvSpPr>
        <p:spPr>
          <a:xfrm>
            <a:off x="668756" y="419370"/>
            <a:ext cx="6683658" cy="6492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buClr>
                <a:srgbClr val="434343"/>
              </a:buClr>
              <a:buSzPts val="2800"/>
            </a:pPr>
            <a:r>
              <a:rPr lang="en-US" sz="2800" dirty="0" smtClean="0">
                <a:solidFill>
                  <a:srgbClr val="434343"/>
                </a:solidFill>
                <a:latin typeface="Calibri" panose="020F0502020204030204" pitchFamily="34" charset="0"/>
                <a:ea typeface="Inconsolata"/>
                <a:cs typeface="Calibri" panose="020F0502020204030204" pitchFamily="34" charset="0"/>
                <a:sym typeface="Inconsolata"/>
              </a:rPr>
              <a:t>Rule 10: Leverage your inventory for maximum benefit</a:t>
            </a:r>
            <a:endParaRPr lang="en-US" sz="2800" dirty="0">
              <a:solidFill>
                <a:srgbClr val="434343"/>
              </a:solidFill>
              <a:latin typeface="Calibri" panose="020F0502020204030204" pitchFamily="34" charset="0"/>
              <a:ea typeface="Inconsolata"/>
              <a:cs typeface="Calibri" panose="020F0502020204030204" pitchFamily="34" charset="0"/>
              <a:sym typeface="Inconsolat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p:nvPr/>
        </p:nvSpPr>
        <p:spPr>
          <a:xfrm>
            <a:off x="5332100" y="640646"/>
            <a:ext cx="2705164" cy="3825569"/>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no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7"/>
          <p:cNvSpPr/>
          <p:nvPr/>
        </p:nvSpPr>
        <p:spPr>
          <a:xfrm>
            <a:off x="5518764" y="992661"/>
            <a:ext cx="2342400" cy="313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B5394"/>
                </a:solidFill>
                <a:latin typeface="Pangolin"/>
                <a:ea typeface="Pangolin"/>
                <a:cs typeface="Pangolin"/>
                <a:sym typeface="Pangolin"/>
              </a:rPr>
              <a:t>Place your screenshot here</a:t>
            </a:r>
            <a:endParaRPr sz="1000">
              <a:solidFill>
                <a:srgbClr val="0B5394"/>
              </a:solidFill>
              <a:latin typeface="Pangolin"/>
              <a:ea typeface="Pangolin"/>
              <a:cs typeface="Pangolin"/>
              <a:sym typeface="Pangolin"/>
            </a:endParaRPr>
          </a:p>
        </p:txBody>
      </p:sp>
      <p:sp>
        <p:nvSpPr>
          <p:cNvPr id="245" name="Google Shape;245;p37"/>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246" name="Google Shape;246;p37"/>
          <p:cNvSpPr txBox="1">
            <a:spLocks noGrp="1"/>
          </p:cNvSpPr>
          <p:nvPr>
            <p:ph type="body" idx="4294967295"/>
          </p:nvPr>
        </p:nvSpPr>
        <p:spPr>
          <a:xfrm>
            <a:off x="850654" y="1172999"/>
            <a:ext cx="4210444" cy="306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alibri" panose="020F0502020204030204" pitchFamily="34" charset="0"/>
                <a:cs typeface="Calibri" panose="020F0502020204030204" pitchFamily="34" charset="0"/>
              </a:rPr>
              <a:t>If data has been </a:t>
            </a:r>
            <a:r>
              <a:rPr lang="en" dirty="0" smtClean="0">
                <a:latin typeface="Calibri" panose="020F0502020204030204" pitchFamily="34" charset="0"/>
                <a:cs typeface="Calibri" panose="020F0502020204030204" pitchFamily="34" charset="0"/>
              </a:rPr>
              <a:t>inventoried, cataloged, de-identified, </a:t>
            </a:r>
            <a:r>
              <a:rPr lang="en" dirty="0" smtClean="0">
                <a:latin typeface="Calibri" panose="020F0502020204030204" pitchFamily="34" charset="0"/>
                <a:cs typeface="Calibri" panose="020F0502020204030204" pitchFamily="34" charset="0"/>
              </a:rPr>
              <a:t>and is ready to be shared, consider depositing it in </a:t>
            </a:r>
            <a:r>
              <a:rPr lang="en" dirty="0" smtClean="0">
                <a:latin typeface="Calibri" panose="020F0502020204030204" pitchFamily="34" charset="0"/>
                <a:cs typeface="Calibri" panose="020F0502020204030204" pitchFamily="34" charset="0"/>
                <a:hlinkClick r:id="rId3"/>
              </a:rPr>
              <a:t>DigitalHub</a:t>
            </a:r>
            <a:r>
              <a:rPr lang="en" dirty="0" smtClean="0">
                <a:latin typeface="Calibri" panose="020F0502020204030204" pitchFamily="34" charset="0"/>
                <a:cs typeface="Calibri" panose="020F0502020204030204" pitchFamily="34" charset="0"/>
              </a:rPr>
              <a:t>.</a:t>
            </a:r>
          </a:p>
          <a:p>
            <a:pPr marL="0" lvl="0" indent="0" algn="l" rtl="0">
              <a:spcBef>
                <a:spcPts val="0"/>
              </a:spcBef>
              <a:spcAft>
                <a:spcPts val="0"/>
              </a:spcAft>
              <a:buNone/>
            </a:pPr>
            <a:endParaRPr lang="en"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dirty="0" smtClean="0">
                <a:latin typeface="Calibri" panose="020F0502020204030204" pitchFamily="34" charset="0"/>
                <a:cs typeface="Calibri" panose="020F0502020204030204" pitchFamily="34" charset="0"/>
              </a:rPr>
              <a:t>Benefits:</a:t>
            </a:r>
          </a:p>
          <a:p>
            <a:pPr marL="285750" indent="-285750"/>
            <a:r>
              <a:rPr lang="en-US" dirty="0" smtClean="0">
                <a:latin typeface="Calibri" panose="020F0502020204030204" pitchFamily="34" charset="0"/>
                <a:cs typeface="Calibri" panose="020F0502020204030204" pitchFamily="34" charset="0"/>
              </a:rPr>
              <a:t>Allow others to cite your deposited data</a:t>
            </a:r>
          </a:p>
          <a:p>
            <a:pPr marL="285750" indent="-285750"/>
            <a:r>
              <a:rPr lang="en-US" dirty="0" smtClean="0">
                <a:latin typeface="Calibri" panose="020F0502020204030204" pitchFamily="34" charset="0"/>
                <a:cs typeface="Calibri" panose="020F0502020204030204" pitchFamily="34" charset="0"/>
              </a:rPr>
              <a:t>Track versions</a:t>
            </a:r>
          </a:p>
          <a:p>
            <a:pPr marL="285750" indent="-285750"/>
            <a:r>
              <a:rPr lang="en-US" dirty="0" smtClean="0">
                <a:latin typeface="Calibri" panose="020F0502020204030204" pitchFamily="34" charset="0"/>
                <a:cs typeface="Calibri" panose="020F0502020204030204" pitchFamily="34" charset="0"/>
              </a:rPr>
              <a:t>Share data with collaborators</a:t>
            </a:r>
          </a:p>
          <a:p>
            <a:pPr marL="285750" indent="-285750"/>
            <a:r>
              <a:rPr lang="en-US" dirty="0" smtClean="0">
                <a:latin typeface="Calibri" panose="020F0502020204030204" pitchFamily="34" charset="0"/>
                <a:cs typeface="Calibri" panose="020F0502020204030204" pitchFamily="34" charset="0"/>
              </a:rPr>
              <a:t>Make collections</a:t>
            </a:r>
          </a:p>
          <a:p>
            <a:pPr marL="285750" indent="-285750"/>
            <a:r>
              <a:rPr lang="en-US" dirty="0" smtClean="0">
                <a:latin typeface="Calibri" panose="020F0502020204030204" pitchFamily="34" charset="0"/>
                <a:cs typeface="Calibri" panose="020F0502020204030204" pitchFamily="34" charset="0"/>
              </a:rPr>
              <a:t>‘Private’ setting for data not ready to be shared</a:t>
            </a:r>
            <a:endParaRPr dirty="0">
              <a:latin typeface="Calibri" panose="020F0502020204030204" pitchFamily="34" charset="0"/>
              <a:cs typeface="Calibri" panose="020F0502020204030204" pitchFamily="34" charset="0"/>
            </a:endParaRPr>
          </a:p>
        </p:txBody>
      </p:sp>
      <p:sp>
        <p:nvSpPr>
          <p:cNvPr id="247" name="Google Shape;247;p37"/>
          <p:cNvSpPr txBox="1">
            <a:spLocks noGrp="1"/>
          </p:cNvSpPr>
          <p:nvPr>
            <p:ph type="title" idx="4294967295"/>
          </p:nvPr>
        </p:nvSpPr>
        <p:spPr>
          <a:xfrm>
            <a:off x="735476" y="544952"/>
            <a:ext cx="4205355" cy="5751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Calibri" panose="020F0502020204030204" pitchFamily="34" charset="0"/>
                <a:cs typeface="Calibri" panose="020F0502020204030204" pitchFamily="34" charset="0"/>
              </a:rPr>
              <a:t>DigitalHub: a local resource</a:t>
            </a:r>
            <a:endParaRPr dirty="0">
              <a:latin typeface="Calibri" panose="020F0502020204030204" pitchFamily="34" charset="0"/>
              <a:cs typeface="Calibri" panose="020F0502020204030204" pitchFamily="34" charset="0"/>
            </a:endParaRPr>
          </a:p>
        </p:txBody>
      </p:sp>
      <p:pic>
        <p:nvPicPr>
          <p:cNvPr id="2" name="Picture 1" descr="Screen Clipping"/>
          <p:cNvPicPr>
            <a:picLocks noChangeAspect="1"/>
          </p:cNvPicPr>
          <p:nvPr/>
        </p:nvPicPr>
        <p:blipFill rotWithShape="1">
          <a:blip r:embed="rId4">
            <a:extLst>
              <a:ext uri="{28A0092B-C50C-407E-A947-70E740481C1C}">
                <a14:useLocalDpi xmlns:a14="http://schemas.microsoft.com/office/drawing/2010/main" val="0"/>
              </a:ext>
            </a:extLst>
          </a:blip>
          <a:srcRect r="48297"/>
          <a:stretch/>
        </p:blipFill>
        <p:spPr>
          <a:xfrm>
            <a:off x="5518765" y="998263"/>
            <a:ext cx="2326679" cy="312609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9"/>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262" name="Google Shape;262;p39"/>
          <p:cNvSpPr txBox="1">
            <a:spLocks noGrp="1"/>
          </p:cNvSpPr>
          <p:nvPr>
            <p:ph type="title" idx="4294967295"/>
          </p:nvPr>
        </p:nvSpPr>
        <p:spPr>
          <a:xfrm>
            <a:off x="866375" y="1023310"/>
            <a:ext cx="3966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latin typeface="Calibri" panose="020F0502020204030204" pitchFamily="34" charset="0"/>
                <a:cs typeface="Calibri" panose="020F0502020204030204" pitchFamily="34" charset="0"/>
              </a:rPr>
              <a:t>Thanks!</a:t>
            </a:r>
            <a:endParaRPr sz="6000" dirty="0">
              <a:latin typeface="Calibri" panose="020F0502020204030204" pitchFamily="34" charset="0"/>
              <a:cs typeface="Calibri" panose="020F0502020204030204" pitchFamily="34" charset="0"/>
            </a:endParaRPr>
          </a:p>
        </p:txBody>
      </p:sp>
      <p:sp>
        <p:nvSpPr>
          <p:cNvPr id="263" name="Google Shape;263;p39"/>
          <p:cNvSpPr txBox="1">
            <a:spLocks noGrp="1"/>
          </p:cNvSpPr>
          <p:nvPr>
            <p:ph type="body" idx="4294967295"/>
          </p:nvPr>
        </p:nvSpPr>
        <p:spPr>
          <a:xfrm>
            <a:off x="866375" y="1955748"/>
            <a:ext cx="3966600" cy="210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Calibri" panose="020F0502020204030204" pitchFamily="34" charset="0"/>
                <a:cs typeface="Calibri" panose="020F0502020204030204" pitchFamily="34" charset="0"/>
              </a:rPr>
              <a:t>Any questions?</a:t>
            </a:r>
            <a:endParaRPr dirty="0">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Font typeface="Arial"/>
              <a:buNone/>
            </a:pPr>
            <a:r>
              <a:rPr lang="en" dirty="0">
                <a:latin typeface="Calibri" panose="020F0502020204030204" pitchFamily="34" charset="0"/>
                <a:cs typeface="Calibri" panose="020F0502020204030204" pitchFamily="34" charset="0"/>
              </a:rPr>
              <a:t>You can find me at:</a:t>
            </a:r>
            <a:endParaRPr dirty="0">
              <a:latin typeface="Calibri" panose="020F0502020204030204" pitchFamily="34" charset="0"/>
              <a:cs typeface="Calibri" panose="020F0502020204030204" pitchFamily="34" charset="0"/>
            </a:endParaRPr>
          </a:p>
          <a:p>
            <a:pPr marL="457200" lvl="0" indent="-317500" algn="l" rtl="0">
              <a:spcBef>
                <a:spcPts val="1000"/>
              </a:spcBef>
              <a:spcAft>
                <a:spcPts val="0"/>
              </a:spcAft>
              <a:buSzPts val="1400"/>
              <a:buChar char="✗"/>
            </a:pPr>
            <a:r>
              <a:rPr lang="en" dirty="0" smtClean="0">
                <a:latin typeface="Calibri" panose="020F0502020204030204" pitchFamily="34" charset="0"/>
                <a:cs typeface="Calibri" panose="020F0502020204030204" pitchFamily="34" charset="0"/>
              </a:rPr>
              <a:t>@saragon02 (GitHub)</a:t>
            </a:r>
            <a:endParaRPr dirty="0">
              <a:latin typeface="Calibri" panose="020F0502020204030204" pitchFamily="34" charset="0"/>
              <a:cs typeface="Calibri" panose="020F0502020204030204" pitchFamily="34" charset="0"/>
            </a:endParaRPr>
          </a:p>
          <a:p>
            <a:pPr marL="457200" lvl="0" indent="-317500" algn="l" rtl="0">
              <a:spcBef>
                <a:spcPts val="0"/>
              </a:spcBef>
              <a:spcAft>
                <a:spcPts val="0"/>
              </a:spcAft>
              <a:buSzPts val="1400"/>
              <a:buChar char="✗"/>
            </a:pPr>
            <a:r>
              <a:rPr lang="en-US" dirty="0">
                <a:latin typeface="Calibri" panose="020F0502020204030204" pitchFamily="34" charset="0"/>
                <a:cs typeface="Calibri" panose="020F0502020204030204" pitchFamily="34" charset="0"/>
              </a:rPr>
              <a:t>s</a:t>
            </a:r>
            <a:r>
              <a:rPr lang="en" dirty="0" smtClean="0">
                <a:latin typeface="Calibri" panose="020F0502020204030204" pitchFamily="34" charset="0"/>
                <a:cs typeface="Calibri" panose="020F0502020204030204" pitchFamily="34" charset="0"/>
              </a:rPr>
              <a:t>ara.gonzales2@northwestern.edu</a:t>
            </a:r>
            <a:endParaRPr dirty="0">
              <a:latin typeface="Calibri" panose="020F0502020204030204" pitchFamily="34" charset="0"/>
              <a:cs typeface="Calibri" panose="020F0502020204030204" pitchFamily="34" charset="0"/>
            </a:endParaRPr>
          </a:p>
        </p:txBody>
      </p:sp>
      <p:sp>
        <p:nvSpPr>
          <p:cNvPr id="264" name="Google Shape;264;p39"/>
          <p:cNvSpPr/>
          <p:nvPr/>
        </p:nvSpPr>
        <p:spPr>
          <a:xfrm>
            <a:off x="5875463" y="1578259"/>
            <a:ext cx="1934246" cy="1786513"/>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0"/>
          <p:cNvSpPr txBox="1">
            <a:spLocks noGrp="1"/>
          </p:cNvSpPr>
          <p:nvPr>
            <p:ph type="title"/>
          </p:nvPr>
        </p:nvSpPr>
        <p:spPr>
          <a:xfrm>
            <a:off x="866375" y="358385"/>
            <a:ext cx="5626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Credits</a:t>
            </a:r>
            <a:endParaRPr dirty="0">
              <a:latin typeface="Calibri" panose="020F0502020204030204" pitchFamily="34" charset="0"/>
              <a:cs typeface="Calibri" panose="020F0502020204030204" pitchFamily="34" charset="0"/>
            </a:endParaRPr>
          </a:p>
        </p:txBody>
      </p:sp>
      <p:sp>
        <p:nvSpPr>
          <p:cNvPr id="270" name="Google Shape;270;p40"/>
          <p:cNvSpPr txBox="1">
            <a:spLocks noGrp="1"/>
          </p:cNvSpPr>
          <p:nvPr>
            <p:ph type="body" idx="1"/>
          </p:nvPr>
        </p:nvSpPr>
        <p:spPr>
          <a:xfrm>
            <a:off x="632637" y="1107840"/>
            <a:ext cx="5817408" cy="3063000"/>
          </a:xfrm>
          <a:prstGeom prst="rect">
            <a:avLst/>
          </a:prstGeom>
        </p:spPr>
        <p:txBody>
          <a:bodyPr spcFirstLastPara="1" wrap="square" lIns="91425" tIns="91425" rIns="91425" bIns="91425" anchor="t" anchorCtr="0">
            <a:noAutofit/>
          </a:bodyPr>
          <a:lstStyle/>
          <a:p>
            <a:pPr marL="400050" indent="-285750">
              <a:lnSpc>
                <a:spcPct val="150000"/>
              </a:lnSpc>
              <a:buSzPts val="1800"/>
            </a:pPr>
            <a:r>
              <a:rPr lang="en" sz="1500" dirty="0" smtClean="0">
                <a:latin typeface="Calibri" panose="020F0502020204030204" pitchFamily="34" charset="0"/>
                <a:cs typeface="Calibri" panose="020F0502020204030204" pitchFamily="34" charset="0"/>
              </a:rPr>
              <a:t>Beale, Tim, et. al. </a:t>
            </a:r>
            <a:r>
              <a:rPr lang="en" sz="1500" i="1" dirty="0" smtClean="0">
                <a:latin typeface="Calibri" panose="020F0502020204030204" pitchFamily="34" charset="0"/>
                <a:cs typeface="Calibri" panose="020F0502020204030204" pitchFamily="34" charset="0"/>
              </a:rPr>
              <a:t>How to Create a D</a:t>
            </a:r>
            <a:r>
              <a:rPr lang="en-US" sz="1500" i="1" dirty="0" smtClean="0">
                <a:latin typeface="Calibri" panose="020F0502020204030204" pitchFamily="34" charset="0"/>
                <a:cs typeface="Calibri" panose="020F0502020204030204" pitchFamily="34" charset="0"/>
              </a:rPr>
              <a:t>a</a:t>
            </a:r>
            <a:r>
              <a:rPr lang="en" sz="1500" i="1" dirty="0" smtClean="0">
                <a:latin typeface="Calibri" panose="020F0502020204030204" pitchFamily="34" charset="0"/>
                <a:cs typeface="Calibri" panose="020F0502020204030204" pitchFamily="34" charset="0"/>
              </a:rPr>
              <a:t>ta Inventory</a:t>
            </a:r>
            <a:r>
              <a:rPr lang="en" sz="1500" dirty="0" smtClean="0">
                <a:latin typeface="Calibri" panose="020F0502020204030204" pitchFamily="34" charset="0"/>
                <a:cs typeface="Calibri" panose="020F0502020204030204" pitchFamily="34" charset="0"/>
              </a:rPr>
              <a:t>. Open Data Institute, 2018. </a:t>
            </a:r>
            <a:r>
              <a:rPr lang="en-US" sz="1500" dirty="0" smtClean="0">
                <a:latin typeface="Calibri" panose="020F0502020204030204" pitchFamily="34" charset="0"/>
                <a:cs typeface="Calibri" panose="020F0502020204030204" pitchFamily="34" charset="0"/>
                <a:hlinkClick r:id="rId3"/>
              </a:rPr>
              <a:t>doi.org/10.21955/gatesopenres.1114885.1</a:t>
            </a:r>
            <a:r>
              <a:rPr lang="en-US" sz="1500" dirty="0" smtClean="0">
                <a:latin typeface="Calibri" panose="020F0502020204030204" pitchFamily="34" charset="0"/>
                <a:cs typeface="Calibri" panose="020F0502020204030204" pitchFamily="34" charset="0"/>
              </a:rPr>
              <a:t> </a:t>
            </a:r>
          </a:p>
          <a:p>
            <a:pPr marL="400050" indent="-285750">
              <a:lnSpc>
                <a:spcPct val="150000"/>
              </a:lnSpc>
              <a:buSzPts val="1800"/>
            </a:pPr>
            <a:r>
              <a:rPr lang="en-US" sz="1500" dirty="0" smtClean="0">
                <a:latin typeface="Calibri" panose="020F0502020204030204" pitchFamily="34" charset="0"/>
                <a:cs typeface="Calibri" panose="020F0502020204030204" pitchFamily="34" charset="0"/>
              </a:rPr>
              <a:t>San Francisco Open Data: </a:t>
            </a:r>
            <a:r>
              <a:rPr lang="en-US" sz="1500" dirty="0" err="1" smtClean="0">
                <a:latin typeface="Calibri" panose="020F0502020204030204" pitchFamily="34" charset="0"/>
                <a:cs typeface="Calibri" panose="020F0502020204030204" pitchFamily="34" charset="0"/>
              </a:rPr>
              <a:t>DataSF</a:t>
            </a:r>
            <a:r>
              <a:rPr lang="en-US" sz="1500" dirty="0">
                <a:latin typeface="Calibri" panose="020F0502020204030204" pitchFamily="34" charset="0"/>
                <a:cs typeface="Calibri" panose="020F0502020204030204" pitchFamily="34" charset="0"/>
              </a:rPr>
              <a:t>. </a:t>
            </a:r>
            <a:r>
              <a:rPr lang="en-US" sz="1500" dirty="0" smtClean="0">
                <a:latin typeface="Calibri" panose="020F0502020204030204" pitchFamily="34" charset="0"/>
                <a:cs typeface="Calibri" panose="020F0502020204030204" pitchFamily="34" charset="0"/>
                <a:hlinkClick r:id="rId4"/>
              </a:rPr>
              <a:t>datasf.org/</a:t>
            </a:r>
            <a:r>
              <a:rPr lang="en-US" sz="1500" dirty="0" err="1" smtClean="0">
                <a:latin typeface="Calibri" panose="020F0502020204030204" pitchFamily="34" charset="0"/>
                <a:cs typeface="Calibri" panose="020F0502020204030204" pitchFamily="34" charset="0"/>
                <a:hlinkClick r:id="rId4"/>
              </a:rPr>
              <a:t>opendata</a:t>
            </a:r>
            <a:r>
              <a:rPr lang="en-US" sz="1500" dirty="0" smtClean="0">
                <a:latin typeface="Calibri" panose="020F0502020204030204" pitchFamily="34" charset="0"/>
                <a:cs typeface="Calibri" panose="020F0502020204030204" pitchFamily="34" charset="0"/>
                <a:hlinkClick r:id="rId4"/>
              </a:rPr>
              <a:t>/</a:t>
            </a:r>
            <a:r>
              <a:rPr lang="en-US" sz="1500" dirty="0" smtClean="0">
                <a:latin typeface="Calibri" panose="020F0502020204030204" pitchFamily="34" charset="0"/>
                <a:cs typeface="Calibri" panose="020F0502020204030204" pitchFamily="34" charset="0"/>
              </a:rPr>
              <a:t> </a:t>
            </a:r>
          </a:p>
          <a:p>
            <a:pPr marL="400050" indent="-285750">
              <a:lnSpc>
                <a:spcPct val="150000"/>
              </a:lnSpc>
              <a:buSzPts val="1800"/>
            </a:pPr>
            <a:r>
              <a:rPr lang="en-US" sz="1500" dirty="0" smtClean="0">
                <a:latin typeface="Calibri" panose="020F0502020204030204" pitchFamily="34" charset="0"/>
                <a:cs typeface="Calibri" panose="020F0502020204030204" pitchFamily="34" charset="0"/>
                <a:hlinkClick r:id="rId5"/>
              </a:rPr>
              <a:t>State of South Carolina Data Inventory Tool</a:t>
            </a:r>
            <a:endParaRPr lang="en-US" sz="1500" dirty="0" smtClean="0">
              <a:latin typeface="Calibri" panose="020F0502020204030204" pitchFamily="34" charset="0"/>
              <a:cs typeface="Calibri" panose="020F0502020204030204" pitchFamily="34" charset="0"/>
            </a:endParaRPr>
          </a:p>
          <a:p>
            <a:pPr marL="400050" indent="-285750">
              <a:lnSpc>
                <a:spcPct val="150000"/>
              </a:lnSpc>
              <a:buSzPts val="1800"/>
            </a:pPr>
            <a:r>
              <a:rPr lang="en-US" sz="1500" dirty="0">
                <a:latin typeface="Calibri" panose="020F0502020204030204" pitchFamily="34" charset="0"/>
                <a:cs typeface="Calibri" panose="020F0502020204030204" pitchFamily="34" charset="0"/>
              </a:rPr>
              <a:t>USGS.gov</a:t>
            </a:r>
            <a:r>
              <a:rPr lang="en-US" sz="1500" dirty="0">
                <a:solidFill>
                  <a:schemeClr val="tx1"/>
                </a:solidFill>
                <a:latin typeface="Calibri" panose="020F0502020204030204" pitchFamily="34" charset="0"/>
                <a:cs typeface="Calibri" panose="020F0502020204030204" pitchFamily="34" charset="0"/>
              </a:rPr>
              <a:t>: </a:t>
            </a:r>
            <a:r>
              <a:rPr lang="en-US" sz="1500" i="1" dirty="0">
                <a:latin typeface="Calibri" panose="020F0502020204030204" pitchFamily="34" charset="0"/>
                <a:cs typeface="Calibri" panose="020F0502020204030204" pitchFamily="34" charset="0"/>
              </a:rPr>
              <a:t>Data Management, Stewardship</a:t>
            </a:r>
            <a:r>
              <a:rPr lang="en-US" sz="1500" dirty="0">
                <a:solidFill>
                  <a:schemeClr val="tx1"/>
                </a:solidFill>
                <a:latin typeface="Calibri" panose="020F0502020204030204" pitchFamily="34" charset="0"/>
                <a:cs typeface="Calibri" panose="020F0502020204030204" pitchFamily="34" charset="0"/>
              </a:rPr>
              <a:t>: </a:t>
            </a:r>
            <a:r>
              <a:rPr lang="en-US" sz="1500" dirty="0" smtClean="0">
                <a:solidFill>
                  <a:schemeClr val="tx1"/>
                </a:solidFill>
                <a:latin typeface="Calibri" panose="020F0502020204030204" pitchFamily="34" charset="0"/>
                <a:cs typeface="Calibri" panose="020F0502020204030204" pitchFamily="34" charset="0"/>
                <a:hlinkClick r:id="rId6"/>
              </a:rPr>
              <a:t>usgs.gov/products/data-and-tools/data-management/stewardship</a:t>
            </a:r>
            <a:r>
              <a:rPr lang="en-US" sz="1500" dirty="0" smtClean="0">
                <a:solidFill>
                  <a:schemeClr val="tx1"/>
                </a:solidFill>
                <a:latin typeface="Calibri" panose="020F0502020204030204" pitchFamily="34" charset="0"/>
                <a:cs typeface="Calibri" panose="020F0502020204030204" pitchFamily="34" charset="0"/>
              </a:rPr>
              <a:t> </a:t>
            </a:r>
            <a:endParaRPr lang="en" sz="1500" dirty="0" smtClean="0">
              <a:latin typeface="Calibri" panose="020F0502020204030204" pitchFamily="34" charset="0"/>
              <a:cs typeface="Calibri" panose="020F0502020204030204" pitchFamily="34" charset="0"/>
            </a:endParaRPr>
          </a:p>
          <a:p>
            <a:pPr marL="400050" indent="-285750">
              <a:lnSpc>
                <a:spcPct val="150000"/>
              </a:lnSpc>
              <a:buSzPts val="1800"/>
            </a:pPr>
            <a:r>
              <a:rPr lang="en" sz="1500" dirty="0" smtClean="0">
                <a:latin typeface="Calibri" panose="020F0502020204030204" pitchFamily="34" charset="0"/>
                <a:cs typeface="Calibri" panose="020F0502020204030204" pitchFamily="34" charset="0"/>
              </a:rPr>
              <a:t>Presentation </a:t>
            </a:r>
            <a:r>
              <a:rPr lang="en" sz="1500" dirty="0">
                <a:latin typeface="Calibri" panose="020F0502020204030204" pitchFamily="34" charset="0"/>
                <a:cs typeface="Calibri" panose="020F0502020204030204" pitchFamily="34" charset="0"/>
              </a:rPr>
              <a:t>template by </a:t>
            </a:r>
            <a:r>
              <a:rPr lang="en" sz="1500" u="sng" dirty="0" smtClean="0">
                <a:latin typeface="Calibri" panose="020F0502020204030204" pitchFamily="34" charset="0"/>
                <a:cs typeface="Calibri" panose="020F0502020204030204" pitchFamily="34" charset="0"/>
                <a:hlinkClick r:id="rId7"/>
              </a:rPr>
              <a:t>SlidesCarnival</a:t>
            </a:r>
            <a:r>
              <a:rPr lang="en" sz="1500" dirty="0" smtClean="0">
                <a:latin typeface="Calibri" panose="020F0502020204030204" pitchFamily="34" charset="0"/>
                <a:cs typeface="Calibri" panose="020F0502020204030204" pitchFamily="34" charset="0"/>
              </a:rPr>
              <a:t> licensed under a </a:t>
            </a:r>
            <a:r>
              <a:rPr lang="en" sz="1500" dirty="0" smtClean="0">
                <a:latin typeface="Calibri" panose="020F0502020204030204" pitchFamily="34" charset="0"/>
                <a:cs typeface="Calibri" panose="020F0502020204030204" pitchFamily="34" charset="0"/>
                <a:hlinkClick r:id="rId8"/>
              </a:rPr>
              <a:t>Creative Commons Attribution 4.0 International License (CC BY 4.0)</a:t>
            </a:r>
            <a:endParaRPr sz="1500" dirty="0">
              <a:latin typeface="Calibri" panose="020F0502020204030204" pitchFamily="34" charset="0"/>
              <a:cs typeface="Calibri" panose="020F0502020204030204" pitchFamily="34" charset="0"/>
            </a:endParaRPr>
          </a:p>
          <a:p>
            <a:pPr marL="400050" indent="-285750">
              <a:lnSpc>
                <a:spcPct val="150000"/>
              </a:lnSpc>
              <a:buSzPts val="1800"/>
            </a:pPr>
            <a:r>
              <a:rPr lang="en" sz="1500" dirty="0" smtClean="0">
                <a:latin typeface="Calibri" panose="020F0502020204030204" pitchFamily="34" charset="0"/>
                <a:cs typeface="Calibri" panose="020F0502020204030204" pitchFamily="34" charset="0"/>
              </a:rPr>
              <a:t>Photographs </a:t>
            </a:r>
            <a:r>
              <a:rPr lang="en" sz="1500" dirty="0">
                <a:latin typeface="Calibri" panose="020F0502020204030204" pitchFamily="34" charset="0"/>
                <a:cs typeface="Calibri" panose="020F0502020204030204" pitchFamily="34" charset="0"/>
              </a:rPr>
              <a:t>by </a:t>
            </a:r>
            <a:r>
              <a:rPr lang="en" sz="1500" u="sng" dirty="0">
                <a:latin typeface="Calibri" panose="020F0502020204030204" pitchFamily="34" charset="0"/>
                <a:cs typeface="Calibri" panose="020F0502020204030204" pitchFamily="34" charset="0"/>
                <a:hlinkClick r:id="rId9"/>
              </a:rPr>
              <a:t>Death to the Stock Photo</a:t>
            </a:r>
            <a:r>
              <a:rPr lang="en" sz="1500" dirty="0">
                <a:latin typeface="Calibri" panose="020F0502020204030204" pitchFamily="34" charset="0"/>
                <a:cs typeface="Calibri" panose="020F0502020204030204" pitchFamily="34" charset="0"/>
              </a:rPr>
              <a:t> (</a:t>
            </a:r>
            <a:r>
              <a:rPr lang="en" sz="1500" u="sng" dirty="0">
                <a:latin typeface="Calibri" panose="020F0502020204030204" pitchFamily="34" charset="0"/>
                <a:cs typeface="Calibri" panose="020F0502020204030204" pitchFamily="34" charset="0"/>
                <a:hlinkClick r:id="rId10"/>
              </a:rPr>
              <a:t>license</a:t>
            </a:r>
            <a:r>
              <a:rPr lang="en" dirty="0" smtClean="0">
                <a:latin typeface="Calibri" panose="020F0502020204030204" pitchFamily="34" charset="0"/>
                <a:cs typeface="Calibri" panose="020F0502020204030204" pitchFamily="34" charset="0"/>
              </a:rPr>
              <a:t>) </a:t>
            </a:r>
            <a:r>
              <a:rPr lang="en" sz="1500" dirty="0">
                <a:latin typeface="Calibri" panose="020F0502020204030204" pitchFamily="34" charset="0"/>
                <a:cs typeface="Calibri" panose="020F0502020204030204" pitchFamily="34" charset="0"/>
              </a:rPr>
              <a:t>unless otherwise credited</a:t>
            </a:r>
            <a:endParaRPr sz="1500" dirty="0">
              <a:latin typeface="Calibri" panose="020F0502020204030204" pitchFamily="34" charset="0"/>
              <a:cs typeface="Calibri" panose="020F0502020204030204" pitchFamily="34" charset="0"/>
            </a:endParaRPr>
          </a:p>
        </p:txBody>
      </p:sp>
      <p:sp>
        <p:nvSpPr>
          <p:cNvPr id="271" name="Google Shape;271;p40"/>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272" name="Google Shape;272;p40" descr="Death_to_stock_communicate_hands_8.jpg"/>
          <p:cNvPicPr preferRelativeResize="0"/>
          <p:nvPr/>
        </p:nvPicPr>
        <p:blipFill rotWithShape="1">
          <a:blip r:embed="rId11">
            <a:alphaModFix/>
          </a:blip>
          <a:srcRect/>
          <a:stretch/>
        </p:blipFill>
        <p:spPr>
          <a:xfrm rot="123228">
            <a:off x="6804238" y="514461"/>
            <a:ext cx="1607232" cy="1607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66375" y="505942"/>
            <a:ext cx="5626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Calibri" panose="020F0502020204030204" pitchFamily="34" charset="0"/>
                <a:cs typeface="Calibri" panose="020F0502020204030204" pitchFamily="34" charset="0"/>
              </a:rPr>
              <a:t>How the creation of data files gets out of control</a:t>
            </a:r>
            <a:endParaRPr dirty="0">
              <a:latin typeface="Calibri" panose="020F0502020204030204" pitchFamily="34" charset="0"/>
              <a:cs typeface="Calibri" panose="020F0502020204030204" pitchFamily="34" charset="0"/>
            </a:endParaRPr>
          </a:p>
        </p:txBody>
      </p:sp>
      <p:sp>
        <p:nvSpPr>
          <p:cNvPr id="66" name="Google Shape;66;p17"/>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67" name="Google Shape;67;p17"/>
          <p:cNvPicPr preferRelativeResize="0"/>
          <p:nvPr/>
        </p:nvPicPr>
        <p:blipFill rotWithShape="1">
          <a:blip r:embed="rId3">
            <a:extLst>
              <a:ext uri="{28A0092B-C50C-407E-A947-70E740481C1C}">
                <a14:useLocalDpi xmlns:a14="http://schemas.microsoft.com/office/drawing/2010/main" val="0"/>
              </a:ext>
            </a:extLst>
          </a:blip>
          <a:srcRect l="20213"/>
          <a:stretch/>
        </p:blipFill>
        <p:spPr>
          <a:xfrm rot="123228">
            <a:off x="6804375" y="519525"/>
            <a:ext cx="1606923" cy="1606702"/>
          </a:xfrm>
          <a:prstGeom prst="rect">
            <a:avLst/>
          </a:prstGeom>
          <a:noFill/>
          <a:ln>
            <a:noFill/>
          </a:ln>
        </p:spPr>
      </p:pic>
      <p:sp>
        <p:nvSpPr>
          <p:cNvPr id="3" name="Text Placeholder 2"/>
          <p:cNvSpPr>
            <a:spLocks noGrp="1"/>
          </p:cNvSpPr>
          <p:nvPr>
            <p:ph type="body" idx="1"/>
          </p:nvPr>
        </p:nvSpPr>
        <p:spPr>
          <a:xfrm>
            <a:off x="753894" y="1310800"/>
            <a:ext cx="6211110" cy="3144468"/>
          </a:xfrm>
        </p:spPr>
        <p:txBody>
          <a:bodyPr/>
          <a:lstStyle/>
          <a:p>
            <a:r>
              <a:rPr lang="en-US" sz="1600" dirty="0" smtClean="0">
                <a:latin typeface="Calibri" panose="020F0502020204030204" pitchFamily="34" charset="0"/>
                <a:cs typeface="Calibri" panose="020F0502020204030204" pitchFamily="34" charset="0"/>
              </a:rPr>
              <a:t>A large volume of data files are generated in multiple types and from multiple sources</a:t>
            </a:r>
          </a:p>
          <a:p>
            <a:r>
              <a:rPr lang="en-US" sz="1600" dirty="0" smtClean="0">
                <a:latin typeface="Calibri" panose="020F0502020204030204" pitchFamily="34" charset="0"/>
                <a:cs typeface="Calibri" panose="020F0502020204030204" pitchFamily="34" charset="0"/>
              </a:rPr>
              <a:t>Storing files in multiple settings: Box, Google Drive, University servers</a:t>
            </a:r>
          </a:p>
          <a:p>
            <a:r>
              <a:rPr lang="en-US" sz="1600" dirty="0" smtClean="0">
                <a:latin typeface="Calibri" panose="020F0502020204030204" pitchFamily="34" charset="0"/>
                <a:cs typeface="Calibri" panose="020F0502020204030204" pitchFamily="34" charset="0"/>
              </a:rPr>
              <a:t>Lack of a clear folder structure on shared drives, either server or cloud-based</a:t>
            </a:r>
          </a:p>
          <a:p>
            <a:r>
              <a:rPr lang="en-US" sz="1600" dirty="0" smtClean="0">
                <a:latin typeface="Calibri" panose="020F0502020204030204" pitchFamily="34" charset="0"/>
                <a:cs typeface="Calibri" panose="020F0502020204030204" pitchFamily="34" charset="0"/>
              </a:rPr>
              <a:t>Lack of file-naming conventions, leading to individuals creating their own filenames</a:t>
            </a:r>
          </a:p>
          <a:p>
            <a:r>
              <a:rPr lang="en-US" sz="1600" dirty="0" smtClean="0">
                <a:latin typeface="Calibri" panose="020F0502020204030204" pitchFamily="34" charset="0"/>
                <a:cs typeface="Calibri" panose="020F0502020204030204" pitchFamily="34" charset="0"/>
              </a:rPr>
              <a:t>Lack of a “data steward” role – a staff member whose duties include creating and enforcing file-naming conventions, folder structures, backups and security for data, etc.</a:t>
            </a:r>
          </a:p>
          <a:p>
            <a:endParaRPr lang="en-US" dirty="0"/>
          </a:p>
        </p:txBody>
      </p:sp>
      <p:sp>
        <p:nvSpPr>
          <p:cNvPr id="2" name="Rectangle 1"/>
          <p:cNvSpPr/>
          <p:nvPr/>
        </p:nvSpPr>
        <p:spPr>
          <a:xfrm>
            <a:off x="6798522" y="3875568"/>
            <a:ext cx="1807534" cy="757130"/>
          </a:xfrm>
          <a:prstGeom prst="rect">
            <a:avLst/>
          </a:prstGeom>
        </p:spPr>
        <p:txBody>
          <a:bodyPr wrap="square">
            <a:spAutoFit/>
          </a:bodyPr>
          <a:lstStyle/>
          <a:p>
            <a:pPr>
              <a:lnSpc>
                <a:spcPct val="90000"/>
              </a:lnSpc>
              <a:spcBef>
                <a:spcPts val="600"/>
              </a:spcBef>
            </a:pPr>
            <a:r>
              <a:rPr lang="en-US" sz="1200" i="1" spc="-50" dirty="0">
                <a:latin typeface="Calibri" panose="020F0502020204030204" pitchFamily="34" charset="0"/>
                <a:cs typeface="Calibri" panose="020F0502020204030204" pitchFamily="34" charset="0"/>
              </a:rPr>
              <a:t>Image: </a:t>
            </a:r>
            <a:r>
              <a:rPr lang="en-US" sz="1200" i="1" spc="-50" dirty="0" smtClean="0">
                <a:latin typeface="Calibri" panose="020F0502020204030204" pitchFamily="34" charset="0"/>
                <a:cs typeface="Calibri" panose="020F0502020204030204" pitchFamily="34" charset="0"/>
                <a:hlinkClick r:id="rId4"/>
              </a:rPr>
              <a:t>https://www.flickr.com/photos/roland/1413399/</a:t>
            </a:r>
            <a:r>
              <a:rPr lang="en-US" sz="1200" i="1" spc="-50" dirty="0" smtClean="0">
                <a:latin typeface="Calibri" panose="020F0502020204030204" pitchFamily="34" charset="0"/>
                <a:cs typeface="Calibri" panose="020F0502020204030204" pitchFamily="34" charset="0"/>
              </a:rPr>
              <a:t> </a:t>
            </a:r>
            <a:r>
              <a:rPr lang="en-US" sz="1200" i="1" spc="-50" dirty="0">
                <a:latin typeface="Calibri" panose="020F0502020204030204" pitchFamily="34" charset="0"/>
                <a:cs typeface="Calibri" panose="020F0502020204030204" pitchFamily="34" charset="0"/>
              </a:rPr>
              <a:t>(Public Domain</a:t>
            </a:r>
            <a:r>
              <a:rPr lang="en-US" sz="1200" i="1" spc="-50" dirty="0" smtClean="0">
                <a:latin typeface="Calibri" panose="020F0502020204030204" pitchFamily="34" charset="0"/>
                <a:cs typeface="Calibri" panose="020F0502020204030204" pitchFamily="34" charset="0"/>
              </a:rPr>
              <a:t>)</a:t>
            </a:r>
            <a:endParaRPr lang="en-US" sz="1200" i="1" spc="-5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2"/>
          <p:cNvSpPr txBox="1">
            <a:spLocks noGrp="1"/>
          </p:cNvSpPr>
          <p:nvPr>
            <p:ph type="ctrTitle" idx="4294967295"/>
          </p:nvPr>
        </p:nvSpPr>
        <p:spPr>
          <a:xfrm>
            <a:off x="813017" y="425759"/>
            <a:ext cx="355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smtClean="0">
                <a:latin typeface="Calibri" panose="020F0502020204030204" pitchFamily="34" charset="0"/>
                <a:cs typeface="Calibri" panose="020F0502020204030204" pitchFamily="34" charset="0"/>
              </a:rPr>
              <a:t>Solution: the Data Inventory</a:t>
            </a:r>
            <a:endParaRPr sz="4000" dirty="0">
              <a:latin typeface="Calibri" panose="020F0502020204030204" pitchFamily="34" charset="0"/>
              <a:cs typeface="Calibri" panose="020F0502020204030204" pitchFamily="34" charset="0"/>
            </a:endParaRPr>
          </a:p>
        </p:txBody>
      </p:sp>
      <p:sp>
        <p:nvSpPr>
          <p:cNvPr id="102" name="Google Shape;102;p22"/>
          <p:cNvSpPr txBox="1">
            <a:spLocks noGrp="1"/>
          </p:cNvSpPr>
          <p:nvPr>
            <p:ph type="subTitle" idx="4294967295"/>
          </p:nvPr>
        </p:nvSpPr>
        <p:spPr>
          <a:xfrm>
            <a:off x="729573" y="1914994"/>
            <a:ext cx="4485697" cy="2502833"/>
          </a:xfrm>
          <a:prstGeom prst="rect">
            <a:avLst/>
          </a:prstGeom>
        </p:spPr>
        <p:txBody>
          <a:bodyPr spcFirstLastPara="1" wrap="square" lIns="91425" tIns="91425" rIns="91425" bIns="91425" anchor="t" anchorCtr="0">
            <a:noAutofit/>
          </a:bodyPr>
          <a:lstStyle/>
          <a:p>
            <a:pPr marL="0" lvl="0" indent="0">
              <a:lnSpc>
                <a:spcPct val="100000"/>
              </a:lnSpc>
              <a:buNone/>
            </a:pPr>
            <a:r>
              <a:rPr lang="en-US" sz="2000" i="1" dirty="0" smtClean="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A data inventory is a list of datasets with metadata that describes their contents, source, licensing, and other useful </a:t>
            </a:r>
            <a:r>
              <a:rPr lang="en-US" i="1" dirty="0" smtClean="0">
                <a:latin typeface="Calibri" panose="020F0502020204030204" pitchFamily="34" charset="0"/>
                <a:cs typeface="Calibri" panose="020F0502020204030204" pitchFamily="34" charset="0"/>
              </a:rPr>
              <a:t>information.</a:t>
            </a:r>
            <a:r>
              <a:rPr lang="en-US" sz="2000" i="1" dirty="0" smtClean="0">
                <a:latin typeface="Calibri" panose="020F0502020204030204" pitchFamily="34" charset="0"/>
                <a:cs typeface="Calibri" panose="020F0502020204030204" pitchFamily="34" charset="0"/>
              </a:rPr>
              <a:t>”</a:t>
            </a:r>
          </a:p>
          <a:p>
            <a:pPr marL="0" lvl="0" indent="0">
              <a:lnSpc>
                <a:spcPct val="100000"/>
              </a:lnSpc>
              <a:buNone/>
            </a:pPr>
            <a:r>
              <a:rPr lang="en-US" sz="2000" i="1" dirty="0" smtClean="0">
                <a:latin typeface="Calibri" panose="020F0502020204030204" pitchFamily="34" charset="0"/>
                <a:cs typeface="Calibri" panose="020F0502020204030204" pitchFamily="34" charset="0"/>
              </a:rPr>
              <a:t> </a:t>
            </a:r>
          </a:p>
          <a:p>
            <a:pPr marL="0" lvl="0" indent="0">
              <a:lnSpc>
                <a:spcPct val="100000"/>
              </a:lnSpc>
              <a:buNone/>
            </a:pPr>
            <a:r>
              <a:rPr lang="en-US" sz="1600" dirty="0" smtClean="0">
                <a:latin typeface="Calibri" panose="020F0502020204030204" pitchFamily="34" charset="0"/>
                <a:cs typeface="Calibri" panose="020F0502020204030204" pitchFamily="34" charset="0"/>
              </a:rPr>
              <a:t>(Beale et. al., </a:t>
            </a:r>
            <a:r>
              <a:rPr lang="en-US" sz="1600" i="1" dirty="0" smtClean="0">
                <a:latin typeface="Calibri" panose="020F0502020204030204" pitchFamily="34" charset="0"/>
                <a:cs typeface="Calibri" panose="020F0502020204030204" pitchFamily="34" charset="0"/>
              </a:rPr>
              <a:t>How to Create a Data Inventory</a:t>
            </a:r>
            <a:r>
              <a:rPr lang="en-US" sz="1600" dirty="0">
                <a:latin typeface="Calibri" panose="020F0502020204030204" pitchFamily="34" charset="0"/>
                <a:cs typeface="Calibri" panose="020F0502020204030204" pitchFamily="34" charset="0"/>
              </a:rPr>
              <a:t>, https://doi.org/10.21955/gatesopenres.1114885.1)</a:t>
            </a:r>
          </a:p>
        </p:txBody>
      </p:sp>
      <p:sp>
        <p:nvSpPr>
          <p:cNvPr id="107" name="Google Shape;107;p22"/>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093" y="1050587"/>
            <a:ext cx="2675107" cy="2675107"/>
          </a:xfrm>
          <a:prstGeom prst="rect">
            <a:avLst/>
          </a:prstGeom>
        </p:spPr>
      </p:pic>
      <p:sp>
        <p:nvSpPr>
          <p:cNvPr id="3" name="TextBox 2"/>
          <p:cNvSpPr txBox="1"/>
          <p:nvPr/>
        </p:nvSpPr>
        <p:spPr>
          <a:xfrm>
            <a:off x="4364117" y="4417827"/>
            <a:ext cx="4543042" cy="276999"/>
          </a:xfrm>
          <a:prstGeom prst="rect">
            <a:avLst/>
          </a:prstGeom>
          <a:noFill/>
        </p:spPr>
        <p:txBody>
          <a:bodyPr wrap="square" rtlCol="0">
            <a:spAutoFit/>
          </a:bodyPr>
          <a:lstStyle/>
          <a:p>
            <a:r>
              <a:rPr lang="en-US" sz="1200" i="1" dirty="0" smtClean="0">
                <a:latin typeface="Calibri" panose="020F0502020204030204" pitchFamily="34" charset="0"/>
                <a:cs typeface="Calibri" panose="020F0502020204030204" pitchFamily="34" charset="0"/>
              </a:rPr>
              <a:t>Image by </a:t>
            </a:r>
            <a:r>
              <a:rPr lang="en-US" sz="1200" i="1" dirty="0" err="1" smtClean="0">
                <a:latin typeface="Calibri" panose="020F0502020204030204" pitchFamily="34" charset="0"/>
                <a:cs typeface="Calibri" panose="020F0502020204030204" pitchFamily="34" charset="0"/>
              </a:rPr>
              <a:t>Freepik</a:t>
            </a:r>
            <a:r>
              <a:rPr lang="en-US" sz="1200" i="1" dirty="0" smtClean="0">
                <a:latin typeface="Calibri" panose="020F0502020204030204" pitchFamily="34" charset="0"/>
                <a:cs typeface="Calibri" panose="020F0502020204030204" pitchFamily="34" charset="0"/>
              </a:rPr>
              <a:t>: </a:t>
            </a:r>
            <a:r>
              <a:rPr lang="en-US" sz="1200" i="1" dirty="0" smtClean="0">
                <a:latin typeface="Calibri" panose="020F0502020204030204" pitchFamily="34" charset="0"/>
                <a:cs typeface="Calibri" panose="020F0502020204030204" pitchFamily="34" charset="0"/>
                <a:hlinkClick r:id="rId4"/>
              </a:rPr>
              <a:t>www.freepik.com/free-photos-vectors/background</a:t>
            </a:r>
            <a:endParaRPr lang="en-US" sz="1200" i="1"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866375" y="358375"/>
            <a:ext cx="75678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Calibri" panose="020F0502020204030204" pitchFamily="34" charset="0"/>
              </a:rPr>
              <a:t>Rule 1: Define the scope of your data inventory</a:t>
            </a:r>
            <a:endParaRPr dirty="0">
              <a:latin typeface="Calibri" panose="020F0502020204030204" pitchFamily="34" charset="0"/>
            </a:endParaRPr>
          </a:p>
        </p:txBody>
      </p:sp>
      <p:sp>
        <p:nvSpPr>
          <p:cNvPr id="207" name="Google Shape;207;p33"/>
          <p:cNvSpPr txBox="1">
            <a:spLocks noGrp="1"/>
          </p:cNvSpPr>
          <p:nvPr>
            <p:ph type="body" idx="1"/>
          </p:nvPr>
        </p:nvSpPr>
        <p:spPr>
          <a:xfrm>
            <a:off x="707064" y="1257241"/>
            <a:ext cx="7821239" cy="27347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smtClean="0">
                <a:latin typeface="Calibri" panose="020F0502020204030204" pitchFamily="34" charset="0"/>
                <a:cs typeface="Calibri" panose="020F0502020204030204" pitchFamily="34" charset="0"/>
              </a:rPr>
              <a:t>What is the purpose of your inventory?</a:t>
            </a:r>
          </a:p>
          <a:p>
            <a:pPr marL="171450" indent="-171450"/>
            <a:r>
              <a:rPr lang="en" sz="1800" dirty="0" smtClean="0">
                <a:latin typeface="Calibri" panose="020F0502020204030204" pitchFamily="34" charset="0"/>
                <a:cs typeface="Calibri" panose="020F0502020204030204" pitchFamily="34" charset="0"/>
              </a:rPr>
              <a:t>General data management</a:t>
            </a:r>
          </a:p>
          <a:p>
            <a:pPr marL="171450" indent="-171450"/>
            <a:r>
              <a:rPr lang="en" sz="1800" dirty="0" smtClean="0">
                <a:latin typeface="Calibri" panose="020F0502020204030204" pitchFamily="34" charset="0"/>
                <a:cs typeface="Calibri" panose="020F0502020204030204" pitchFamily="34" charset="0"/>
              </a:rPr>
              <a:t>Improve data governance – assign roles and duties in data management</a:t>
            </a:r>
          </a:p>
          <a:p>
            <a:pPr marL="171450" indent="-171450"/>
            <a:r>
              <a:rPr lang="en" sz="1800" dirty="0" smtClean="0">
                <a:latin typeface="Calibri" panose="020F0502020204030204" pitchFamily="34" charset="0"/>
                <a:cs typeface="Calibri" panose="020F0502020204030204" pitchFamily="34" charset="0"/>
              </a:rPr>
              <a:t>Identify new partnership, publication, and dissemination opportunities</a:t>
            </a:r>
          </a:p>
          <a:p>
            <a:pPr marL="628650" lvl="1" indent="-171450"/>
            <a:r>
              <a:rPr lang="en" sz="1800" dirty="0" smtClean="0">
                <a:latin typeface="Calibri" panose="020F0502020204030204" pitchFamily="34" charset="0"/>
                <a:cs typeface="Calibri" panose="020F0502020204030204" pitchFamily="34" charset="0"/>
              </a:rPr>
              <a:t>Is more granular data-cleaning needed? The inventory can help answer…</a:t>
            </a:r>
          </a:p>
          <a:p>
            <a:pPr marL="171450" indent="-171450"/>
            <a:r>
              <a:rPr lang="en" sz="1800" dirty="0" smtClean="0">
                <a:latin typeface="Calibri" panose="020F0502020204030204" pitchFamily="34" charset="0"/>
                <a:cs typeface="Calibri" panose="020F0502020204030204" pitchFamily="34" charset="0"/>
              </a:rPr>
              <a:t>Preparing for data sharing to meet funder requirements</a:t>
            </a:r>
          </a:p>
          <a:p>
            <a:pPr marL="628650" lvl="1" indent="-171450"/>
            <a:r>
              <a:rPr lang="en" sz="1800" dirty="0" smtClean="0">
                <a:latin typeface="Calibri" panose="020F0502020204030204" pitchFamily="34" charset="0"/>
                <a:cs typeface="Calibri" panose="020F0502020204030204" pitchFamily="34" charset="0"/>
              </a:rPr>
              <a:t>Will only subsets of the data be shared? Keep requirements in mind while inventorying</a:t>
            </a:r>
          </a:p>
          <a:p>
            <a:pPr marL="0" lvl="0" indent="0" rtl="0">
              <a:spcBef>
                <a:spcPts val="0"/>
              </a:spcBef>
              <a:spcAft>
                <a:spcPts val="0"/>
              </a:spcAft>
              <a:buNone/>
            </a:pPr>
            <a:endParaRPr sz="1200" dirty="0">
              <a:latin typeface="Calibri" panose="020F0502020204030204" pitchFamily="34" charset="0"/>
              <a:cs typeface="Calibri" panose="020F0502020204030204" pitchFamily="34" charset="0"/>
            </a:endParaRPr>
          </a:p>
        </p:txBody>
      </p:sp>
      <p:sp>
        <p:nvSpPr>
          <p:cNvPr id="210" name="Google Shape;210;p33"/>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4" name="TextBox 3"/>
          <p:cNvSpPr txBox="1"/>
          <p:nvPr/>
        </p:nvSpPr>
        <p:spPr>
          <a:xfrm>
            <a:off x="5481085" y="4229195"/>
            <a:ext cx="3300402" cy="677108"/>
          </a:xfrm>
          <a:prstGeom prst="rect">
            <a:avLst/>
          </a:prstGeom>
          <a:noFill/>
        </p:spPr>
        <p:txBody>
          <a:bodyPr wrap="square" rtlCol="0">
            <a:spAutoFit/>
          </a:bodyPr>
          <a:lstStyle/>
          <a:p>
            <a:pPr>
              <a:lnSpc>
                <a:spcPct val="120000"/>
              </a:lnSpc>
              <a:buClr>
                <a:srgbClr val="0B5394"/>
              </a:buClr>
              <a:buSzPts val="1600"/>
            </a:pPr>
            <a:r>
              <a:rPr lang="en-US" sz="1000" dirty="0">
                <a:solidFill>
                  <a:srgbClr val="0B5394"/>
                </a:solidFill>
                <a:latin typeface="Calibri" panose="020F0502020204030204" pitchFamily="34" charset="0"/>
                <a:ea typeface="Pangolin"/>
                <a:cs typeface="Calibri" panose="020F0502020204030204" pitchFamily="34" charset="0"/>
                <a:sym typeface="Pangolin"/>
              </a:rPr>
              <a:t>(Adapted from Beale et. al., </a:t>
            </a:r>
            <a:r>
              <a:rPr lang="en-US" sz="1000" i="1" dirty="0">
                <a:solidFill>
                  <a:srgbClr val="0B5394"/>
                </a:solidFill>
                <a:latin typeface="Calibri" panose="020F0502020204030204" pitchFamily="34" charset="0"/>
                <a:ea typeface="Pangolin"/>
                <a:cs typeface="Calibri" panose="020F0502020204030204" pitchFamily="34" charset="0"/>
                <a:sym typeface="Pangolin"/>
              </a:rPr>
              <a:t>How to Create a Data Inventory</a:t>
            </a:r>
            <a:r>
              <a:rPr lang="en-US" sz="1000" dirty="0">
                <a:solidFill>
                  <a:srgbClr val="0B5394"/>
                </a:solidFill>
                <a:latin typeface="Calibri" panose="020F0502020204030204" pitchFamily="34" charset="0"/>
                <a:ea typeface="Pangolin"/>
                <a:cs typeface="Calibri" panose="020F0502020204030204" pitchFamily="34" charset="0"/>
                <a:sym typeface="Pangolin"/>
              </a:rPr>
              <a:t>, https://doi.org/10.21955/gatesopenres.1114885.1)</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866375" y="358375"/>
            <a:ext cx="75678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Calibri" panose="020F0502020204030204" pitchFamily="34" charset="0"/>
              </a:rPr>
              <a:t>Rule 2: Define how the project will be sustained</a:t>
            </a:r>
            <a:endParaRPr dirty="0">
              <a:latin typeface="Calibri" panose="020F0502020204030204" pitchFamily="34" charset="0"/>
            </a:endParaRPr>
          </a:p>
        </p:txBody>
      </p:sp>
      <p:sp>
        <p:nvSpPr>
          <p:cNvPr id="208" name="Google Shape;208;p33"/>
          <p:cNvSpPr txBox="1">
            <a:spLocks noGrp="1"/>
          </p:cNvSpPr>
          <p:nvPr>
            <p:ph type="body" idx="2"/>
          </p:nvPr>
        </p:nvSpPr>
        <p:spPr>
          <a:xfrm>
            <a:off x="755904" y="1262566"/>
            <a:ext cx="7904315" cy="1395600"/>
          </a:xfrm>
          <a:prstGeom prst="rect">
            <a:avLst/>
          </a:prstGeom>
        </p:spPr>
        <p:txBody>
          <a:bodyPr spcFirstLastPara="1" wrap="square" lIns="91425" tIns="91425" rIns="91425" bIns="91425" anchor="t" anchorCtr="0">
            <a:noAutofit/>
          </a:bodyPr>
          <a:lstStyle/>
          <a:p>
            <a:pPr marL="0" indent="0" algn="ctr">
              <a:buNone/>
            </a:pPr>
            <a:r>
              <a:rPr lang="en-US" sz="2000" b="1" dirty="0" smtClean="0">
                <a:latin typeface="Calibri" panose="020F0502020204030204" pitchFamily="34" charset="0"/>
                <a:cs typeface="Calibri" panose="020F0502020204030204" pitchFamily="34" charset="0"/>
              </a:rPr>
              <a:t>Who is responsible for the data inventory?</a:t>
            </a:r>
            <a:endParaRPr sz="2000" b="1" dirty="0">
              <a:latin typeface="Calibri" panose="020F0502020204030204" pitchFamily="34" charset="0"/>
              <a:cs typeface="Calibri" panose="020F0502020204030204" pitchFamily="34" charset="0"/>
            </a:endParaRPr>
          </a:p>
          <a:p>
            <a:pPr marL="171450" indent="-171450"/>
            <a:r>
              <a:rPr lang="en" sz="1800" dirty="0" smtClean="0">
                <a:latin typeface="Calibri" panose="020F0502020204030204" pitchFamily="34" charset="0"/>
                <a:cs typeface="Calibri" panose="020F0502020204030204" pitchFamily="34" charset="0"/>
              </a:rPr>
              <a:t>Is there a Data Steward, either for this project or on a permanent basis?</a:t>
            </a:r>
          </a:p>
          <a:p>
            <a:pPr marL="171450" indent="-171450"/>
            <a:r>
              <a:rPr lang="en" sz="1800" dirty="0" smtClean="0">
                <a:latin typeface="Calibri" panose="020F0502020204030204" pitchFamily="34" charset="0"/>
                <a:cs typeface="Calibri" panose="020F0502020204030204" pitchFamily="34" charset="0"/>
              </a:rPr>
              <a:t>Can the creation and maintenance of the inventory be added to existing workflows?</a:t>
            </a:r>
          </a:p>
          <a:p>
            <a:pPr marL="171450" indent="-171450"/>
            <a:r>
              <a:rPr lang="en" sz="1800" dirty="0" smtClean="0">
                <a:latin typeface="Calibri" panose="020F0502020204030204" pitchFamily="34" charset="0"/>
                <a:cs typeface="Calibri" panose="020F0502020204030204" pitchFamily="34" charset="0"/>
              </a:rPr>
              <a:t>Where will the end product of the inventory be hosted and accessed, and by whom?</a:t>
            </a:r>
          </a:p>
          <a:p>
            <a:pPr marL="171450" indent="-171450"/>
            <a:r>
              <a:rPr lang="en" sz="1800" dirty="0" smtClean="0">
                <a:latin typeface="Calibri" panose="020F0502020204030204" pitchFamily="34" charset="0"/>
                <a:cs typeface="Calibri" panose="020F0502020204030204" pitchFamily="34" charset="0"/>
              </a:rPr>
              <a:t>Who will update the inventory?</a:t>
            </a:r>
            <a:endParaRPr sz="1800" dirty="0">
              <a:latin typeface="Calibri" panose="020F0502020204030204" pitchFamily="34" charset="0"/>
              <a:cs typeface="Calibri" panose="020F0502020204030204" pitchFamily="34" charset="0"/>
            </a:endParaRPr>
          </a:p>
        </p:txBody>
      </p:sp>
      <p:sp>
        <p:nvSpPr>
          <p:cNvPr id="210" name="Google Shape;210;p33"/>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4" name="TextBox 3"/>
          <p:cNvSpPr txBox="1"/>
          <p:nvPr/>
        </p:nvSpPr>
        <p:spPr>
          <a:xfrm>
            <a:off x="5481085" y="4229195"/>
            <a:ext cx="3300402" cy="677108"/>
          </a:xfrm>
          <a:prstGeom prst="rect">
            <a:avLst/>
          </a:prstGeom>
          <a:noFill/>
        </p:spPr>
        <p:txBody>
          <a:bodyPr wrap="square" rtlCol="0">
            <a:spAutoFit/>
          </a:bodyPr>
          <a:lstStyle/>
          <a:p>
            <a:pPr>
              <a:lnSpc>
                <a:spcPct val="120000"/>
              </a:lnSpc>
              <a:buClr>
                <a:srgbClr val="0B5394"/>
              </a:buClr>
              <a:buSzPts val="1600"/>
            </a:pPr>
            <a:r>
              <a:rPr lang="en-US" sz="1000" dirty="0">
                <a:solidFill>
                  <a:srgbClr val="0B5394"/>
                </a:solidFill>
                <a:latin typeface="Calibri" panose="020F0502020204030204" pitchFamily="34" charset="0"/>
                <a:ea typeface="Pangolin"/>
                <a:cs typeface="Calibri" panose="020F0502020204030204" pitchFamily="34" charset="0"/>
                <a:sym typeface="Pangolin"/>
              </a:rPr>
              <a:t>(Adapted from Beale et. al., </a:t>
            </a:r>
            <a:r>
              <a:rPr lang="en-US" sz="1000" i="1" dirty="0">
                <a:solidFill>
                  <a:srgbClr val="0B5394"/>
                </a:solidFill>
                <a:latin typeface="Calibri" panose="020F0502020204030204" pitchFamily="34" charset="0"/>
                <a:ea typeface="Pangolin"/>
                <a:cs typeface="Calibri" panose="020F0502020204030204" pitchFamily="34" charset="0"/>
                <a:sym typeface="Pangolin"/>
              </a:rPr>
              <a:t>How to Create a Data Inventory</a:t>
            </a:r>
            <a:r>
              <a:rPr lang="en-US" sz="1000" dirty="0">
                <a:solidFill>
                  <a:srgbClr val="0B5394"/>
                </a:solidFill>
                <a:latin typeface="Calibri" panose="020F0502020204030204" pitchFamily="34" charset="0"/>
                <a:ea typeface="Pangolin"/>
                <a:cs typeface="Calibri" panose="020F0502020204030204" pitchFamily="34" charset="0"/>
                <a:sym typeface="Pangolin"/>
              </a:rPr>
              <a:t>, https://doi.org/10.21955/gatesopenres.1114885.1)</a:t>
            </a:r>
          </a:p>
          <a:p>
            <a:endParaRPr lang="en-US" dirty="0"/>
          </a:p>
        </p:txBody>
      </p:sp>
    </p:spTree>
    <p:extLst>
      <p:ext uri="{BB962C8B-B14F-4D97-AF65-F5344CB8AC3E}">
        <p14:creationId xmlns:p14="http://schemas.microsoft.com/office/powerpoint/2010/main" val="167346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1"/>
          <p:cNvSpPr txBox="1">
            <a:spLocks noGrp="1"/>
          </p:cNvSpPr>
          <p:nvPr>
            <p:ph type="title"/>
          </p:nvPr>
        </p:nvSpPr>
        <p:spPr>
          <a:xfrm>
            <a:off x="866375" y="358385"/>
            <a:ext cx="5626200" cy="857400"/>
          </a:xfrm>
          <a:prstGeom prst="rect">
            <a:avLst/>
          </a:prstGeom>
        </p:spPr>
        <p:txBody>
          <a:bodyPr spcFirstLastPara="1" wrap="square" lIns="91425" tIns="91425" rIns="91425" bIns="91425" anchor="b" anchorCtr="0">
            <a:noAutofit/>
          </a:bodyPr>
          <a:lstStyle/>
          <a:p>
            <a:pPr lvl="0">
              <a:lnSpc>
                <a:spcPct val="115000"/>
              </a:lnSpc>
            </a:pPr>
            <a:r>
              <a:rPr lang="en-US" dirty="0"/>
              <a:t>Appoint a </a:t>
            </a:r>
            <a:r>
              <a:rPr lang="en-US" b="1" dirty="0"/>
              <a:t>Data Steward</a:t>
            </a:r>
          </a:p>
        </p:txBody>
      </p:sp>
      <p:sp>
        <p:nvSpPr>
          <p:cNvPr id="278" name="Google Shape;278;p41"/>
          <p:cNvSpPr txBox="1">
            <a:spLocks noGrp="1"/>
          </p:cNvSpPr>
          <p:nvPr>
            <p:ph type="body" idx="1"/>
          </p:nvPr>
        </p:nvSpPr>
        <p:spPr>
          <a:xfrm>
            <a:off x="680306" y="1215785"/>
            <a:ext cx="5709862" cy="3570486"/>
          </a:xfrm>
          <a:prstGeom prst="rect">
            <a:avLst/>
          </a:prstGeom>
        </p:spPr>
        <p:txBody>
          <a:bodyPr spcFirstLastPara="1" wrap="square" lIns="91425" tIns="91425" rIns="91425" bIns="91425" anchor="t" anchorCtr="0">
            <a:noAutofit/>
          </a:bodyPr>
          <a:lstStyle/>
          <a:p>
            <a:pPr marL="285750" indent="-285750">
              <a:lnSpc>
                <a:spcPct val="115000"/>
              </a:lnSpc>
            </a:pPr>
            <a:r>
              <a:rPr lang="en-US" sz="1700" dirty="0" smtClean="0"/>
              <a:t>Accountable for the integrity and quality of project data</a:t>
            </a:r>
          </a:p>
          <a:p>
            <a:pPr marL="285750" indent="-285750">
              <a:lnSpc>
                <a:spcPct val="115000"/>
              </a:lnSpc>
            </a:pPr>
            <a:r>
              <a:rPr lang="en-US" sz="1700" dirty="0" smtClean="0"/>
              <a:t>Create and uphold data standards and operating procedures</a:t>
            </a:r>
          </a:p>
          <a:p>
            <a:pPr marL="742950" lvl="1" indent="-285750">
              <a:lnSpc>
                <a:spcPct val="115000"/>
              </a:lnSpc>
            </a:pPr>
            <a:r>
              <a:rPr lang="en-US" sz="1700" dirty="0" smtClean="0"/>
              <a:t>Naming conventions, folder structures</a:t>
            </a:r>
          </a:p>
          <a:p>
            <a:pPr marL="285750" indent="-285750">
              <a:lnSpc>
                <a:spcPct val="115000"/>
              </a:lnSpc>
            </a:pPr>
            <a:r>
              <a:rPr lang="en-US" sz="1700" dirty="0" smtClean="0"/>
              <a:t>Develop data documentation</a:t>
            </a:r>
          </a:p>
          <a:p>
            <a:pPr marL="285750" indent="-285750">
              <a:lnSpc>
                <a:spcPct val="115000"/>
              </a:lnSpc>
            </a:pPr>
            <a:r>
              <a:rPr lang="en-US" sz="1700" dirty="0" smtClean="0"/>
              <a:t>Ensure data security</a:t>
            </a:r>
          </a:p>
          <a:p>
            <a:pPr marL="285750" indent="-285750">
              <a:lnSpc>
                <a:spcPct val="115000"/>
              </a:lnSpc>
            </a:pPr>
            <a:r>
              <a:rPr lang="en-US" sz="1700" dirty="0" smtClean="0"/>
              <a:t>Help ensure compliance (with funder requirements, sharing stipulations, etc.)</a:t>
            </a:r>
          </a:p>
          <a:p>
            <a:pPr marL="285750" indent="-285750">
              <a:lnSpc>
                <a:spcPct val="115000"/>
              </a:lnSpc>
            </a:pPr>
            <a:r>
              <a:rPr lang="en-US" sz="1700" dirty="0" smtClean="0"/>
              <a:t>Be an advocate for data management on the team</a:t>
            </a:r>
          </a:p>
          <a:p>
            <a:pPr marL="285750" indent="-285750">
              <a:lnSpc>
                <a:spcPct val="115000"/>
              </a:lnSpc>
            </a:pPr>
            <a:r>
              <a:rPr lang="en-US" sz="1700" dirty="0" smtClean="0"/>
              <a:t>Oversee and periodically re-launch inventories</a:t>
            </a:r>
            <a:endParaRPr sz="1700" dirty="0"/>
          </a:p>
        </p:txBody>
      </p:sp>
      <p:sp>
        <p:nvSpPr>
          <p:cNvPr id="279" name="Google Shape;279;p41"/>
          <p:cNvSpPr txBox="1"/>
          <p:nvPr/>
        </p:nvSpPr>
        <p:spPr>
          <a:xfrm>
            <a:off x="6775954" y="2892056"/>
            <a:ext cx="1929921" cy="16161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dirty="0">
              <a:solidFill>
                <a:srgbClr val="990000"/>
              </a:solidFill>
              <a:latin typeface="Pangolin"/>
              <a:ea typeface="Pangolin"/>
              <a:cs typeface="Pangolin"/>
              <a:sym typeface="Pangolin"/>
            </a:endParaRPr>
          </a:p>
          <a:p>
            <a:pPr lvl="0"/>
            <a:r>
              <a:rPr lang="en-US" sz="1200" dirty="0" smtClean="0">
                <a:solidFill>
                  <a:schemeClr val="tx1"/>
                </a:solidFill>
                <a:latin typeface="Pangolin"/>
                <a:ea typeface="Pangolin"/>
                <a:cs typeface="Pangolin"/>
                <a:sym typeface="Pangolin"/>
              </a:rPr>
              <a:t>Adapted from usgs.gov: Data Management</a:t>
            </a:r>
            <a:r>
              <a:rPr lang="en-US" sz="1200" dirty="0">
                <a:solidFill>
                  <a:schemeClr val="tx1"/>
                </a:solidFill>
                <a:latin typeface="Pangolin"/>
                <a:ea typeface="Pangolin"/>
                <a:cs typeface="Pangolin"/>
                <a:sym typeface="Pangolin"/>
              </a:rPr>
              <a:t>: Stewardship: https://www.usgs.gov/products/data-and-tools/data-management/stewardship</a:t>
            </a:r>
            <a:endParaRPr sz="1200" dirty="0">
              <a:solidFill>
                <a:schemeClr val="tx1"/>
              </a:solidFill>
              <a:latin typeface="Pangolin"/>
              <a:ea typeface="Pangolin"/>
              <a:cs typeface="Pangolin"/>
              <a:sym typeface="Pangolin"/>
            </a:endParaRPr>
          </a:p>
        </p:txBody>
      </p:sp>
      <p:sp>
        <p:nvSpPr>
          <p:cNvPr id="280" name="Google Shape;280;p41"/>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281" name="Google Shape;281;p41" descr="Death_to_stock_communicate_hands_10.jpg"/>
          <p:cNvPicPr preferRelativeResize="0"/>
          <p:nvPr/>
        </p:nvPicPr>
        <p:blipFill rotWithShape="1">
          <a:blip r:embed="rId3">
            <a:alphaModFix/>
          </a:blip>
          <a:srcRect/>
          <a:stretch/>
        </p:blipFill>
        <p:spPr>
          <a:xfrm rot="123228">
            <a:off x="6804238" y="514461"/>
            <a:ext cx="1607232" cy="16072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866375" y="358375"/>
            <a:ext cx="75678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Calibri" panose="020F0502020204030204" pitchFamily="34" charset="0"/>
              </a:rPr>
              <a:t>Rule 3: Define the data to be inventoried</a:t>
            </a:r>
            <a:endParaRPr dirty="0">
              <a:latin typeface="Calibri" panose="020F0502020204030204" pitchFamily="34" charset="0"/>
            </a:endParaRPr>
          </a:p>
        </p:txBody>
      </p:sp>
      <p:sp>
        <p:nvSpPr>
          <p:cNvPr id="210" name="Google Shape;210;p33"/>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11" name="Google Shape;211;p33"/>
          <p:cNvSpPr txBox="1">
            <a:spLocks noGrp="1"/>
          </p:cNvSpPr>
          <p:nvPr>
            <p:ph type="body" idx="1"/>
          </p:nvPr>
        </p:nvSpPr>
        <p:spPr>
          <a:xfrm>
            <a:off x="761064" y="1150574"/>
            <a:ext cx="7823812" cy="1667325"/>
          </a:xfrm>
          <a:prstGeom prst="rect">
            <a:avLst/>
          </a:prstGeom>
        </p:spPr>
        <p:txBody>
          <a:bodyPr spcFirstLastPara="1" wrap="square" lIns="91425" tIns="91425" rIns="91425" bIns="91425" anchor="t" anchorCtr="0">
            <a:noAutofit/>
          </a:bodyPr>
          <a:lstStyle/>
          <a:p>
            <a:pPr marL="0" indent="0" algn="ctr">
              <a:buNone/>
            </a:pPr>
            <a:r>
              <a:rPr lang="en" sz="2000" b="1" dirty="0" smtClean="0">
                <a:latin typeface="Calibri" panose="020F0502020204030204" pitchFamily="34" charset="0"/>
                <a:cs typeface="Calibri" panose="020F0502020204030204" pitchFamily="34" charset="0"/>
              </a:rPr>
              <a:t>What does the word data encompass?</a:t>
            </a:r>
            <a:endParaRPr sz="2000" b="1" dirty="0">
              <a:latin typeface="Calibri" panose="020F0502020204030204" pitchFamily="34" charset="0"/>
              <a:cs typeface="Calibri" panose="020F0502020204030204" pitchFamily="34" charset="0"/>
            </a:endParaRPr>
          </a:p>
          <a:p>
            <a:pPr marL="171450" indent="-171450"/>
            <a:r>
              <a:rPr lang="en" sz="1800" dirty="0" smtClean="0">
                <a:latin typeface="Calibri" panose="020F0502020204030204" pitchFamily="34" charset="0"/>
                <a:cs typeface="Calibri" panose="020F0502020204030204" pitchFamily="34" charset="0"/>
              </a:rPr>
              <a:t>Datasets</a:t>
            </a:r>
          </a:p>
          <a:p>
            <a:pPr marL="171450" indent="-171450"/>
            <a:r>
              <a:rPr lang="en" sz="1800" dirty="0" smtClean="0">
                <a:latin typeface="Calibri" panose="020F0502020204030204" pitchFamily="34" charset="0"/>
                <a:cs typeface="Calibri" panose="020F0502020204030204" pitchFamily="34" charset="0"/>
              </a:rPr>
              <a:t>Original raw data files</a:t>
            </a:r>
          </a:p>
          <a:p>
            <a:pPr marL="171450" indent="-171450"/>
            <a:r>
              <a:rPr lang="en" sz="1800" dirty="0" smtClean="0">
                <a:latin typeface="Calibri" panose="020F0502020204030204" pitchFamily="34" charset="0"/>
                <a:cs typeface="Calibri" panose="020F0502020204030204" pitchFamily="34" charset="0"/>
              </a:rPr>
              <a:t>Paper-based assets</a:t>
            </a:r>
          </a:p>
          <a:p>
            <a:pPr marL="171450" indent="-171450"/>
            <a:r>
              <a:rPr lang="en" sz="1800" dirty="0" smtClean="0">
                <a:latin typeface="Calibri" panose="020F0502020204030204" pitchFamily="34" charset="0"/>
                <a:cs typeface="Calibri" panose="020F0502020204030204" pitchFamily="34" charset="0"/>
              </a:rPr>
              <a:t>Data produced both out-of-house and within</a:t>
            </a:r>
            <a:endParaRPr sz="1800" dirty="0">
              <a:latin typeface="Calibri" panose="020F0502020204030204" pitchFamily="34" charset="0"/>
              <a:cs typeface="Calibri" panose="020F0502020204030204" pitchFamily="34" charset="0"/>
            </a:endParaRPr>
          </a:p>
        </p:txBody>
      </p:sp>
      <p:sp>
        <p:nvSpPr>
          <p:cNvPr id="212" name="Google Shape;212;p33"/>
          <p:cNvSpPr txBox="1">
            <a:spLocks noGrp="1"/>
          </p:cNvSpPr>
          <p:nvPr>
            <p:ph type="body" idx="2"/>
          </p:nvPr>
        </p:nvSpPr>
        <p:spPr>
          <a:xfrm>
            <a:off x="761063" y="2917597"/>
            <a:ext cx="7899527" cy="1395600"/>
          </a:xfrm>
          <a:prstGeom prst="rect">
            <a:avLst/>
          </a:prstGeom>
        </p:spPr>
        <p:txBody>
          <a:bodyPr spcFirstLastPara="1" wrap="square" lIns="91425" tIns="91425" rIns="91425" bIns="91425" anchor="t" anchorCtr="0">
            <a:noAutofit/>
          </a:bodyPr>
          <a:lstStyle/>
          <a:p>
            <a:pPr marL="0" lvl="0" indent="0" algn="ctr">
              <a:buNone/>
            </a:pPr>
            <a:r>
              <a:rPr lang="en" sz="2000" b="1" dirty="0" smtClean="0">
                <a:latin typeface="Calibri" panose="020F0502020204030204" pitchFamily="34" charset="0"/>
                <a:cs typeface="Calibri" panose="020F0502020204030204" pitchFamily="34" charset="0"/>
              </a:rPr>
              <a:t>Decide what level of detail you need</a:t>
            </a:r>
            <a:endParaRPr sz="2000" b="1" dirty="0">
              <a:latin typeface="Calibri" panose="020F0502020204030204" pitchFamily="34" charset="0"/>
              <a:cs typeface="Calibri" panose="020F0502020204030204" pitchFamily="34" charset="0"/>
            </a:endParaRPr>
          </a:p>
          <a:p>
            <a:pPr marL="171450" indent="-171450"/>
            <a:r>
              <a:rPr lang="en" sz="1800" dirty="0" smtClean="0">
                <a:latin typeface="Calibri" panose="020F0502020204030204" pitchFamily="34" charset="0"/>
                <a:cs typeface="Calibri" panose="020F0502020204030204" pitchFamily="34" charset="0"/>
              </a:rPr>
              <a:t>Will you inventory down to the level of individual datasets, or groups of them?</a:t>
            </a:r>
          </a:p>
          <a:p>
            <a:pPr marL="171450" indent="-171450"/>
            <a:r>
              <a:rPr lang="en" sz="1800" dirty="0" smtClean="0">
                <a:latin typeface="Calibri" panose="020F0502020204030204" pitchFamily="34" charset="0"/>
                <a:cs typeface="Calibri" panose="020F0502020204030204" pitchFamily="34" charset="0"/>
              </a:rPr>
              <a:t>It’s easier to generalize from the granular level; more difficult to go back later for more detail</a:t>
            </a:r>
            <a:endParaRPr sz="1800" dirty="0">
              <a:latin typeface="Calibri" panose="020F0502020204030204" pitchFamily="34" charset="0"/>
              <a:cs typeface="Calibri" panose="020F0502020204030204" pitchFamily="34" charset="0"/>
            </a:endParaRPr>
          </a:p>
        </p:txBody>
      </p:sp>
      <p:sp>
        <p:nvSpPr>
          <p:cNvPr id="4" name="TextBox 3"/>
          <p:cNvSpPr txBox="1"/>
          <p:nvPr/>
        </p:nvSpPr>
        <p:spPr>
          <a:xfrm>
            <a:off x="5481085" y="4229195"/>
            <a:ext cx="3300402" cy="677108"/>
          </a:xfrm>
          <a:prstGeom prst="rect">
            <a:avLst/>
          </a:prstGeom>
          <a:noFill/>
        </p:spPr>
        <p:txBody>
          <a:bodyPr wrap="square" rtlCol="0">
            <a:spAutoFit/>
          </a:bodyPr>
          <a:lstStyle/>
          <a:p>
            <a:pPr>
              <a:lnSpc>
                <a:spcPct val="120000"/>
              </a:lnSpc>
              <a:buClr>
                <a:srgbClr val="0B5394"/>
              </a:buClr>
              <a:buSzPts val="1600"/>
            </a:pPr>
            <a:r>
              <a:rPr lang="en-US" sz="1000" dirty="0">
                <a:solidFill>
                  <a:srgbClr val="0B5394"/>
                </a:solidFill>
                <a:latin typeface="Calibri" panose="020F0502020204030204" pitchFamily="34" charset="0"/>
                <a:ea typeface="Pangolin"/>
                <a:cs typeface="Calibri" panose="020F0502020204030204" pitchFamily="34" charset="0"/>
                <a:sym typeface="Pangolin"/>
              </a:rPr>
              <a:t>(Adapted from Beale et. al., </a:t>
            </a:r>
            <a:r>
              <a:rPr lang="en-US" sz="1000" i="1" dirty="0">
                <a:solidFill>
                  <a:srgbClr val="0B5394"/>
                </a:solidFill>
                <a:latin typeface="Calibri" panose="020F0502020204030204" pitchFamily="34" charset="0"/>
                <a:ea typeface="Pangolin"/>
                <a:cs typeface="Calibri" panose="020F0502020204030204" pitchFamily="34" charset="0"/>
                <a:sym typeface="Pangolin"/>
              </a:rPr>
              <a:t>How to Create a Data Inventory</a:t>
            </a:r>
            <a:r>
              <a:rPr lang="en-US" sz="1000" dirty="0">
                <a:solidFill>
                  <a:srgbClr val="0B5394"/>
                </a:solidFill>
                <a:latin typeface="Calibri" panose="020F0502020204030204" pitchFamily="34" charset="0"/>
                <a:ea typeface="Pangolin"/>
                <a:cs typeface="Calibri" panose="020F0502020204030204" pitchFamily="34" charset="0"/>
                <a:sym typeface="Pangolin"/>
              </a:rPr>
              <a:t>, https://doi.org/10.21955/gatesopenres.1114885.1)</a:t>
            </a:r>
          </a:p>
          <a:p>
            <a:endParaRPr lang="en-US" dirty="0"/>
          </a:p>
        </p:txBody>
      </p:sp>
    </p:spTree>
    <p:extLst>
      <p:ext uri="{BB962C8B-B14F-4D97-AF65-F5344CB8AC3E}">
        <p14:creationId xmlns:p14="http://schemas.microsoft.com/office/powerpoint/2010/main" val="2640689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728330" y="511487"/>
            <a:ext cx="7987695" cy="48265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latin typeface="Calibri" panose="020F0502020204030204" pitchFamily="34" charset="0"/>
                <a:cs typeface="Calibri" panose="020F0502020204030204" pitchFamily="34" charset="0"/>
              </a:rPr>
              <a:t>Rule 4: Think from the end: how will your data be described? </a:t>
            </a:r>
            <a:endParaRPr sz="2400" dirty="0">
              <a:latin typeface="Calibri" panose="020F0502020204030204" pitchFamily="34" charset="0"/>
              <a:cs typeface="Calibri" panose="020F0502020204030204" pitchFamily="34" charset="0"/>
            </a:endParaRPr>
          </a:p>
        </p:txBody>
      </p:sp>
      <p:sp>
        <p:nvSpPr>
          <p:cNvPr id="122" name="Google Shape;122;p24"/>
          <p:cNvSpPr txBox="1">
            <a:spLocks noGrp="1"/>
          </p:cNvSpPr>
          <p:nvPr>
            <p:ph type="body" idx="1"/>
          </p:nvPr>
        </p:nvSpPr>
        <p:spPr>
          <a:xfrm>
            <a:off x="728330" y="1023334"/>
            <a:ext cx="2577345" cy="35061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Calibri" panose="020F0502020204030204" pitchFamily="34" charset="0"/>
                <a:cs typeface="Calibri" panose="020F0502020204030204" pitchFamily="34" charset="0"/>
              </a:rPr>
              <a:t>Identification</a:t>
            </a:r>
            <a:endParaRPr b="1" dirty="0">
              <a:latin typeface="Calibri" panose="020F0502020204030204" pitchFamily="34" charset="0"/>
              <a:cs typeface="Calibri" panose="020F0502020204030204" pitchFamily="34" charset="0"/>
            </a:endParaRPr>
          </a:p>
          <a:p>
            <a:pPr marL="285750" indent="-285750"/>
            <a:r>
              <a:rPr lang="en" dirty="0" smtClean="0">
                <a:latin typeface="Calibri" panose="020F0502020204030204" pitchFamily="34" charset="0"/>
                <a:cs typeface="Calibri" panose="020F0502020204030204" pitchFamily="34" charset="0"/>
              </a:rPr>
              <a:t>File names</a:t>
            </a:r>
          </a:p>
          <a:p>
            <a:pPr marL="285750" indent="-285750"/>
            <a:r>
              <a:rPr lang="en" dirty="0" smtClean="0">
                <a:latin typeface="Calibri" panose="020F0502020204030204" pitchFamily="34" charset="0"/>
                <a:cs typeface="Calibri" panose="020F0502020204030204" pitchFamily="34" charset="0"/>
              </a:rPr>
              <a:t>File types</a:t>
            </a:r>
          </a:p>
          <a:p>
            <a:pPr marL="285750" indent="-285750"/>
            <a:r>
              <a:rPr lang="en" dirty="0" smtClean="0">
                <a:latin typeface="Calibri" panose="020F0502020204030204" pitchFamily="34" charset="0"/>
                <a:cs typeface="Calibri" panose="020F0502020204030204" pitchFamily="34" charset="0"/>
              </a:rPr>
              <a:t>File descriptions</a:t>
            </a:r>
          </a:p>
          <a:p>
            <a:pPr marL="285750" indent="-285750"/>
            <a:r>
              <a:rPr lang="en" dirty="0" smtClean="0">
                <a:latin typeface="Calibri" panose="020F0502020204030204" pitchFamily="34" charset="0"/>
                <a:cs typeface="Calibri" panose="020F0502020204030204" pitchFamily="34" charset="0"/>
              </a:rPr>
              <a:t>Subjects/Keywords</a:t>
            </a:r>
          </a:p>
          <a:p>
            <a:pPr marL="285750" indent="-285750"/>
            <a:r>
              <a:rPr lang="en" dirty="0" smtClean="0">
                <a:latin typeface="Calibri" panose="020F0502020204030204" pitchFamily="34" charset="0"/>
                <a:cs typeface="Calibri" panose="020F0502020204030204" pitchFamily="34" charset="0"/>
              </a:rPr>
              <a:t>Data owners</a:t>
            </a:r>
          </a:p>
          <a:p>
            <a:pPr marL="285750" indent="-285750"/>
            <a:r>
              <a:rPr lang="en" dirty="0" smtClean="0">
                <a:latin typeface="Calibri" panose="020F0502020204030204" pitchFamily="34" charset="0"/>
                <a:cs typeface="Calibri" panose="020F0502020204030204" pitchFamily="34" charset="0"/>
              </a:rPr>
              <a:t>Data contributors</a:t>
            </a:r>
          </a:p>
          <a:p>
            <a:pPr marL="285750" indent="-285750"/>
            <a:r>
              <a:rPr lang="en" b="1" dirty="0" smtClean="0">
                <a:latin typeface="Calibri" panose="020F0502020204030204" pitchFamily="34" charset="0"/>
                <a:cs typeface="Calibri" panose="020F0502020204030204" pitchFamily="34" charset="0"/>
              </a:rPr>
              <a:t>Data sources</a:t>
            </a:r>
          </a:p>
          <a:p>
            <a:pPr marL="285750" indent="-285750"/>
            <a:r>
              <a:rPr lang="en" dirty="0" smtClean="0">
                <a:latin typeface="Calibri" panose="020F0502020204030204" pitchFamily="34" charset="0"/>
                <a:cs typeface="Calibri" panose="020F0502020204030204" pitchFamily="34" charset="0"/>
              </a:rPr>
              <a:t>Tools that generated or processed data</a:t>
            </a:r>
          </a:p>
          <a:p>
            <a:pPr marL="285750" indent="-285750"/>
            <a:r>
              <a:rPr lang="en" dirty="0" smtClean="0">
                <a:latin typeface="Calibri" panose="020F0502020204030204" pitchFamily="34" charset="0"/>
                <a:cs typeface="Calibri" panose="020F0502020204030204" pitchFamily="34" charset="0"/>
              </a:rPr>
              <a:t>Granularity of data</a:t>
            </a:r>
          </a:p>
          <a:p>
            <a:pPr marL="285750" indent="-285750"/>
            <a:r>
              <a:rPr lang="en" dirty="0" smtClean="0">
                <a:latin typeface="Calibri" panose="020F0502020204030204" pitchFamily="34" charset="0"/>
                <a:cs typeface="Calibri" panose="020F0502020204030204" pitchFamily="34" charset="0"/>
              </a:rPr>
              <a:t>Sensitivity level of data</a:t>
            </a:r>
            <a:endParaRPr dirty="0">
              <a:latin typeface="Calibri" panose="020F0502020204030204" pitchFamily="34" charset="0"/>
              <a:cs typeface="Calibri" panose="020F0502020204030204" pitchFamily="34" charset="0"/>
            </a:endParaRPr>
          </a:p>
        </p:txBody>
      </p:sp>
      <p:sp>
        <p:nvSpPr>
          <p:cNvPr id="123" name="Google Shape;123;p24"/>
          <p:cNvSpPr txBox="1">
            <a:spLocks noGrp="1"/>
          </p:cNvSpPr>
          <p:nvPr>
            <p:ph type="body" idx="2"/>
          </p:nvPr>
        </p:nvSpPr>
        <p:spPr>
          <a:xfrm>
            <a:off x="3237613" y="1020724"/>
            <a:ext cx="2648322" cy="3490229"/>
          </a:xfrm>
          <a:prstGeom prst="rect">
            <a:avLst/>
          </a:prstGeom>
        </p:spPr>
        <p:txBody>
          <a:bodyPr spcFirstLastPara="1" wrap="square" lIns="91425" tIns="91425" rIns="91425" bIns="91425" anchor="t" anchorCtr="0">
            <a:noAutofit/>
          </a:bodyPr>
          <a:lstStyle/>
          <a:p>
            <a:pPr marL="0" indent="0">
              <a:buNone/>
            </a:pPr>
            <a:r>
              <a:rPr lang="en" b="1" dirty="0" smtClean="0">
                <a:latin typeface="Calibri" panose="020F0502020204030204" pitchFamily="34" charset="0"/>
                <a:cs typeface="Calibri" panose="020F0502020204030204" pitchFamily="34" charset="0"/>
              </a:rPr>
              <a:t>Location</a:t>
            </a:r>
            <a:endParaRPr b="1" dirty="0">
              <a:latin typeface="Calibri" panose="020F0502020204030204" pitchFamily="34" charset="0"/>
              <a:cs typeface="Calibri" panose="020F0502020204030204" pitchFamily="34" charset="0"/>
            </a:endParaRPr>
          </a:p>
          <a:p>
            <a:pPr marL="285750" indent="-285750"/>
            <a:r>
              <a:rPr lang="en" dirty="0" smtClean="0">
                <a:latin typeface="Calibri" panose="020F0502020204030204" pitchFamily="34" charset="0"/>
                <a:cs typeface="Calibri" panose="020F0502020204030204" pitchFamily="34" charset="0"/>
              </a:rPr>
              <a:t>Study sites</a:t>
            </a:r>
          </a:p>
          <a:p>
            <a:pPr marL="285750" indent="-285750"/>
            <a:r>
              <a:rPr lang="en" dirty="0" smtClean="0">
                <a:latin typeface="Calibri" panose="020F0502020204030204" pitchFamily="34" charset="0"/>
                <a:cs typeface="Calibri" panose="020F0502020204030204" pitchFamily="34" charset="0"/>
              </a:rPr>
              <a:t>Data collection sites</a:t>
            </a:r>
          </a:p>
          <a:p>
            <a:pPr marL="285750" indent="-285750"/>
            <a:r>
              <a:rPr lang="en" dirty="0" smtClean="0">
                <a:latin typeface="Calibri" panose="020F0502020204030204" pitchFamily="34" charset="0"/>
                <a:cs typeface="Calibri" panose="020F0502020204030204" pitchFamily="34" charset="0"/>
              </a:rPr>
              <a:t>Storage solutions</a:t>
            </a:r>
          </a:p>
          <a:p>
            <a:pPr marL="285750" indent="-285750"/>
            <a:r>
              <a:rPr lang="en" dirty="0" smtClean="0">
                <a:latin typeface="Calibri" panose="020F0502020204030204" pitchFamily="34" charset="0"/>
                <a:cs typeface="Calibri" panose="020F0502020204030204" pitchFamily="34" charset="0"/>
              </a:rPr>
              <a:t>Backups and versioning</a:t>
            </a:r>
          </a:p>
          <a:p>
            <a:pPr marL="285750" indent="-285750"/>
            <a:r>
              <a:rPr lang="en" dirty="0" smtClean="0">
                <a:latin typeface="Calibri" panose="020F0502020204030204" pitchFamily="34" charset="0"/>
                <a:cs typeface="Calibri" panose="020F0502020204030204" pitchFamily="34" charset="0"/>
              </a:rPr>
              <a:t>Sources of secondary data</a:t>
            </a:r>
          </a:p>
          <a:p>
            <a:pPr marL="285750" indent="-285750"/>
            <a:r>
              <a:rPr lang="en" dirty="0" smtClean="0">
                <a:latin typeface="Calibri" panose="020F0502020204030204" pitchFamily="34" charset="0"/>
                <a:cs typeface="Calibri" panose="020F0502020204030204" pitchFamily="34" charset="0"/>
              </a:rPr>
              <a:t>Repositories</a:t>
            </a:r>
          </a:p>
          <a:p>
            <a:pPr marL="285750" indent="-285750"/>
            <a:r>
              <a:rPr lang="en" dirty="0" smtClean="0">
                <a:latin typeface="Calibri" panose="020F0502020204030204" pitchFamily="34" charset="0"/>
                <a:cs typeface="Calibri" panose="020F0502020204030204" pitchFamily="34" charset="0"/>
              </a:rPr>
              <a:t>Partner sites’ storage</a:t>
            </a:r>
          </a:p>
          <a:p>
            <a:pPr marL="285750" indent="-285750"/>
            <a:r>
              <a:rPr lang="en" dirty="0" smtClean="0">
                <a:latin typeface="Calibri" panose="020F0502020204030204" pitchFamily="34" charset="0"/>
                <a:cs typeface="Calibri" panose="020F0502020204030204" pitchFamily="34" charset="0"/>
              </a:rPr>
              <a:t>Journals hosting shared data</a:t>
            </a:r>
          </a:p>
          <a:p>
            <a:pPr marL="285750" indent="-285750"/>
            <a:r>
              <a:rPr lang="en" dirty="0" smtClean="0">
                <a:latin typeface="Calibri" panose="020F0502020204030204" pitchFamily="34" charset="0"/>
                <a:cs typeface="Calibri" panose="020F0502020204030204" pitchFamily="34" charset="0"/>
              </a:rPr>
              <a:t>Funder databases hosting shared data</a:t>
            </a:r>
            <a:endParaRPr dirty="0">
              <a:latin typeface="Calibri" panose="020F0502020204030204" pitchFamily="34" charset="0"/>
              <a:cs typeface="Calibri" panose="020F0502020204030204" pitchFamily="34" charset="0"/>
            </a:endParaRPr>
          </a:p>
        </p:txBody>
      </p:sp>
      <p:sp>
        <p:nvSpPr>
          <p:cNvPr id="124" name="Google Shape;124;p24"/>
          <p:cNvSpPr txBox="1">
            <a:spLocks noGrp="1"/>
          </p:cNvSpPr>
          <p:nvPr>
            <p:ph type="body" idx="3"/>
          </p:nvPr>
        </p:nvSpPr>
        <p:spPr>
          <a:xfrm>
            <a:off x="5885935" y="1020723"/>
            <a:ext cx="2753018" cy="3490229"/>
          </a:xfrm>
          <a:prstGeom prst="rect">
            <a:avLst/>
          </a:prstGeom>
        </p:spPr>
        <p:txBody>
          <a:bodyPr spcFirstLastPara="1" wrap="square" lIns="91425" tIns="91425" rIns="91425" bIns="91425" anchor="t" anchorCtr="0">
            <a:noAutofit/>
          </a:bodyPr>
          <a:lstStyle/>
          <a:p>
            <a:pPr marL="0" lvl="0" indent="0">
              <a:buNone/>
            </a:pPr>
            <a:r>
              <a:rPr lang="en-US" b="1" dirty="0" smtClean="0">
                <a:latin typeface="Calibri" panose="020F0502020204030204" pitchFamily="34" charset="0"/>
                <a:cs typeface="Calibri" panose="020F0502020204030204" pitchFamily="34" charset="0"/>
              </a:rPr>
              <a:t>Time</a:t>
            </a:r>
            <a:endParaRPr b="1" dirty="0">
              <a:latin typeface="Calibri" panose="020F0502020204030204" pitchFamily="34" charset="0"/>
              <a:cs typeface="Calibri" panose="020F0502020204030204" pitchFamily="34" charset="0"/>
            </a:endParaRPr>
          </a:p>
          <a:p>
            <a:pPr marL="285750" indent="-285750"/>
            <a:r>
              <a:rPr lang="en-US" dirty="0" smtClean="0">
                <a:latin typeface="Calibri" panose="020F0502020204030204" pitchFamily="34" charset="0"/>
                <a:cs typeface="Calibri" panose="020F0502020204030204" pitchFamily="34" charset="0"/>
              </a:rPr>
              <a:t>Data collection dates/times</a:t>
            </a:r>
            <a:endParaRPr dirty="0">
              <a:latin typeface="Calibri" panose="020F0502020204030204" pitchFamily="34" charset="0"/>
              <a:cs typeface="Calibri" panose="020F0502020204030204" pitchFamily="34" charset="0"/>
            </a:endParaRPr>
          </a:p>
          <a:p>
            <a:pPr marL="285750" indent="-285750"/>
            <a:r>
              <a:rPr lang="en-US" dirty="0" smtClean="0">
                <a:latin typeface="Calibri" panose="020F0502020204030204" pitchFamily="34" charset="0"/>
                <a:cs typeface="Calibri" panose="020F0502020204030204" pitchFamily="34" charset="0"/>
              </a:rPr>
              <a:t>Timing of changes made to data and frequency of changes</a:t>
            </a:r>
          </a:p>
          <a:p>
            <a:pPr marL="285750" indent="-285750"/>
            <a:r>
              <a:rPr lang="en-US" dirty="0" smtClean="0">
                <a:latin typeface="Calibri" panose="020F0502020204030204" pitchFamily="34" charset="0"/>
                <a:cs typeface="Calibri" panose="020F0502020204030204" pitchFamily="34" charset="0"/>
              </a:rPr>
              <a:t>Data processing timelines</a:t>
            </a:r>
          </a:p>
          <a:p>
            <a:pPr marL="285750" indent="-285750"/>
            <a:r>
              <a:rPr lang="en-US" dirty="0" smtClean="0">
                <a:latin typeface="Calibri" panose="020F0502020204030204" pitchFamily="34" charset="0"/>
                <a:cs typeface="Calibri" panose="020F0502020204030204" pitchFamily="34" charset="0"/>
              </a:rPr>
              <a:t>Frequency of data access</a:t>
            </a:r>
          </a:p>
          <a:p>
            <a:pPr marL="285750" indent="-285750"/>
            <a:r>
              <a:rPr lang="en-US" dirty="0" smtClean="0">
                <a:latin typeface="Calibri" panose="020F0502020204030204" pitchFamily="34" charset="0"/>
                <a:cs typeface="Calibri" panose="020F0502020204030204" pitchFamily="34" charset="0"/>
              </a:rPr>
              <a:t>Reporting schedules</a:t>
            </a:r>
          </a:p>
          <a:p>
            <a:pPr marL="285750" indent="-285750"/>
            <a:r>
              <a:rPr lang="en-US" dirty="0" smtClean="0">
                <a:latin typeface="Calibri" panose="020F0502020204030204" pitchFamily="34" charset="0"/>
                <a:cs typeface="Calibri" panose="020F0502020204030204" pitchFamily="34" charset="0"/>
              </a:rPr>
              <a:t>Embargos for data sharing</a:t>
            </a:r>
          </a:p>
          <a:p>
            <a:pPr marL="285750" indent="-285750"/>
            <a:r>
              <a:rPr lang="en-US" dirty="0" smtClean="0">
                <a:latin typeface="Calibri" panose="020F0502020204030204" pitchFamily="34" charset="0"/>
                <a:cs typeface="Calibri" panose="020F0502020204030204" pitchFamily="34" charset="0"/>
              </a:rPr>
              <a:t>Team members’ tenures</a:t>
            </a:r>
          </a:p>
          <a:p>
            <a:pPr marL="285750" indent="-285750"/>
            <a:r>
              <a:rPr lang="en-US" dirty="0" smtClean="0">
                <a:latin typeface="Calibri" panose="020F0502020204030204" pitchFamily="34" charset="0"/>
                <a:cs typeface="Calibri" panose="020F0502020204030204" pitchFamily="34" charset="0"/>
              </a:rPr>
              <a:t>Long-term retention solutions </a:t>
            </a:r>
            <a:endParaRPr dirty="0">
              <a:latin typeface="Calibri" panose="020F0502020204030204" pitchFamily="34" charset="0"/>
              <a:cs typeface="Calibri" panose="020F0502020204030204" pitchFamily="34" charset="0"/>
            </a:endParaRPr>
          </a:p>
        </p:txBody>
      </p:sp>
      <p:sp>
        <p:nvSpPr>
          <p:cNvPr id="125" name="Google Shape;125;p24"/>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Jaqu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2493</Words>
  <Application>Microsoft Office PowerPoint</Application>
  <PresentationFormat>On-screen Show (16:9)</PresentationFormat>
  <Paragraphs>256</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Inconsolata</vt:lpstr>
      <vt:lpstr>Pangolin</vt:lpstr>
      <vt:lpstr>Jaques template</vt:lpstr>
      <vt:lpstr>10 Simple Rules for Conducting a Data Inventory  Sara Gonzales, MLIS Data Librarian</vt:lpstr>
      <vt:lpstr>By the end of this workshop, you will have a roadmap for:</vt:lpstr>
      <vt:lpstr>How the creation of data files gets out of control</vt:lpstr>
      <vt:lpstr>Solution: the Data Inventory</vt:lpstr>
      <vt:lpstr>Rule 1: Define the scope of your data inventory</vt:lpstr>
      <vt:lpstr>Rule 2: Define how the project will be sustained</vt:lpstr>
      <vt:lpstr>Appoint a Data Steward</vt:lpstr>
      <vt:lpstr>Rule 3: Define the data to be inventoried</vt:lpstr>
      <vt:lpstr>Rule 4: Think from the end: how will your data be described? </vt:lpstr>
      <vt:lpstr>Creating a cataloging “sheet”</vt:lpstr>
      <vt:lpstr>14.5 million metadata records</vt:lpstr>
      <vt:lpstr>PowerPoint Presentation</vt:lpstr>
      <vt:lpstr>Rule 6: Identify everyone who works with data on the project and enlist their help</vt:lpstr>
      <vt:lpstr>Rule 7: Managing the project and collecting the data</vt:lpstr>
      <vt:lpstr>Rule 7: Collect inventory data: interviews with data owners and project managers</vt:lpstr>
      <vt:lpstr>PowerPoint Presentation</vt:lpstr>
      <vt:lpstr>Rule 7: Collect inventory data: Automated inventory processes</vt:lpstr>
      <vt:lpstr>The inventory process so far</vt:lpstr>
      <vt:lpstr>PowerPoint Presentation</vt:lpstr>
      <vt:lpstr>Rule 9: Document inventory procedures</vt:lpstr>
      <vt:lpstr>PowerPoint Presentation</vt:lpstr>
      <vt:lpstr>DigitalHub: a local resource</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Sara Gonzales</dc:creator>
  <cp:lastModifiedBy>Sara Gonzales</cp:lastModifiedBy>
  <cp:revision>56</cp:revision>
  <dcterms:modified xsi:type="dcterms:W3CDTF">2019-10-25T18:58:57Z</dcterms:modified>
</cp:coreProperties>
</file>