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8" r:id="rId4"/>
    <p:sldId id="289" r:id="rId5"/>
    <p:sldId id="299" r:id="rId6"/>
    <p:sldId id="302" r:id="rId7"/>
    <p:sldId id="279" r:id="rId8"/>
    <p:sldId id="284" r:id="rId9"/>
    <p:sldId id="297" r:id="rId10"/>
  </p:sldIdLst>
  <p:sldSz cx="12192000" cy="6858000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75583" autoAdjust="0"/>
  </p:normalViewPr>
  <p:slideViewPr>
    <p:cSldViewPr snapToGrid="0">
      <p:cViewPr varScale="1">
        <p:scale>
          <a:sx n="88" d="100"/>
          <a:sy n="88" d="100"/>
        </p:scale>
        <p:origin x="688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Models result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BRUUNS</c:v>
                </c:pt>
                <c:pt idx="1">
                  <c:v>BUSGADEHUSET</c:v>
                </c:pt>
                <c:pt idx="2">
                  <c:v>KALKVAERKSVEJ</c:v>
                </c:pt>
                <c:pt idx="3">
                  <c:v>MAGASIN</c:v>
                </c:pt>
                <c:pt idx="4">
                  <c:v>NORREPORT</c:v>
                </c:pt>
                <c:pt idx="5">
                  <c:v>SALLING</c:v>
                </c:pt>
                <c:pt idx="6">
                  <c:v>SCANDCENTER</c:v>
                </c:pt>
                <c:pt idx="7">
                  <c:v>SKOLEBAKKEN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0.97</c:v>
                </c:pt>
                <c:pt idx="1">
                  <c:v>0.92</c:v>
                </c:pt>
                <c:pt idx="2">
                  <c:v>0.89</c:v>
                </c:pt>
                <c:pt idx="3">
                  <c:v>1.02</c:v>
                </c:pt>
                <c:pt idx="4">
                  <c:v>0.7</c:v>
                </c:pt>
                <c:pt idx="5">
                  <c:v>1.03</c:v>
                </c:pt>
                <c:pt idx="6">
                  <c:v>1.05</c:v>
                </c:pt>
                <c:pt idx="7">
                  <c:v>1.05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E-4944-8245-C1D31A29C9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BRUUNS</c:v>
                </c:pt>
                <c:pt idx="1">
                  <c:v>BUSGADEHUSET</c:v>
                </c:pt>
                <c:pt idx="2">
                  <c:v>KALKVAERKSVEJ</c:v>
                </c:pt>
                <c:pt idx="3">
                  <c:v>MAGASIN</c:v>
                </c:pt>
                <c:pt idx="4">
                  <c:v>NORREPORT</c:v>
                </c:pt>
                <c:pt idx="5">
                  <c:v>SALLING</c:v>
                </c:pt>
                <c:pt idx="6">
                  <c:v>SCANDCENTER</c:v>
                </c:pt>
                <c:pt idx="7">
                  <c:v>SKOLEBAKKEN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0.96</c:v>
                </c:pt>
                <c:pt idx="1">
                  <c:v>0.92</c:v>
                </c:pt>
                <c:pt idx="2">
                  <c:v>0.98</c:v>
                </c:pt>
                <c:pt idx="3">
                  <c:v>1.03</c:v>
                </c:pt>
                <c:pt idx="4">
                  <c:v>0.7</c:v>
                </c:pt>
                <c:pt idx="5">
                  <c:v>1.02</c:v>
                </c:pt>
                <c:pt idx="6">
                  <c:v>1.05</c:v>
                </c:pt>
                <c:pt idx="7">
                  <c:v>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E-4944-8245-C1D31A29C9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BRUUNS</c:v>
                </c:pt>
                <c:pt idx="1">
                  <c:v>BUSGADEHUSET</c:v>
                </c:pt>
                <c:pt idx="2">
                  <c:v>KALKVAERKSVEJ</c:v>
                </c:pt>
                <c:pt idx="3">
                  <c:v>MAGASIN</c:v>
                </c:pt>
                <c:pt idx="4">
                  <c:v>NORREPORT</c:v>
                </c:pt>
                <c:pt idx="5">
                  <c:v>SALLING</c:v>
                </c:pt>
                <c:pt idx="6">
                  <c:v>SCANDCENTER</c:v>
                </c:pt>
                <c:pt idx="7">
                  <c:v>SKOLEBAKKEN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0.24</c:v>
                </c:pt>
                <c:pt idx="1">
                  <c:v>0.19</c:v>
                </c:pt>
                <c:pt idx="2">
                  <c:v>0.23</c:v>
                </c:pt>
                <c:pt idx="3">
                  <c:v>0.3</c:v>
                </c:pt>
                <c:pt idx="4">
                  <c:v>0.27</c:v>
                </c:pt>
                <c:pt idx="5">
                  <c:v>0.25</c:v>
                </c:pt>
                <c:pt idx="6">
                  <c:v>0.22</c:v>
                </c:pt>
                <c:pt idx="7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8E-4944-8245-C1D31A29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55560"/>
        <c:axId val="207556216"/>
      </c:barChart>
      <c:catAx>
        <c:axId val="20755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56216"/>
        <c:crosses val="autoZero"/>
        <c:auto val="1"/>
        <c:lblAlgn val="ctr"/>
        <c:lblOffset val="100"/>
        <c:noMultiLvlLbl val="0"/>
      </c:catAx>
      <c:valAx>
        <c:axId val="207556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5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2.283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13058 3880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2.667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13457 4435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5.876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-722 1490</inkml:trace>
  <inkml:trace contextRef="#ctx0" brushRef="#br0" timeOffset="26138">14957 5462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30T06:55:34.164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14980 3499</inkml:trace>
  <inkml:trace contextRef="#ctx0" brushRef="#br0" timeOffset="231">14980 3499</inkml:trace>
  <inkml:trace contextRef="#ctx0" brushRef="#br0" timeOffset="-402">14980 3499</inkml:trace>
  <inkml:trace contextRef="#ctx0" brushRef="#br0" timeOffset="-1033">14911 5300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C61EA02F-6E3E-435D-8F42-A74608720C3D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2913" y="12509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813865"/>
            <a:ext cx="5505450" cy="3938619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3DF4662B-E10F-4108-ABE5-B7132B65B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66EA9-3E99-493D-8765-8B73269C7F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9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0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66EA9-3E99-493D-8765-8B73269C7F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3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7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apply Long Short Term Memory  where the model take every observation not predicted next step or price</a:t>
                </a:r>
              </a:p>
              <a:p>
                <a:r>
                  <a:rPr lang="en-US" dirty="0"/>
                  <a:t>Th benefit of LSTM is </a:t>
                </a:r>
                <a:r>
                  <a:rPr lang="en-GB" sz="1300" dirty="0"/>
                  <a:t>cell unit or cell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3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1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where the model remember the</a:t>
                </a:r>
                <a:r>
                  <a:rPr lang="en-US" baseline="0" dirty="0"/>
                  <a:t> </a:t>
                </a:r>
                <a:r>
                  <a:rPr lang="en-GB" sz="1300" dirty="0"/>
                  <a:t>output</a:t>
                </a:r>
              </a:p>
              <a:p>
                <a:r>
                  <a:rPr lang="en-US" sz="1300" dirty="0"/>
                  <a:t>The </a:t>
                </a:r>
                <a:r>
                  <a:rPr lang="en-US" sz="1300" dirty="0" err="1"/>
                  <a:t>lstm</a:t>
                </a:r>
                <a:r>
                  <a:rPr lang="en-US" sz="1300" dirty="0"/>
                  <a:t> has 3 main gates forget gate where the model use sigmoid function to make a decision to remember the output or not</a:t>
                </a:r>
              </a:p>
              <a:p>
                <a:r>
                  <a:rPr lang="en-US" sz="1300" dirty="0"/>
                  <a:t>Update gate where the model update the parameter that will be able to updated in backpropagation step </a:t>
                </a:r>
              </a:p>
              <a:p>
                <a:r>
                  <a:rPr lang="en-US" sz="1300" dirty="0"/>
                  <a:t>Output gate which is our result</a:t>
                </a:r>
              </a:p>
              <a:p>
                <a:r>
                  <a:rPr lang="en-US" sz="13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apply Long Short Term Memory  where the model take every observation not predicted next step or price</a:t>
                </a:r>
              </a:p>
              <a:p>
                <a:r>
                  <a:rPr lang="en-US" dirty="0"/>
                  <a:t>Th benefit of LSTM is </a:t>
                </a:r>
                <a:r>
                  <a:rPr lang="en-GB" sz="1300" dirty="0"/>
                  <a:t>cell unit or cell memory </a:t>
                </a:r>
                <a:r>
                  <a:rPr lang="en-GB" sz="1300" i="0"/>
                  <a:t>c_𝑡</a:t>
                </a:r>
                <a:r>
                  <a:rPr lang="en-US" dirty="0"/>
                  <a:t> where the model remember the</a:t>
                </a:r>
                <a:r>
                  <a:rPr lang="en-US" baseline="0" dirty="0"/>
                  <a:t> </a:t>
                </a:r>
                <a:r>
                  <a:rPr lang="en-GB" sz="1300" dirty="0"/>
                  <a:t>output</a:t>
                </a:r>
              </a:p>
              <a:p>
                <a:r>
                  <a:rPr lang="en-US" sz="1300" dirty="0"/>
                  <a:t>The </a:t>
                </a:r>
                <a:r>
                  <a:rPr lang="en-US" sz="1300" dirty="0" err="1"/>
                  <a:t>lstm</a:t>
                </a:r>
                <a:r>
                  <a:rPr lang="en-US" sz="1300" dirty="0"/>
                  <a:t> has 3 main gates forget gate where the model use sigmoid function to make a decision to remember the output or not</a:t>
                </a:r>
              </a:p>
              <a:p>
                <a:r>
                  <a:rPr lang="en-US" sz="1300" dirty="0"/>
                  <a:t>Update gate where the model update the parameter that will be able to updated in backpropagation step </a:t>
                </a:r>
              </a:p>
              <a:p>
                <a:r>
                  <a:rPr lang="en-US" sz="1300" dirty="0"/>
                  <a:t>Output gate which is our result</a:t>
                </a:r>
              </a:p>
              <a:p>
                <a:r>
                  <a:rPr lang="en-US" sz="1300" dirty="0"/>
                  <a:t> 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13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3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5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4662B-E10F-4108-ABE5-B7132B65B0C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93D6-F392-407C-8144-CFB942633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4C61-0E30-47F1-B758-B627E5EF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8C77-BDF4-453A-B1B1-4E829411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42B7-235C-48FF-B12B-435B9EF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084E-9821-43C7-BAD1-0B7854E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04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A4D0-B05B-4751-8146-D4F0560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2ABD-D5DB-48DF-B7E6-E94496AC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7346-A7EE-42C3-A3CF-3F26631C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F5B5-2E60-4F1B-BEC6-F8F87D61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DAF8-0F7A-44D7-8354-57D36A42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9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82D53-36E3-492E-A3CE-955626409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BB29-0FD9-4532-8055-5358D0DA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1857-7104-4F0B-A52D-2EE101A8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4846-0CEB-4DB4-9956-136B2097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2372-22F6-4C83-98C8-226DB32C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6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3F90-FCAB-4F9D-AC6A-8BF3091C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80D3-D853-4CCB-90B4-7CA10615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16EA-5ADB-4B4B-93A1-15C485CD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1042-44C4-448F-8F47-BD2741D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1F06-FA8B-4CFE-B5B3-3B02A2D6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6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4F8-2506-4D27-95A2-F15431DC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15A7-73B4-4EDC-84B8-DC90F81C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E893-9698-49A7-93A4-756302F0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FBA0-47F8-462E-98F9-58E968DA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FB06-E133-40CE-853A-80108701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4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0C52-3C7B-44E7-963A-C36277A1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77ED-4E1D-4CE7-BAB6-56F09ACA3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31846-4434-4BCF-87BC-41AB7096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3FAD5-0A5D-4F9F-90D9-C62F82AC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D54F-72E5-4314-B55B-64767E53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21E6-2545-4917-98C8-5965F7CC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663-E67C-4B66-A1B1-48F5592E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6191-8FEB-4462-B6EE-D69402D7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F0FE-C89D-44C7-85B2-1824A4C7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943DB-95B3-4598-B8F6-74E884D9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773DF-B701-4E01-99DF-E2A835870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CB086-0A4C-4479-B6B2-D973F6B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73225-5BB1-406F-933E-86562FEC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70983-9858-4589-80FD-BBAF298F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18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8B2-D7B9-45D1-B11E-A1FA68F0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E8363-56A7-41E0-A845-62BB627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D62A-C290-4C13-8C51-3F65FB8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F3F4-F0B2-40D2-8556-DB906A5F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ADFE7-C087-4CDB-81EC-67A8ECEC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E6393-FC31-48E5-B01C-F68906C8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155BC-372E-41B7-B217-0E15FDE0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0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FA3D-EB1C-495F-BA43-D2B2206C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668B-E3CD-46C4-BFC9-A63DC810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1BDC-213E-44E4-A0BC-B7E5F2C3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20B6-1556-4E66-B649-75EAEE45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5987-D418-4D66-B1FD-4E20BDA0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2D1BF-588E-4AB5-BC8F-1BB7E57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40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F4D-5871-410A-8AC4-39CF1548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A35BB-F1D8-4D5B-896E-BD4847286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C467-BE86-4B0B-84E3-05CCD36A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0D705-65B2-447D-8FA7-96646331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DB390-666E-4377-B0CF-4E7A8BCE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2E86-DD9C-49E8-A793-2FDBE561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7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FEB7-C8AD-41FD-A996-C39F9312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D502-6023-47CB-B460-D4EB0504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03DC-DCBF-4339-86E8-CC8A3D625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0E0D-B388-4C0D-95F4-02F501CA4DF7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11F3-2F00-4CCF-9AF5-24FAC877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636B-DEED-4651-B4A7-247E13215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63EC-E8CF-4D1F-AF25-8B5AC2B83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5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EFF3-BCBC-4701-A8E2-3B2964E9F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LSTM to predict parking space</a:t>
            </a:r>
            <a:br>
              <a:rPr lang="en-GB" dirty="0"/>
            </a:br>
            <a:r>
              <a:rPr lang="en-GB" dirty="0"/>
              <a:t>in Denmark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7D9B-18DC-49AD-BEFC-42BBC850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2" y="4070813"/>
            <a:ext cx="9144000" cy="1655762"/>
          </a:xfrm>
        </p:spPr>
        <p:txBody>
          <a:bodyPr/>
          <a:lstStyle/>
          <a:p>
            <a:r>
              <a:rPr lang="en-US" sz="2000" dirty="0"/>
              <a:t>Sarah </a:t>
            </a:r>
            <a:r>
              <a:rPr lang="en-US" sz="2000" dirty="0" err="1"/>
              <a:t>Alkharif</a:t>
            </a:r>
            <a:endParaRPr 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3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532815" y="1762167"/>
              <a:ext cx="206" cy="205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723924" y="2028155"/>
              <a:ext cx="206" cy="206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-1205402" y="1072201"/>
              <a:ext cx="5644800" cy="1430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4422478" y="1795441"/>
              <a:ext cx="25200" cy="648566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/>
            <p:spPr/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130328C-B9D3-4C3C-B738-EB4203A6E514}"/>
              </a:ext>
            </a:extLst>
          </p:cNvPr>
          <p:cNvSpPr/>
          <p:nvPr/>
        </p:nvSpPr>
        <p:spPr>
          <a:xfrm>
            <a:off x="733152" y="2071952"/>
            <a:ext cx="8427625" cy="3265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58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6864-953E-4CCB-90E4-E4D80F13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29" y="2570443"/>
            <a:ext cx="10515600" cy="1325563"/>
          </a:xfrm>
        </p:spPr>
        <p:txBody>
          <a:bodyPr/>
          <a:lstStyle/>
          <a:p>
            <a:r>
              <a:rPr lang="en-US" dirty="0"/>
              <a:t>Statistical models for time series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61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Analysis Algorithm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Regressive (AR)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Moving Average (MA)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77431" y="3816628"/>
                <a:ext cx="4133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31" y="3816628"/>
                <a:ext cx="4133952" cy="369332"/>
              </a:xfrm>
              <a:prstGeom prst="rect">
                <a:avLst/>
              </a:prstGeom>
              <a:blipFill>
                <a:blip r:embed="rId3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55232" y="2469649"/>
                <a:ext cx="3894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/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+ ….….+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2" y="2469649"/>
                <a:ext cx="3894464" cy="276999"/>
              </a:xfrm>
              <a:prstGeom prst="rect">
                <a:avLst/>
              </a:prstGeom>
              <a:blipFill>
                <a:blip r:embed="rId4"/>
                <a:stretch>
                  <a:fillRect l="-2191" t="-2826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303F-9684-4553-B777-8F764CA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1" y="2462867"/>
            <a:ext cx="10515600" cy="1325563"/>
          </a:xfrm>
        </p:spPr>
        <p:txBody>
          <a:bodyPr/>
          <a:lstStyle/>
          <a:p>
            <a:r>
              <a:rPr lang="en-US" dirty="0"/>
              <a:t>Deep learning model for time series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4B8C-AFEA-44A5-9D1F-EC32FD14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B11BC-C07B-4271-85BE-47003927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50" y="1601398"/>
            <a:ext cx="7396411" cy="50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D727-2647-4B0C-8DC7-377F84B4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279558"/>
            <a:ext cx="10515600" cy="1325563"/>
          </a:xfrm>
        </p:spPr>
        <p:txBody>
          <a:bodyPr/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65E5-B1F6-41DA-BBFF-94197771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9121"/>
            <a:ext cx="10526486" cy="2582250"/>
          </a:xfrm>
        </p:spPr>
        <p:txBody>
          <a:bodyPr/>
          <a:lstStyle/>
          <a:p>
            <a:r>
              <a:rPr lang="en-GB" dirty="0"/>
              <a:t>8 parking lots </a:t>
            </a:r>
          </a:p>
          <a:p>
            <a:r>
              <a:rPr lang="en-US" dirty="0"/>
              <a:t>6 months (from MAY. 2014 to Nov. 2014)</a:t>
            </a:r>
          </a:p>
          <a:p>
            <a:r>
              <a:rPr lang="en-US" dirty="0"/>
              <a:t>Get an hourly </a:t>
            </a:r>
            <a:r>
              <a:rPr lang="en-GB" dirty="0"/>
              <a:t>occupied</a:t>
            </a:r>
            <a:endParaRPr lang="en-US" dirty="0"/>
          </a:p>
          <a:p>
            <a:r>
              <a:rPr lang="en-US" dirty="0"/>
              <a:t>80% for training set, and 20% for test 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7C9-9452-4E55-9E2E-1DF8937D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5CA92E-61D7-4311-9CD3-A10859B92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027124"/>
              </p:ext>
            </p:extLst>
          </p:nvPr>
        </p:nvGraphicFramePr>
        <p:xfrm>
          <a:off x="2032000" y="1690688"/>
          <a:ext cx="7460343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9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581" y="2614545"/>
            <a:ext cx="3134190" cy="1325563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8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195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LSTM to predict parking space in Denmark</vt:lpstr>
      <vt:lpstr>INTRODUCTION</vt:lpstr>
      <vt:lpstr>Statistical models for time series prediction</vt:lpstr>
      <vt:lpstr>Time-series Analysis Algorithm </vt:lpstr>
      <vt:lpstr>Deep learning model for time series prediction</vt:lpstr>
      <vt:lpstr>Long Short Term Memory (LSTM) </vt:lpstr>
      <vt:lpstr>Evaluation</vt:lpstr>
      <vt:lpstr>Result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to forecast time series for EC2 cloud price </dc:title>
  <dc:creator>sara abdulaziz</dc:creator>
  <cp:lastModifiedBy>sara abdulaziz</cp:lastModifiedBy>
  <cp:revision>75</cp:revision>
  <cp:lastPrinted>2018-05-20T15:50:39Z</cp:lastPrinted>
  <dcterms:created xsi:type="dcterms:W3CDTF">2018-05-01T02:25:46Z</dcterms:created>
  <dcterms:modified xsi:type="dcterms:W3CDTF">2018-06-04T05:16:36Z</dcterms:modified>
</cp:coreProperties>
</file>