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91" r:id="rId6"/>
    <p:sldId id="411" r:id="rId7"/>
    <p:sldId id="413" r:id="rId8"/>
    <p:sldId id="414" r:id="rId9"/>
    <p:sldId id="415" r:id="rId10"/>
    <p:sldId id="416" r:id="rId11"/>
    <p:sldId id="4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D61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 autoAdjust="0"/>
    <p:restoredTop sz="96327" autoAdjust="0"/>
  </p:normalViewPr>
  <p:slideViewPr>
    <p:cSldViewPr snapToGrid="0">
      <p:cViewPr varScale="1">
        <p:scale>
          <a:sx n="73" d="100"/>
          <a:sy n="73" d="100"/>
        </p:scale>
        <p:origin x="4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30F366C-5935-4D7E-BF1A-9A719556B476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5DA1117-DA9C-4A2C-B47E-80931F41FD63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24C04E-2A31-4978-93BD-7E165B1F5616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0F8C9E9C-8467-4E82-AA7B-AA8113ED4527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B450585-9D2F-43B3-AE63-13A6B4A70E21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65B8E3A-0A56-4ACC-91E7-84BF375F229D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BE5572D-42F0-45A8-8E99-6F56425F7BB0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C8B356D-4870-43EE-AEAE-5BE925138627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E2190B-EB48-446D-B8D7-892505E8E98F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269" y="4050889"/>
            <a:ext cx="5486400" cy="812819"/>
          </a:xfrm>
        </p:spPr>
        <p:txBody>
          <a:bodyPr/>
          <a:lstStyle/>
          <a:p>
            <a:r>
              <a:rPr lang="en-US" dirty="0">
                <a:solidFill>
                  <a:srgbClr val="243D61"/>
                </a:solidFill>
                <a:cs typeface="Akhbar MT" pitchFamily="2" charset="-78"/>
              </a:rPr>
              <a:t> </a:t>
            </a:r>
            <a:br>
              <a:rPr lang="en-US" dirty="0">
                <a:solidFill>
                  <a:srgbClr val="243D61"/>
                </a:solidFill>
                <a:cs typeface="Akhbar MT" pitchFamily="2" charset="-78"/>
              </a:rPr>
            </a:br>
            <a:r>
              <a:rPr lang="en-US" dirty="0">
                <a:solidFill>
                  <a:srgbClr val="243D61"/>
                </a:solidFill>
                <a:cs typeface="Akhbar MT" pitchFamily="2" charset="-78"/>
              </a:rPr>
              <a:t> </a:t>
            </a:r>
            <a:r>
              <a:rPr lang="ar-SA" sz="3600" dirty="0">
                <a:solidFill>
                  <a:srgbClr val="243D61"/>
                </a:solidFill>
                <a:cs typeface="Akhbar MT" pitchFamily="2" charset="-78"/>
              </a:rPr>
              <a:t>نظام تسجيل الحضور العادل</a:t>
            </a:r>
            <a:endParaRPr lang="en-US" sz="36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9" name="Picture 8" descr="A blue and yellow logo&#10;&#10;AI-generated content may be incorrect.">
            <a:extLst>
              <a:ext uri="{FF2B5EF4-FFF2-40B4-BE49-F238E27FC236}">
                <a16:creationId xmlns:a16="http://schemas.microsoft.com/office/drawing/2014/main" id="{E5A71C05-19E9-E59D-468E-E444E70B3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1924"/>
            <a:ext cx="4088780" cy="16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093" y="807004"/>
            <a:ext cx="5828133" cy="795302"/>
          </a:xfrm>
        </p:spPr>
        <p:txBody>
          <a:bodyPr/>
          <a:lstStyle/>
          <a:p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المشكلة الواقعية في تسجيل الحضور</a:t>
            </a: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9D37D-2FCB-2781-B188-B2D48DFD795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6AFFE6F-8238-461E-AFF5-F67C5F5EB54F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44591-0D9B-654B-224D-80EFDD1C392A}"/>
              </a:ext>
            </a:extLst>
          </p:cNvPr>
          <p:cNvSpPr txBox="1"/>
          <p:nvPr/>
        </p:nvSpPr>
        <p:spPr>
          <a:xfrm>
            <a:off x="4907955" y="2389620"/>
            <a:ext cx="66662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غياب العدالة في تسجيل حضور الطالبات بسبب: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وجود حاجز زجاجي بين الطالبات والدكتور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مشاركة الاسم بين الطالبات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صعوبة الاعتراض على الحضور الغائب أو المشكوك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  <a:p>
            <a:pPr algn="r"/>
            <a:endParaRPr lang="ar-SA" sz="2400" dirty="0">
              <a:solidFill>
                <a:srgbClr val="243D61"/>
              </a:solidFill>
              <a:cs typeface="Akhbar MT" pitchFamily="2" charset="-78"/>
            </a:endParaRP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مثال واقعي:</a:t>
            </a:r>
          </a:p>
          <a:p>
            <a:pPr algn="r"/>
            <a:endParaRPr lang="ar-SA" sz="2400" dirty="0">
              <a:solidFill>
                <a:srgbClr val="243D61"/>
              </a:solidFill>
              <a:cs typeface="Akhbar MT" pitchFamily="2" charset="-78"/>
            </a:endParaRP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“حدثت حالات في الجامعة حيث حضرت الطالبة المحاضرة نيابة عن صديقتها الغائبة، مما أثر على العدالة في تسجيل الحضور.”</a:t>
            </a:r>
          </a:p>
          <a:p>
            <a:pPr algn="r"/>
            <a:r>
              <a:rPr lang="ar-SA" sz="2000" dirty="0">
                <a:solidFill>
                  <a:srgbClr val="243D61"/>
                </a:solidFill>
                <a:cs typeface="Akhbar MT" pitchFamily="2" charset="-78"/>
              </a:rPr>
              <a:t> </a:t>
            </a:r>
            <a:endParaRPr lang="en-US" sz="2000" dirty="0">
              <a:solidFill>
                <a:srgbClr val="243D6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E94CE-76DE-E712-B386-89349B5C5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892" y="1819726"/>
            <a:ext cx="2543530" cy="352474"/>
          </a:xfrm>
          <a:prstGeom prst="rect">
            <a:avLst/>
          </a:prstGeom>
        </p:spPr>
      </p:pic>
      <p:pic>
        <p:nvPicPr>
          <p:cNvPr id="11" name="Picture 10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1150ADB6-4F5A-06B2-0991-B0BC065CF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5" y="871856"/>
            <a:ext cx="2410161" cy="1895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DF49E-AC41-B7CE-6D77-8B3680536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71" y="2118407"/>
            <a:ext cx="4081427" cy="2659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7888-A3C3-5261-83C1-3B32A22D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292" y="803737"/>
            <a:ext cx="4089783" cy="1507538"/>
          </a:xfrm>
        </p:spPr>
        <p:txBody>
          <a:bodyPr/>
          <a:lstStyle/>
          <a:p>
            <a:r>
              <a:rPr lang="en-US" dirty="0" err="1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Attendly</a:t>
            </a:r>
            <a:r>
              <a:rPr lang="en-US" dirty="0"/>
              <a:t> </a:t>
            </a:r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 الهدف من</a:t>
            </a:r>
            <a:r>
              <a:rPr lang="en-US" dirty="0">
                <a:solidFill>
                  <a:srgbClr val="243D61"/>
                </a:solidFill>
                <a:cs typeface="Akhbar MT" pitchFamily="2" charset="-78"/>
              </a:rPr>
              <a:t>   </a:t>
            </a:r>
            <a:br>
              <a:rPr lang="en-US" dirty="0">
                <a:solidFill>
                  <a:srgbClr val="243D61"/>
                </a:solidFill>
                <a:cs typeface="Akhbar MT" pitchFamily="2" charset="-78"/>
              </a:rPr>
            </a:b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FC788-E958-F817-F78E-766AF77746C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B450585-9D2F-43B3-AE63-13A6B4A70E21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59E9C-B74C-63D4-84C8-F966C9A28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545" y="1899675"/>
            <a:ext cx="2543530" cy="352474"/>
          </a:xfrm>
          <a:prstGeom prst="rect">
            <a:avLst/>
          </a:prstGeom>
        </p:spPr>
      </p:pic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B184B6FA-DB8B-C3E9-5AE9-ADB2A4EFF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7" y="1363405"/>
            <a:ext cx="2410161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EE257A-A871-0795-D450-E15E784CB4C0}"/>
              </a:ext>
            </a:extLst>
          </p:cNvPr>
          <p:cNvSpPr txBox="1"/>
          <p:nvPr/>
        </p:nvSpPr>
        <p:spPr>
          <a:xfrm>
            <a:off x="7010400" y="2807048"/>
            <a:ext cx="4596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تسجيل حضور الطالبات بشكل عادل وشفاف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تقليل الغش والمشاركة غير المصرح بها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تمكين الطالبات من رفع اعتراض بسهولة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11" name="Picture 10" descr="A hands shaking with scales of justice&#10;&#10;AI-generated content may be incorrect.">
            <a:extLst>
              <a:ext uri="{FF2B5EF4-FFF2-40B4-BE49-F238E27FC236}">
                <a16:creationId xmlns:a16="http://schemas.microsoft.com/office/drawing/2014/main" id="{580574A9-FC83-EDAE-FFE1-37644492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485" y="2164074"/>
            <a:ext cx="4497515" cy="2529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49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C3B6-E672-067B-D703-9452C285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465" y="972787"/>
            <a:ext cx="6708635" cy="916160"/>
          </a:xfrm>
        </p:spPr>
        <p:txBody>
          <a:bodyPr/>
          <a:lstStyle/>
          <a:p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خطوات تسجيل الحضور (واجهة الطالبة)</a:t>
            </a: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45C8-455A-35AD-62B8-EC06A971293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B450585-9D2F-43B3-AE63-13A6B4A70E21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8F44E-3D0E-8551-E145-E04B48F6F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0" y="1972603"/>
            <a:ext cx="2543530" cy="352474"/>
          </a:xfrm>
          <a:prstGeom prst="rect">
            <a:avLst/>
          </a:prstGeom>
        </p:spPr>
      </p:pic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32907DBB-B147-BBE1-ADFE-3752FF04A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6" y="1888947"/>
            <a:ext cx="2410161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E37725-4F1D-18AC-D50E-77E88872C4E9}"/>
              </a:ext>
            </a:extLst>
          </p:cNvPr>
          <p:cNvSpPr txBox="1"/>
          <p:nvPr/>
        </p:nvSpPr>
        <p:spPr>
          <a:xfrm>
            <a:off x="4353198" y="2516777"/>
            <a:ext cx="71149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فتح الرابط على الهاتف داخل نطاق الجامعة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مسح باركود لكل جلسة 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تسجيل الاسم لأول مرة على الجهاز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بعد المسح، تظهر حالة الحضور: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حاضر موثوق (</a:t>
            </a:r>
            <a:r>
              <a:rPr lang="ar-SA" sz="2400" dirty="0">
                <a:solidFill>
                  <a:srgbClr val="00B050"/>
                </a:solidFill>
                <a:cs typeface="Akhbar MT" pitchFamily="2" charset="-78"/>
              </a:rPr>
              <a:t>أخضر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)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حاضر مشكوك (</a:t>
            </a:r>
            <a:r>
              <a:rPr lang="ar-SA" sz="2400" dirty="0">
                <a:solidFill>
                  <a:srgbClr val="FFC000"/>
                </a:solidFill>
                <a:cs typeface="Akhbar MT" pitchFamily="2" charset="-78"/>
              </a:rPr>
              <a:t>أصفر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)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غائب (</a:t>
            </a:r>
            <a:r>
              <a:rPr lang="ar-SA" sz="2400" dirty="0">
                <a:solidFill>
                  <a:srgbClr val="FF0000"/>
                </a:solidFill>
                <a:cs typeface="Akhbar MT" pitchFamily="2" charset="-78"/>
              </a:rPr>
              <a:t>أحمر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)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رفع اعتراض بالصورة/فيديو عند الحاجة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11" name="Picture 10" descr="A hand holding a phone with a qr code on it&#10;&#10;AI-generated content may be incorrect.">
            <a:extLst>
              <a:ext uri="{FF2B5EF4-FFF2-40B4-BE49-F238E27FC236}">
                <a16:creationId xmlns:a16="http://schemas.microsoft.com/office/drawing/2014/main" id="{7B15DAB5-C4B8-3D2B-8819-24FF39D1B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336" y="2516777"/>
            <a:ext cx="4646487" cy="2783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9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EE3E-9184-09AC-4018-3CF028D2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216" y="942591"/>
            <a:ext cx="6451963" cy="1365069"/>
          </a:xfrm>
        </p:spPr>
        <p:txBody>
          <a:bodyPr/>
          <a:lstStyle/>
          <a:p>
            <a:pPr algn="r"/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خطوات متابعة الحضور (واجهة المعلم)</a:t>
            </a:r>
            <a:br>
              <a:rPr lang="ar-SA" dirty="0">
                <a:solidFill>
                  <a:srgbClr val="243D61"/>
                </a:solidFill>
                <a:cs typeface="Akhbar MT" pitchFamily="2" charset="-78"/>
              </a:rPr>
            </a:b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7DE3-CF91-AD1B-0455-A81D7B7403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B450585-9D2F-43B3-AE63-13A6B4A70E21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0E0A5-FE68-6CAB-603A-09AF122A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0" y="1955186"/>
            <a:ext cx="2543530" cy="352474"/>
          </a:xfrm>
          <a:prstGeom prst="rect">
            <a:avLst/>
          </a:prstGeom>
        </p:spPr>
      </p:pic>
      <p:pic>
        <p:nvPicPr>
          <p:cNvPr id="8" name="Picture 7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DAC81F0E-5C91-4E0B-977D-651395DA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7" y="1783080"/>
            <a:ext cx="2410161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7F27F-9CC0-8A52-EEF0-6DDADDB0A248}"/>
              </a:ext>
            </a:extLst>
          </p:cNvPr>
          <p:cNvSpPr txBox="1"/>
          <p:nvPr/>
        </p:nvSpPr>
        <p:spPr>
          <a:xfrm>
            <a:off x="4833258" y="2709324"/>
            <a:ext cx="6634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لوحة الحضور تعرض لكل طالبة: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الاسم والرقم الجامعي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الحالة الحالية (موثوق / مشكوك / غائب) بالألوان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أي اعتراضات مرفوعة مع صور أو فيديوهات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 يمكن للمعلم التأكد والموافقة على الاعتراضات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11" name="Picture 10" descr="A cell phone and a phone with a qr code&#10;&#10;AI-generated content may be incorrect.">
            <a:extLst>
              <a:ext uri="{FF2B5EF4-FFF2-40B4-BE49-F238E27FC236}">
                <a16:creationId xmlns:a16="http://schemas.microsoft.com/office/drawing/2014/main" id="{1B510318-FF45-FBF3-E87B-C968ED73E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62" y="2503193"/>
            <a:ext cx="4700615" cy="2644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03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5674-FED1-4173-EF20-107C7B40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006" y="1306285"/>
            <a:ext cx="5163094" cy="468086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Attendly</a:t>
            </a:r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حل المشكلة مع </a:t>
            </a: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01442F-1456-C0B0-195E-E3D6635BC1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0" y="1960969"/>
            <a:ext cx="2543530" cy="35247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61DB-FF0A-6D66-EED5-306C9874C48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B450585-9D2F-43B3-AE63-13A6B4A70E21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pic>
        <p:nvPicPr>
          <p:cNvPr id="8" name="Picture 7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44505F13-809F-15CA-BAF7-A2E5DDCD1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7" y="1845405"/>
            <a:ext cx="2410161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E6312A-3068-464D-7947-6F3933E0B7F2}"/>
              </a:ext>
            </a:extLst>
          </p:cNvPr>
          <p:cNvSpPr txBox="1"/>
          <p:nvPr/>
        </p:nvSpPr>
        <p:spPr>
          <a:xfrm>
            <a:off x="6600503" y="2644170"/>
            <a:ext cx="5006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• موقع خارجي لتسجيل الحضور    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• كل جهاز يسجل طالبة واحدة فقط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• منع مشاركة الأجهزة والاسم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• آلية اعتراض موثوقة بالصورة/فيديو</a:t>
            </a:r>
            <a:endParaRPr lang="en-US" sz="2400" dirty="0">
              <a:solidFill>
                <a:srgbClr val="243D61"/>
              </a:solidFill>
              <a:latin typeface="Bahnschrift" panose="020B0502040204020203" pitchFamily="34" charset="0"/>
              <a:cs typeface="Akhbar MT" pitchFamily="2" charset="-78"/>
            </a:endParaRPr>
          </a:p>
        </p:txBody>
      </p:sp>
      <p:pic>
        <p:nvPicPr>
          <p:cNvPr id="11" name="Picture 10" descr="A person with a clipboard and puzzle pieces&#10;&#10;AI-generated content may be incorrect.">
            <a:extLst>
              <a:ext uri="{FF2B5EF4-FFF2-40B4-BE49-F238E27FC236}">
                <a16:creationId xmlns:a16="http://schemas.microsoft.com/office/drawing/2014/main" id="{7C5091CF-8D1D-E007-87D9-CE6CC66DA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152" y="1960969"/>
            <a:ext cx="2927451" cy="3842658"/>
          </a:xfrm>
          <a:prstGeom prst="rect">
            <a:avLst/>
          </a:prstGeom>
        </p:spPr>
      </p:pic>
      <p:pic>
        <p:nvPicPr>
          <p:cNvPr id="13" name="Picture 12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77A04545-9CC9-6387-7AAD-7B1790395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50" y="4962260"/>
            <a:ext cx="3354370" cy="8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0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985D-9F30-E87B-115B-72599A1E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569" y="964475"/>
            <a:ext cx="2543531" cy="781594"/>
          </a:xfrm>
        </p:spPr>
        <p:txBody>
          <a:bodyPr/>
          <a:lstStyle/>
          <a:p>
            <a:pPr algn="r"/>
            <a:r>
              <a:rPr lang="ar-SA" dirty="0">
                <a:solidFill>
                  <a:srgbClr val="243D61"/>
                </a:solidFill>
                <a:cs typeface="Akhbar MT" pitchFamily="2" charset="-78"/>
              </a:rPr>
              <a:t>خلاصة المشروع</a:t>
            </a:r>
            <a:endParaRPr lang="en-US" dirty="0">
              <a:solidFill>
                <a:srgbClr val="243D61"/>
              </a:solidFill>
              <a:cs typeface="Akhbar MT" pitchFamily="2" charset="-7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7125A-EFC3-2584-6370-DC203677497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B450585-9D2F-43B3-AE63-13A6B4A70E21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FE6DC-69F6-56F1-A911-7B1E3BC89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0" y="1920352"/>
            <a:ext cx="2543530" cy="352474"/>
          </a:xfrm>
          <a:prstGeom prst="rect">
            <a:avLst/>
          </a:prstGeom>
        </p:spPr>
      </p:pic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FD70643B-5377-6C83-95AF-748266EFB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0" y="1746069"/>
            <a:ext cx="2410161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22144-A6C7-5280-D9D3-116EAB118E53}"/>
              </a:ext>
            </a:extLst>
          </p:cNvPr>
          <p:cNvSpPr txBox="1"/>
          <p:nvPr/>
        </p:nvSpPr>
        <p:spPr>
          <a:xfrm>
            <a:off x="7096397" y="2560321"/>
            <a:ext cx="43717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•آتندلي = حل عملي وبسيط لتسجيل حضور الطالبات بشكل عادل وشفاف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•واجهة الطالبة سهلة وبسيطة، وواجهة المعلم          واضحة لمتابعة الحضور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•نظام ألوان واضح للحضور: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</a:t>
            </a:r>
            <a:r>
              <a:rPr lang="ar-SA" sz="2400" dirty="0">
                <a:solidFill>
                  <a:srgbClr val="00B050"/>
                </a:solidFill>
                <a:cs typeface="Akhbar MT" pitchFamily="2" charset="-78"/>
              </a:rPr>
              <a:t>أخضر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 = حاضر موثوق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</a:t>
            </a:r>
            <a:r>
              <a:rPr lang="ar-SA" sz="2400" dirty="0">
                <a:solidFill>
                  <a:srgbClr val="FFC000"/>
                </a:solidFill>
                <a:cs typeface="Akhbar MT" pitchFamily="2" charset="-78"/>
              </a:rPr>
              <a:t>أصفر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 = حاضر مشكوك</a:t>
            </a:r>
          </a:p>
          <a:p>
            <a:pPr algn="r"/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•</a:t>
            </a:r>
            <a:r>
              <a:rPr lang="ar-SA" sz="2400" dirty="0">
                <a:solidFill>
                  <a:srgbClr val="FF0000"/>
                </a:solidFill>
                <a:cs typeface="Akhbar MT" pitchFamily="2" charset="-78"/>
              </a:rPr>
              <a:t>أحمر</a:t>
            </a:r>
            <a:r>
              <a:rPr lang="ar-SA" sz="2400" dirty="0">
                <a:solidFill>
                  <a:srgbClr val="243D61"/>
                </a:solidFill>
                <a:cs typeface="Akhbar MT" pitchFamily="2" charset="-78"/>
              </a:rPr>
              <a:t> = غائب</a:t>
            </a:r>
            <a:endParaRPr lang="en-US" sz="24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15" name="Picture 14" descr="A cell phone with a white screen&#10;&#10;AI-generated content may be incorrect.">
            <a:extLst>
              <a:ext uri="{FF2B5EF4-FFF2-40B4-BE49-F238E27FC236}">
                <a16:creationId xmlns:a16="http://schemas.microsoft.com/office/drawing/2014/main" id="{0E8F1A21-7BBE-7752-DEFA-D3233240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DEDF7"/>
              </a:clrFrom>
              <a:clrTo>
                <a:srgbClr val="EDEDF7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7798" y="1522988"/>
            <a:ext cx="2037806" cy="4084321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A logo with a check mark&#10;&#10;AI-generated content may be incorrect.">
            <a:extLst>
              <a:ext uri="{FF2B5EF4-FFF2-40B4-BE49-F238E27FC236}">
                <a16:creationId xmlns:a16="http://schemas.microsoft.com/office/drawing/2014/main" id="{21D68C28-92D7-422C-13A9-D7C5567D2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94" y="2848102"/>
            <a:ext cx="1587413" cy="15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C606-4E6D-F752-984F-FAE9ECE9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7939" y="905691"/>
            <a:ext cx="2410161" cy="833846"/>
          </a:xfrm>
        </p:spPr>
        <p:txBody>
          <a:bodyPr/>
          <a:lstStyle/>
          <a:p>
            <a:r>
              <a:rPr lang="en-US" dirty="0" err="1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Attendly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BEAB9-A420-D9A4-F4F0-5E315ED7DB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570" y="2037806"/>
            <a:ext cx="2543530" cy="2582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B657-805C-A8B0-7148-C1F2C87681D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B450585-9D2F-43B3-AE63-13A6B4A70E21}" type="datetime1">
              <a:rPr lang="en-US" smtClean="0">
                <a:latin typeface="+mn-lt"/>
              </a:rPr>
              <a:t>9/16/2025</a:t>
            </a:fld>
            <a:endParaRPr lang="en-US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5F918-217D-3454-4036-5F831BF0F839}"/>
              </a:ext>
            </a:extLst>
          </p:cNvPr>
          <p:cNvSpPr txBox="1"/>
          <p:nvPr/>
        </p:nvSpPr>
        <p:spPr>
          <a:xfrm>
            <a:off x="6817723" y="2590727"/>
            <a:ext cx="4650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800" dirty="0">
                <a:solidFill>
                  <a:srgbClr val="243D61"/>
                </a:solidFill>
                <a:cs typeface="Akhbar MT" pitchFamily="2" charset="-78"/>
              </a:rPr>
              <a:t>•هذا المشروع ابتكار شخصي من تصميمي</a:t>
            </a:r>
          </a:p>
          <a:p>
            <a:pPr algn="r"/>
            <a:r>
              <a:rPr lang="ar-SA" sz="2800" dirty="0">
                <a:solidFill>
                  <a:srgbClr val="243D61"/>
                </a:solidFill>
                <a:cs typeface="Akhbar MT" pitchFamily="2" charset="-78"/>
              </a:rPr>
              <a:t>•جميع الأفكار والمحتوى في العرض تعكس مجهودي الشخصي</a:t>
            </a:r>
          </a:p>
          <a:p>
            <a:pPr algn="r"/>
            <a:r>
              <a:rPr lang="ar-SA" sz="2800" dirty="0">
                <a:solidFill>
                  <a:srgbClr val="243D61"/>
                </a:solidFill>
                <a:cs typeface="Akhbar MT" pitchFamily="2" charset="-78"/>
              </a:rPr>
              <a:t>•المشروع يمثل ملكيتي الفكرية كمبتكرة له</a:t>
            </a:r>
            <a:endParaRPr lang="en-US" sz="2800" dirty="0">
              <a:solidFill>
                <a:srgbClr val="243D61"/>
              </a:solidFill>
              <a:cs typeface="Akhbar MT" pitchFamily="2" charset="-78"/>
            </a:endParaRPr>
          </a:p>
        </p:txBody>
      </p:sp>
      <p:pic>
        <p:nvPicPr>
          <p:cNvPr id="11" name="Picture 10" descr="A black and white symbol&#10;&#10;AI-generated content may be incorrect.">
            <a:extLst>
              <a:ext uri="{FF2B5EF4-FFF2-40B4-BE49-F238E27FC236}">
                <a16:creationId xmlns:a16="http://schemas.microsoft.com/office/drawing/2014/main" id="{B5CC2F64-11F2-DE6D-078C-C493E73B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34" y="937457"/>
            <a:ext cx="903514" cy="1021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96D4EB-79D5-B800-EC03-B555BE70F6AF}"/>
              </a:ext>
            </a:extLst>
          </p:cNvPr>
          <p:cNvSpPr txBox="1"/>
          <p:nvPr/>
        </p:nvSpPr>
        <p:spPr>
          <a:xfrm>
            <a:off x="985322" y="1144066"/>
            <a:ext cx="451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Sarah Farhan Al-</a:t>
            </a:r>
            <a:r>
              <a:rPr lang="en-US" sz="2400" dirty="0" err="1">
                <a:solidFill>
                  <a:srgbClr val="243D61"/>
                </a:solidFill>
                <a:latin typeface="Bahnschrift" panose="020B0502040204020203" pitchFamily="34" charset="0"/>
                <a:cs typeface="Akhbar MT" pitchFamily="2" charset="-78"/>
              </a:rPr>
              <a:t>anazi</a:t>
            </a:r>
            <a:endParaRPr lang="en-US" sz="2400" dirty="0">
              <a:solidFill>
                <a:srgbClr val="243D61"/>
              </a:solidFill>
              <a:latin typeface="Bahnschrift" panose="020B0502040204020203" pitchFamily="34" charset="0"/>
              <a:cs typeface="Akhbar MT" pitchFamily="2" charset="-78"/>
            </a:endParaRPr>
          </a:p>
          <a:p>
            <a:r>
              <a:rPr lang="en-US" sz="2400" dirty="0">
                <a:solidFill>
                  <a:srgbClr val="243D61"/>
                </a:solidFill>
                <a:cs typeface="Akhbar MT" pitchFamily="2" charset="-78"/>
              </a:rPr>
              <a:t>202310994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078FC-41FE-BD6E-9AEC-9BFEAC0AD254}"/>
              </a:ext>
            </a:extLst>
          </p:cNvPr>
          <p:cNvSpPr txBox="1"/>
          <p:nvPr/>
        </p:nvSpPr>
        <p:spPr>
          <a:xfrm>
            <a:off x="3473632" y="5502805"/>
            <a:ext cx="7994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2000" dirty="0">
                <a:solidFill>
                  <a:srgbClr val="FF0000"/>
                </a:solidFill>
                <a:cs typeface="Akhbar MT" pitchFamily="2" charset="-78"/>
              </a:rPr>
              <a:t>ملاحظة</a:t>
            </a:r>
            <a:r>
              <a:rPr lang="ar-SA" sz="2000" dirty="0">
                <a:solidFill>
                  <a:srgbClr val="243D61"/>
                </a:solidFill>
                <a:cs typeface="Akhbar MT" pitchFamily="2" charset="-78"/>
              </a:rPr>
              <a:t> : العرض الحالي هو شرح موجز وسطحي ومختصر للفكرة لتوضيح الهدف وآلية العمل، وليس تفصيلًا تقنيًا كاملًا للنظام.</a:t>
            </a:r>
            <a:endParaRPr lang="en-US" sz="2000" dirty="0">
              <a:solidFill>
                <a:srgbClr val="243D61"/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51484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9ff8aa-44ac-4f5c-9724-c927b6e139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78D969365FE98C4EBE02CFF95C3175D4" ma:contentTypeVersion="6" ma:contentTypeDescription="إنشاء مستند جديد." ma:contentTypeScope="" ma:versionID="39f8b01bf86e6bd708896fa271afb5e1">
  <xsd:schema xmlns:xsd="http://www.w3.org/2001/XMLSchema" xmlns:xs="http://www.w3.org/2001/XMLSchema" xmlns:p="http://schemas.microsoft.com/office/2006/metadata/properties" xmlns:ns3="8d9ff8aa-44ac-4f5c-9724-c927b6e1398c" targetNamespace="http://schemas.microsoft.com/office/2006/metadata/properties" ma:root="true" ma:fieldsID="fa707ab3ff8983ccea24d98e56121535" ns3:_="">
    <xsd:import namespace="8d9ff8aa-44ac-4f5c-9724-c927b6e139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ff8aa-44ac-4f5c-9724-c927b6e139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www.w3.org/XML/1998/namespace"/>
    <ds:schemaRef ds:uri="http://purl.org/dc/terms/"/>
    <ds:schemaRef ds:uri="8d9ff8aa-44ac-4f5c-9724-c927b6e1398c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192D13-87F6-4C1C-9588-D57ED563FE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9ff8aa-44ac-4f5c-9724-c927b6e139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{F505DAFF-3A55-4191-88C9-E603FED03FA2}tf78853419_win32</Template>
  <TotalTime>110</TotalTime>
  <Words>329</Words>
  <Application>Microsoft Office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Akhbar MT</vt:lpstr>
      <vt:lpstr>Arial</vt:lpstr>
      <vt:lpstr>Bahnschrift</vt:lpstr>
      <vt:lpstr>Calibri</vt:lpstr>
      <vt:lpstr>Franklin Gothic Book</vt:lpstr>
      <vt:lpstr>Franklin Gothic Demi</vt:lpstr>
      <vt:lpstr>Custom</vt:lpstr>
      <vt:lpstr>   نظام تسجيل الحضور العادل</vt:lpstr>
      <vt:lpstr>المشكلة الواقعية في تسجيل الحضور</vt:lpstr>
      <vt:lpstr>Attendly  الهدف من    </vt:lpstr>
      <vt:lpstr>خطوات تسجيل الحضور (واجهة الطالبة)</vt:lpstr>
      <vt:lpstr>خطوات متابعة الحضور (واجهة المعلم) </vt:lpstr>
      <vt:lpstr>Attendlyحل المشكلة مع </vt:lpstr>
      <vt:lpstr>خلاصة المشروع</vt:lpstr>
      <vt:lpstr>Attendly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ساره فرحان سعود المطرفي العنزي</dc:creator>
  <cp:lastModifiedBy>ساره فرحان سعود المطرفي العنزي</cp:lastModifiedBy>
  <cp:revision>1</cp:revision>
  <dcterms:created xsi:type="dcterms:W3CDTF">2025-09-16T13:50:08Z</dcterms:created>
  <dcterms:modified xsi:type="dcterms:W3CDTF">2025-09-16T15:41:04Z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0x01010078D969365FE98C4EBE02CFF95C3175D4</vt:lpwstr>
  </property>
</Properties>
</file>