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410" r:id="rId5"/>
    <p:sldId id="391" r:id="rId6"/>
    <p:sldId id="411" r:id="rId7"/>
    <p:sldId id="413" r:id="rId8"/>
    <p:sldId id="414" r:id="rId9"/>
    <p:sldId id="415" r:id="rId10"/>
    <p:sldId id="416" r:id="rId11"/>
    <p:sldId id="41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D61"/>
    <a:srgbClr val="449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6327" autoAdjust="0"/>
  </p:normalViewPr>
  <p:slideViewPr>
    <p:cSldViewPr snapToGrid="0">
      <p:cViewPr varScale="1">
        <p:scale>
          <a:sx n="70" d="100"/>
          <a:sy n="70" d="100"/>
        </p:scale>
        <p:origin x="25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218DD8F-CC68-4E4D-B60B-295E98329C32}" type="datetime1">
              <a:rPr lang="en-US" smtClean="0">
                <a:latin typeface="+mn-lt"/>
              </a:rPr>
              <a:t>9/17/2025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8B12E2B-6498-4CF1-BFE4-8DC21CDEA82F}" type="datetime1">
              <a:rPr lang="en-US" smtClean="0">
                <a:latin typeface="+mn-lt"/>
              </a:rPr>
              <a:t>9/17/2025</a:t>
            </a:fld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0466AED-C840-4363-8159-935AD9CC515D}" type="datetime1">
              <a:rPr lang="en-US" smtClean="0">
                <a:latin typeface="+mn-lt"/>
              </a:rPr>
              <a:t>9/17/2025</a:t>
            </a:fld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18C7C8B-B25E-4948-A76A-02B0CC36254D}" type="datetime1">
              <a:rPr lang="en-US" smtClean="0">
                <a:latin typeface="+mn-lt"/>
              </a:rPr>
              <a:t>9/17/2025</a:t>
            </a:fld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9A3F81CF-A8FF-4FB6-8B67-F49FB576B98F}" type="datetime1">
              <a:rPr lang="en-US" smtClean="0">
                <a:latin typeface="+mn-lt"/>
              </a:rPr>
              <a:t>9/17/2025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DDBE96C-53A4-4C47-A7D5-29FB663F8670}" type="datetime1">
              <a:rPr lang="en-US" smtClean="0">
                <a:latin typeface="+mn-lt"/>
              </a:rPr>
              <a:t>9/17/2025</a:t>
            </a:fld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53EB0F5-00CA-4A4A-B15D-8A9AEB7A944F}" type="datetime1">
              <a:rPr lang="en-US" smtClean="0">
                <a:latin typeface="+mn-lt"/>
              </a:rPr>
              <a:t>9/17/2025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5904C88-F76A-40F1-B288-BBCE9582DB5B}" type="datetime1">
              <a:rPr lang="en-US" smtClean="0">
                <a:latin typeface="+mn-lt"/>
              </a:rPr>
              <a:t>9/17/2025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B8C525E-0EBF-48CD-A1B1-61FD1C7C2F15}" type="datetime1">
              <a:rPr lang="en-US" smtClean="0">
                <a:latin typeface="+mn-lt"/>
              </a:rPr>
              <a:t>9/17/2025</a:t>
            </a:fld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269" y="4050889"/>
            <a:ext cx="5486400" cy="812819"/>
          </a:xfrm>
        </p:spPr>
        <p:txBody>
          <a:bodyPr/>
          <a:lstStyle/>
          <a:p>
            <a:r>
              <a:rPr lang="en-US" dirty="0">
                <a:solidFill>
                  <a:srgbClr val="243D61"/>
                </a:solidFill>
                <a:cs typeface="Akhbar MT" pitchFamily="2" charset="-78"/>
              </a:rPr>
              <a:t> </a:t>
            </a:r>
            <a:br>
              <a:rPr lang="en-US" dirty="0">
                <a:solidFill>
                  <a:srgbClr val="243D61"/>
                </a:solidFill>
                <a:cs typeface="Akhbar MT" pitchFamily="2" charset="-78"/>
              </a:rPr>
            </a:br>
            <a:r>
              <a:rPr lang="en-US" dirty="0">
                <a:solidFill>
                  <a:srgbClr val="243D61"/>
                </a:solidFill>
                <a:cs typeface="Akhbar MT" pitchFamily="2" charset="-78"/>
              </a:rPr>
              <a:t> </a:t>
            </a:r>
            <a:r>
              <a:rPr lang="ar-SA" sz="3600" dirty="0">
                <a:solidFill>
                  <a:srgbClr val="243D61"/>
                </a:solidFill>
                <a:cs typeface="Akhbar MT" pitchFamily="2" charset="-78"/>
              </a:rPr>
              <a:t>نظام تسجيل الحضور العادل</a:t>
            </a:r>
            <a:endParaRPr lang="en-US" sz="3600" dirty="0">
              <a:solidFill>
                <a:srgbClr val="243D61"/>
              </a:solidFill>
              <a:cs typeface="Akhbar MT" pitchFamily="2" charset="-78"/>
            </a:endParaRPr>
          </a:p>
        </p:txBody>
      </p:sp>
      <p:pic>
        <p:nvPicPr>
          <p:cNvPr id="9" name="Picture 8" descr="A blue and yellow logo&#10;&#10;AI-generated content may be incorrect.">
            <a:extLst>
              <a:ext uri="{FF2B5EF4-FFF2-40B4-BE49-F238E27FC236}">
                <a16:creationId xmlns:a16="http://schemas.microsoft.com/office/drawing/2014/main" id="{E5A71C05-19E9-E59D-468E-E444E70B3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1924"/>
            <a:ext cx="4088780" cy="161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093" y="807004"/>
            <a:ext cx="5828133" cy="795302"/>
          </a:xfrm>
        </p:spPr>
        <p:txBody>
          <a:bodyPr/>
          <a:lstStyle/>
          <a:p>
            <a:r>
              <a:rPr lang="ar-SA" dirty="0">
                <a:solidFill>
                  <a:srgbClr val="243D61"/>
                </a:solidFill>
                <a:cs typeface="Akhbar MT" pitchFamily="2" charset="-78"/>
              </a:rPr>
              <a:t>المشكلة الواقعية في تسجيل الحضور</a:t>
            </a:r>
            <a:endParaRPr lang="en-US" dirty="0">
              <a:solidFill>
                <a:srgbClr val="243D61"/>
              </a:solidFill>
              <a:cs typeface="Akhbar MT" pitchFamily="2" charset="-78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9D37D-2FCB-2781-B188-B2D48DFD795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EB6035D5-48EF-454B-AE8A-648E624845E4}" type="datetime1">
              <a:rPr lang="en-US" smtClean="0">
                <a:latin typeface="+mn-lt"/>
              </a:rPr>
              <a:t>9/17/2025</a:t>
            </a:fld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44591-0D9B-654B-224D-80EFDD1C392A}"/>
              </a:ext>
            </a:extLst>
          </p:cNvPr>
          <p:cNvSpPr txBox="1"/>
          <p:nvPr/>
        </p:nvSpPr>
        <p:spPr>
          <a:xfrm>
            <a:off x="4907955" y="2389620"/>
            <a:ext cx="666627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غياب العدالة في تسجيل حضور الطالبات بسبب: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وجود حاجز زجاجي بين الطالبات والدكتور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مشاركة الاسم بين الطالبات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صعوبة الاعتراض على الحضور الغائب أو المشكوك</a:t>
            </a:r>
            <a:endParaRPr lang="en-US" sz="2400" dirty="0">
              <a:solidFill>
                <a:srgbClr val="243D61"/>
              </a:solidFill>
              <a:cs typeface="Akhbar MT" pitchFamily="2" charset="-78"/>
            </a:endParaRPr>
          </a:p>
          <a:p>
            <a:pPr algn="r"/>
            <a:endParaRPr lang="ar-SA" sz="2400" dirty="0">
              <a:solidFill>
                <a:srgbClr val="243D61"/>
              </a:solidFill>
              <a:cs typeface="Akhbar MT" pitchFamily="2" charset="-78"/>
            </a:endParaRP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مثال واقعي:</a:t>
            </a:r>
          </a:p>
          <a:p>
            <a:pPr algn="r"/>
            <a:endParaRPr lang="ar-SA" sz="2400" dirty="0">
              <a:solidFill>
                <a:srgbClr val="243D61"/>
              </a:solidFill>
              <a:cs typeface="Akhbar MT" pitchFamily="2" charset="-78"/>
            </a:endParaRP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“حدثت حالات في الجامعة حيث حضرت الطالبة المحاضرة نيابة عن صديقتها الغائبة، مما أثر على العدالة في تسجيل الحضور.”</a:t>
            </a:r>
          </a:p>
          <a:p>
            <a:pPr algn="r"/>
            <a:r>
              <a:rPr lang="ar-SA" sz="2000" dirty="0">
                <a:solidFill>
                  <a:srgbClr val="243D61"/>
                </a:solidFill>
                <a:cs typeface="Akhbar MT" pitchFamily="2" charset="-78"/>
              </a:rPr>
              <a:t> </a:t>
            </a:r>
            <a:endParaRPr lang="en-US" sz="2000" dirty="0">
              <a:solidFill>
                <a:srgbClr val="243D6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9E94CE-76DE-E712-B386-89349B5C5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892" y="1819726"/>
            <a:ext cx="2543530" cy="352474"/>
          </a:xfrm>
          <a:prstGeom prst="rect">
            <a:avLst/>
          </a:prstGeom>
        </p:spPr>
      </p:pic>
      <p:pic>
        <p:nvPicPr>
          <p:cNvPr id="11" name="Picture 10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id="{1150ADB6-4F5A-06B2-0991-B0BC065CF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65" y="871856"/>
            <a:ext cx="2410161" cy="1895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EDF49E-AC41-B7CE-6D77-8B3680536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71" y="2118407"/>
            <a:ext cx="4081427" cy="2659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7888-A3C3-5261-83C1-3B32A22D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292" y="803737"/>
            <a:ext cx="4089783" cy="1507538"/>
          </a:xfrm>
        </p:spPr>
        <p:txBody>
          <a:bodyPr/>
          <a:lstStyle/>
          <a:p>
            <a:r>
              <a:rPr lang="en-US" dirty="0" err="1">
                <a:solidFill>
                  <a:srgbClr val="243D61"/>
                </a:solidFill>
                <a:latin typeface="Bahnschrift" panose="020B0502040204020203" pitchFamily="34" charset="0"/>
                <a:cs typeface="Akhbar MT" pitchFamily="2" charset="-78"/>
              </a:rPr>
              <a:t>Attendly</a:t>
            </a:r>
            <a:r>
              <a:rPr lang="en-US" dirty="0"/>
              <a:t> </a:t>
            </a:r>
            <a:r>
              <a:rPr lang="ar-SA" dirty="0">
                <a:solidFill>
                  <a:srgbClr val="243D61"/>
                </a:solidFill>
                <a:cs typeface="Akhbar MT" pitchFamily="2" charset="-78"/>
              </a:rPr>
              <a:t> الهدف من</a:t>
            </a:r>
            <a:r>
              <a:rPr lang="en-US" dirty="0">
                <a:solidFill>
                  <a:srgbClr val="243D61"/>
                </a:solidFill>
                <a:cs typeface="Akhbar MT" pitchFamily="2" charset="-78"/>
              </a:rPr>
              <a:t>   </a:t>
            </a:r>
            <a:br>
              <a:rPr lang="en-US" dirty="0">
                <a:solidFill>
                  <a:srgbClr val="243D61"/>
                </a:solidFill>
                <a:cs typeface="Akhbar MT" pitchFamily="2" charset="-78"/>
              </a:rPr>
            </a:br>
            <a:endParaRPr lang="en-US" dirty="0">
              <a:solidFill>
                <a:srgbClr val="243D61"/>
              </a:solidFill>
              <a:cs typeface="Akhbar MT" pitchFamily="2" charset="-7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FC788-E958-F817-F78E-766AF77746C0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B8A2C2B-B2F1-4750-B0B8-479A8E538B87}" type="datetime1">
              <a:rPr lang="en-US" smtClean="0">
                <a:latin typeface="+mn-lt"/>
              </a:rPr>
              <a:t>9/17/2025</a:t>
            </a:fld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59E9C-B74C-63D4-84C8-F966C9A28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545" y="1899675"/>
            <a:ext cx="2543530" cy="352474"/>
          </a:xfrm>
          <a:prstGeom prst="rect">
            <a:avLst/>
          </a:prstGeom>
        </p:spPr>
      </p:pic>
      <p:pic>
        <p:nvPicPr>
          <p:cNvPr id="8" name="Picture 7" descr="A white background with black and white clouds&#10;&#10;AI-generated content may be incorrect.">
            <a:extLst>
              <a:ext uri="{FF2B5EF4-FFF2-40B4-BE49-F238E27FC236}">
                <a16:creationId xmlns:a16="http://schemas.microsoft.com/office/drawing/2014/main" id="{B184B6FA-DB8B-C3E9-5AE9-ADB2A4EFF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7" y="1363405"/>
            <a:ext cx="2410161" cy="18957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EE257A-A871-0795-D450-E15E784CB4C0}"/>
              </a:ext>
            </a:extLst>
          </p:cNvPr>
          <p:cNvSpPr txBox="1"/>
          <p:nvPr/>
        </p:nvSpPr>
        <p:spPr>
          <a:xfrm>
            <a:off x="7010400" y="2807048"/>
            <a:ext cx="4596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تسجيل حضور الطالبات بشكل عادل وشفاف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تقليل الغش والمشاركة غير المصرح بها</a:t>
            </a:r>
            <a:endParaRPr lang="en-US" sz="2400" dirty="0">
              <a:solidFill>
                <a:srgbClr val="243D61"/>
              </a:solidFill>
              <a:cs typeface="Akhbar MT" pitchFamily="2" charset="-78"/>
            </a:endParaRP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تمكين الطالبات من رفع اعتراض بسهولة</a:t>
            </a:r>
            <a:endParaRPr lang="en-US" sz="2400" dirty="0">
              <a:solidFill>
                <a:srgbClr val="243D61"/>
              </a:solidFill>
              <a:cs typeface="Akhbar MT" pitchFamily="2" charset="-78"/>
            </a:endParaRPr>
          </a:p>
        </p:txBody>
      </p:sp>
      <p:pic>
        <p:nvPicPr>
          <p:cNvPr id="11" name="Picture 10" descr="A hands shaking with scales of justice&#10;&#10;AI-generated content may be incorrect.">
            <a:extLst>
              <a:ext uri="{FF2B5EF4-FFF2-40B4-BE49-F238E27FC236}">
                <a16:creationId xmlns:a16="http://schemas.microsoft.com/office/drawing/2014/main" id="{580574A9-FC83-EDAE-FFE1-37644492F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85" y="2164074"/>
            <a:ext cx="4497515" cy="25298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491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C3B6-E672-067B-D703-9452C285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465" y="972787"/>
            <a:ext cx="6708635" cy="916160"/>
          </a:xfrm>
        </p:spPr>
        <p:txBody>
          <a:bodyPr/>
          <a:lstStyle/>
          <a:p>
            <a:r>
              <a:rPr lang="ar-SA" dirty="0">
                <a:solidFill>
                  <a:srgbClr val="243D61"/>
                </a:solidFill>
                <a:cs typeface="Akhbar MT" pitchFamily="2" charset="-78"/>
              </a:rPr>
              <a:t>خطوات تسجيل الحضور (واجهة الطالبة)</a:t>
            </a:r>
            <a:endParaRPr lang="en-US" dirty="0">
              <a:solidFill>
                <a:srgbClr val="243D61"/>
              </a:solidFill>
              <a:cs typeface="Akhbar MT" pitchFamily="2" charset="-7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845C8-455A-35AD-62B8-EC06A9712934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66EE709-931F-45D4-B6A2-499F2469B81B}" type="datetime1">
              <a:rPr lang="en-US" smtClean="0">
                <a:latin typeface="+mn-lt"/>
              </a:rPr>
              <a:t>9/17/2025</a:t>
            </a:fld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78F44E-3D0E-8551-E145-E04B48F6F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0" y="1972603"/>
            <a:ext cx="2543530" cy="352474"/>
          </a:xfrm>
          <a:prstGeom prst="rect">
            <a:avLst/>
          </a:prstGeom>
        </p:spPr>
      </p:pic>
      <p:pic>
        <p:nvPicPr>
          <p:cNvPr id="8" name="Picture 7" descr="A white background with black and white clouds&#10;&#10;AI-generated content may be incorrect.">
            <a:extLst>
              <a:ext uri="{FF2B5EF4-FFF2-40B4-BE49-F238E27FC236}">
                <a16:creationId xmlns:a16="http://schemas.microsoft.com/office/drawing/2014/main" id="{32907DBB-B147-BBE1-ADFE-3752FF04A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56" y="1888947"/>
            <a:ext cx="2410161" cy="18957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E37725-4F1D-18AC-D50E-77E88872C4E9}"/>
              </a:ext>
            </a:extLst>
          </p:cNvPr>
          <p:cNvSpPr txBox="1"/>
          <p:nvPr/>
        </p:nvSpPr>
        <p:spPr>
          <a:xfrm>
            <a:off x="4353198" y="2516777"/>
            <a:ext cx="71149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فتح الرابط على الهاتف داخل نطاق الجامعة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مسح باركود لكل جلسة 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تسجيل الاسم لأول مرة على الجهاز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بعد المسح، تظهر حالة الحضور: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حاضر موثوق (</a:t>
            </a:r>
            <a:r>
              <a:rPr lang="ar-SA" sz="2400" dirty="0">
                <a:solidFill>
                  <a:srgbClr val="00B050"/>
                </a:solidFill>
                <a:cs typeface="Akhbar MT" pitchFamily="2" charset="-78"/>
              </a:rPr>
              <a:t>أخضر</a:t>
            </a:r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)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حاضر مشكوك (</a:t>
            </a:r>
            <a:r>
              <a:rPr lang="ar-SA" sz="2400" dirty="0">
                <a:solidFill>
                  <a:srgbClr val="FFC000"/>
                </a:solidFill>
                <a:cs typeface="Akhbar MT" pitchFamily="2" charset="-78"/>
              </a:rPr>
              <a:t>أصفر</a:t>
            </a:r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)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غائب (</a:t>
            </a:r>
            <a:r>
              <a:rPr lang="ar-SA" sz="2400" dirty="0">
                <a:solidFill>
                  <a:srgbClr val="FF0000"/>
                </a:solidFill>
                <a:cs typeface="Akhbar MT" pitchFamily="2" charset="-78"/>
              </a:rPr>
              <a:t>أحمر</a:t>
            </a:r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)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رفع اعتراض بالصورة/فيديو عند الحاجة</a:t>
            </a:r>
            <a:endParaRPr lang="en-US" sz="2400" dirty="0">
              <a:solidFill>
                <a:srgbClr val="243D61"/>
              </a:solidFill>
              <a:cs typeface="Akhbar MT" pitchFamily="2" charset="-78"/>
            </a:endParaRPr>
          </a:p>
        </p:txBody>
      </p:sp>
      <p:pic>
        <p:nvPicPr>
          <p:cNvPr id="11" name="Picture 10" descr="A hand holding a phone with a qr code on it&#10;&#10;AI-generated content may be incorrect.">
            <a:extLst>
              <a:ext uri="{FF2B5EF4-FFF2-40B4-BE49-F238E27FC236}">
                <a16:creationId xmlns:a16="http://schemas.microsoft.com/office/drawing/2014/main" id="{7B15DAB5-C4B8-3D2B-8819-24FF39D1B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336" y="2516777"/>
            <a:ext cx="4646487" cy="2783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79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EE3E-9184-09AC-4018-3CF028D2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216" y="942591"/>
            <a:ext cx="6451963" cy="1365069"/>
          </a:xfrm>
        </p:spPr>
        <p:txBody>
          <a:bodyPr/>
          <a:lstStyle/>
          <a:p>
            <a:pPr algn="r"/>
            <a:r>
              <a:rPr lang="ar-SA" dirty="0">
                <a:solidFill>
                  <a:srgbClr val="243D61"/>
                </a:solidFill>
                <a:cs typeface="Akhbar MT" pitchFamily="2" charset="-78"/>
              </a:rPr>
              <a:t>خطوات متابعة الحضور (واجهة المعلم)</a:t>
            </a:r>
            <a:br>
              <a:rPr lang="ar-SA" dirty="0">
                <a:solidFill>
                  <a:srgbClr val="243D61"/>
                </a:solidFill>
                <a:cs typeface="Akhbar MT" pitchFamily="2" charset="-78"/>
              </a:rPr>
            </a:br>
            <a:endParaRPr lang="en-US" dirty="0">
              <a:solidFill>
                <a:srgbClr val="243D61"/>
              </a:solidFill>
              <a:cs typeface="Akhbar MT" pitchFamily="2" charset="-7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7DE3-CF91-AD1B-0455-A81D7B740354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93CB8CED-6D4C-4980-BBE9-19538706FD6C}" type="datetime1">
              <a:rPr lang="en-US" smtClean="0">
                <a:latin typeface="+mn-lt"/>
              </a:rPr>
              <a:t>9/17/2025</a:t>
            </a:fld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60E0A5-FE68-6CAB-603A-09AF122A3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0" y="1955186"/>
            <a:ext cx="2543530" cy="352474"/>
          </a:xfrm>
          <a:prstGeom prst="rect">
            <a:avLst/>
          </a:prstGeom>
        </p:spPr>
      </p:pic>
      <p:pic>
        <p:nvPicPr>
          <p:cNvPr id="8" name="Picture 7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id="{DAC81F0E-5C91-4E0B-977D-651395DA1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7" y="1783080"/>
            <a:ext cx="2410161" cy="18957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87F27F-9CC0-8A52-EEF0-6DDADDB0A248}"/>
              </a:ext>
            </a:extLst>
          </p:cNvPr>
          <p:cNvSpPr txBox="1"/>
          <p:nvPr/>
        </p:nvSpPr>
        <p:spPr>
          <a:xfrm>
            <a:off x="4833258" y="2709324"/>
            <a:ext cx="6634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لوحة الحضور تعرض لكل طالبة: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الاسم والرقم الجامعي.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الحالة الحالية (موثوق / مشكوك / غائب) بالألوان.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أي اعتراضات مرفوعة مع صور أو فيديوهات.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يمكن للمعلم التأكد والموافقة على الاعتراضات.</a:t>
            </a:r>
            <a:endParaRPr lang="en-US" sz="2400" dirty="0">
              <a:solidFill>
                <a:srgbClr val="243D61"/>
              </a:solidFill>
              <a:cs typeface="Akhbar MT" pitchFamily="2" charset="-78"/>
            </a:endParaRP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 •اعطاء الاذن بربط الحساب بجهاز جديد.</a:t>
            </a:r>
            <a:endParaRPr lang="en-US" sz="2400" dirty="0">
              <a:solidFill>
                <a:srgbClr val="243D61"/>
              </a:solidFill>
              <a:cs typeface="Akhbar MT" pitchFamily="2" charset="-78"/>
            </a:endParaRPr>
          </a:p>
        </p:txBody>
      </p:sp>
      <p:pic>
        <p:nvPicPr>
          <p:cNvPr id="11" name="Picture 10" descr="A cell phone and a phone with a qr code&#10;&#10;AI-generated content may be incorrect.">
            <a:extLst>
              <a:ext uri="{FF2B5EF4-FFF2-40B4-BE49-F238E27FC236}">
                <a16:creationId xmlns:a16="http://schemas.microsoft.com/office/drawing/2014/main" id="{1B510318-FF45-FBF3-E87B-C968ED73E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462" y="2503193"/>
            <a:ext cx="4700615" cy="2644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103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5674-FED1-4173-EF20-107C7B40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006" y="1306285"/>
            <a:ext cx="5163094" cy="468086"/>
          </a:xfrm>
        </p:spPr>
        <p:txBody>
          <a:bodyPr/>
          <a:lstStyle/>
          <a:p>
            <a:pPr algn="r"/>
            <a:r>
              <a:rPr lang="en-US" dirty="0" err="1">
                <a:solidFill>
                  <a:srgbClr val="243D61"/>
                </a:solidFill>
                <a:latin typeface="Bahnschrift" panose="020B0502040204020203" pitchFamily="34" charset="0"/>
                <a:cs typeface="Akhbar MT" pitchFamily="2" charset="-78"/>
              </a:rPr>
              <a:t>Attendly</a:t>
            </a:r>
            <a:r>
              <a:rPr lang="ar-SA" dirty="0">
                <a:solidFill>
                  <a:srgbClr val="243D61"/>
                </a:solidFill>
                <a:cs typeface="Akhbar MT" pitchFamily="2" charset="-78"/>
              </a:rPr>
              <a:t>حل المشكلة مع </a:t>
            </a:r>
            <a:endParaRPr lang="en-US" dirty="0">
              <a:solidFill>
                <a:srgbClr val="243D61"/>
              </a:solidFill>
              <a:cs typeface="Akhbar MT" pitchFamily="2" charset="-78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01442F-1456-C0B0-195E-E3D6635BC1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0" y="1960969"/>
            <a:ext cx="2543530" cy="35247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161DB-FF0A-6D66-EED5-306C9874C48D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BE32812D-A341-4DA9-B7C2-E8FF4233E3BB}" type="datetime1">
              <a:rPr lang="en-US" smtClean="0">
                <a:latin typeface="+mn-lt"/>
              </a:rPr>
              <a:t>9/17/2025</a:t>
            </a:fld>
            <a:endParaRPr lang="en-US" dirty="0">
              <a:latin typeface="+mn-lt"/>
            </a:endParaRPr>
          </a:p>
        </p:txBody>
      </p:sp>
      <p:pic>
        <p:nvPicPr>
          <p:cNvPr id="8" name="Picture 7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id="{44505F13-809F-15CA-BAF7-A2E5DDCD1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7" y="1845405"/>
            <a:ext cx="2410161" cy="18957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E6312A-3068-464D-7947-6F3933E0B7F2}"/>
              </a:ext>
            </a:extLst>
          </p:cNvPr>
          <p:cNvSpPr txBox="1"/>
          <p:nvPr/>
        </p:nvSpPr>
        <p:spPr>
          <a:xfrm>
            <a:off x="6600503" y="2644170"/>
            <a:ext cx="5006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2400" dirty="0">
                <a:solidFill>
                  <a:srgbClr val="243D61"/>
                </a:solidFill>
                <a:latin typeface="Bahnschrift" panose="020B0502040204020203" pitchFamily="34" charset="0"/>
                <a:cs typeface="Akhbar MT" pitchFamily="2" charset="-78"/>
              </a:rPr>
              <a:t>• موقع خارجي لتسجيل الحضور    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latin typeface="Bahnschrift" panose="020B0502040204020203" pitchFamily="34" charset="0"/>
                <a:cs typeface="Akhbar MT" pitchFamily="2" charset="-78"/>
              </a:rPr>
              <a:t>• كل جهاز يسجل طالبة واحدة فقط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latin typeface="Bahnschrift" panose="020B0502040204020203" pitchFamily="34" charset="0"/>
                <a:cs typeface="Akhbar MT" pitchFamily="2" charset="-78"/>
              </a:rPr>
              <a:t>• منع مشاركة الأجهزة والاسم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latin typeface="Bahnschrift" panose="020B0502040204020203" pitchFamily="34" charset="0"/>
                <a:cs typeface="Akhbar MT" pitchFamily="2" charset="-78"/>
              </a:rPr>
              <a:t>• آلية اعتراض موثوقة بالصورة/فيديو</a:t>
            </a:r>
            <a:endParaRPr lang="en-US" sz="2400" dirty="0">
              <a:solidFill>
                <a:srgbClr val="243D61"/>
              </a:solidFill>
              <a:latin typeface="Bahnschrift" panose="020B0502040204020203" pitchFamily="34" charset="0"/>
              <a:cs typeface="Akhbar MT" pitchFamily="2" charset="-78"/>
            </a:endParaRPr>
          </a:p>
        </p:txBody>
      </p:sp>
      <p:pic>
        <p:nvPicPr>
          <p:cNvPr id="11" name="Picture 10" descr="A person with a clipboard and puzzle pieces&#10;&#10;AI-generated content may be incorrect.">
            <a:extLst>
              <a:ext uri="{FF2B5EF4-FFF2-40B4-BE49-F238E27FC236}">
                <a16:creationId xmlns:a16="http://schemas.microsoft.com/office/drawing/2014/main" id="{7C5091CF-8D1D-E007-87D9-CE6CC66DA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152" y="1960969"/>
            <a:ext cx="2927451" cy="3842658"/>
          </a:xfrm>
          <a:prstGeom prst="rect">
            <a:avLst/>
          </a:prstGeom>
        </p:spPr>
      </p:pic>
      <p:pic>
        <p:nvPicPr>
          <p:cNvPr id="13" name="Picture 12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id="{77A04545-9CC9-6387-7AAD-7B1790395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50" y="4962260"/>
            <a:ext cx="3354370" cy="84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0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985D-9F30-E87B-115B-72599A1E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4569" y="964475"/>
            <a:ext cx="2543531" cy="781594"/>
          </a:xfrm>
        </p:spPr>
        <p:txBody>
          <a:bodyPr/>
          <a:lstStyle/>
          <a:p>
            <a:pPr algn="r"/>
            <a:r>
              <a:rPr lang="ar-SA" dirty="0">
                <a:solidFill>
                  <a:srgbClr val="243D61"/>
                </a:solidFill>
                <a:cs typeface="Akhbar MT" pitchFamily="2" charset="-78"/>
              </a:rPr>
              <a:t>خلاصة المشروع</a:t>
            </a:r>
            <a:endParaRPr lang="en-US" dirty="0">
              <a:solidFill>
                <a:srgbClr val="243D61"/>
              </a:solidFill>
              <a:cs typeface="Akhbar MT" pitchFamily="2" charset="-7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7125A-EFC3-2584-6370-DC203677497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EA730C95-BE05-4649-B44C-22495B50734A}" type="datetime1">
              <a:rPr lang="en-US" smtClean="0">
                <a:latin typeface="+mn-lt"/>
              </a:rPr>
              <a:t>9/17/2025</a:t>
            </a:fld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FE6DC-69F6-56F1-A911-7B1E3BC89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0" y="1920352"/>
            <a:ext cx="2543530" cy="352474"/>
          </a:xfrm>
          <a:prstGeom prst="rect">
            <a:avLst/>
          </a:prstGeom>
        </p:spPr>
      </p:pic>
      <p:pic>
        <p:nvPicPr>
          <p:cNvPr id="8" name="Picture 7" descr="A white background with black and white clouds&#10;&#10;AI-generated content may be incorrect.">
            <a:extLst>
              <a:ext uri="{FF2B5EF4-FFF2-40B4-BE49-F238E27FC236}">
                <a16:creationId xmlns:a16="http://schemas.microsoft.com/office/drawing/2014/main" id="{FD70643B-5377-6C83-95AF-748266EFB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30" y="1746069"/>
            <a:ext cx="2410161" cy="18957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22144-A6C7-5280-D9D3-116EAB118E53}"/>
              </a:ext>
            </a:extLst>
          </p:cNvPr>
          <p:cNvSpPr txBox="1"/>
          <p:nvPr/>
        </p:nvSpPr>
        <p:spPr>
          <a:xfrm>
            <a:off x="7096397" y="2560321"/>
            <a:ext cx="43717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•آتندلي = حل عملي وبسيط لتسجيل حضور الطالبات بشكل عادل وشفاف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•واجهة الطالبة سهلة وبسيطة، وواجهة المعلم          واضحة لمتابعة الحضور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•نظام ألوان واضح للحضور: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</a:t>
            </a:r>
            <a:r>
              <a:rPr lang="ar-SA" sz="2400" dirty="0">
                <a:solidFill>
                  <a:srgbClr val="00B050"/>
                </a:solidFill>
                <a:cs typeface="Akhbar MT" pitchFamily="2" charset="-78"/>
              </a:rPr>
              <a:t>أخضر</a:t>
            </a:r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 = حاضر موثوق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</a:t>
            </a:r>
            <a:r>
              <a:rPr lang="ar-SA" sz="2400" dirty="0">
                <a:solidFill>
                  <a:srgbClr val="FFC000"/>
                </a:solidFill>
                <a:cs typeface="Akhbar MT" pitchFamily="2" charset="-78"/>
              </a:rPr>
              <a:t>أصفر</a:t>
            </a:r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 = حاضر مشكوك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</a:t>
            </a:r>
            <a:r>
              <a:rPr lang="ar-SA" sz="2400" dirty="0">
                <a:solidFill>
                  <a:srgbClr val="FF0000"/>
                </a:solidFill>
                <a:cs typeface="Akhbar MT" pitchFamily="2" charset="-78"/>
              </a:rPr>
              <a:t>أحمر</a:t>
            </a:r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 = غائب</a:t>
            </a:r>
            <a:endParaRPr lang="en-US" sz="2400" dirty="0">
              <a:solidFill>
                <a:srgbClr val="243D61"/>
              </a:solidFill>
              <a:cs typeface="Akhbar MT" pitchFamily="2" charset="-78"/>
            </a:endParaRPr>
          </a:p>
        </p:txBody>
      </p:sp>
      <p:pic>
        <p:nvPicPr>
          <p:cNvPr id="15" name="Picture 14" descr="A cell phone with a white screen&#10;&#10;AI-generated content may be incorrect.">
            <a:extLst>
              <a:ext uri="{FF2B5EF4-FFF2-40B4-BE49-F238E27FC236}">
                <a16:creationId xmlns:a16="http://schemas.microsoft.com/office/drawing/2014/main" id="{0E8F1A21-7BBE-7752-DEFA-D32332408B1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DEDF7"/>
              </a:clrFrom>
              <a:clrTo>
                <a:srgbClr val="EDEDF7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7798" y="1522988"/>
            <a:ext cx="2037806" cy="4084321"/>
          </a:xfrm>
          <a:prstGeom prst="rect">
            <a:avLst/>
          </a:prstGeom>
          <a:ln>
            <a:noFill/>
          </a:ln>
        </p:spPr>
      </p:pic>
      <p:pic>
        <p:nvPicPr>
          <p:cNvPr id="17" name="Picture 16" descr="A logo with a check mark&#10;&#10;AI-generated content may be incorrect.">
            <a:extLst>
              <a:ext uri="{FF2B5EF4-FFF2-40B4-BE49-F238E27FC236}">
                <a16:creationId xmlns:a16="http://schemas.microsoft.com/office/drawing/2014/main" id="{21D68C28-92D7-422C-13A9-D7C5567D25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94" y="2848102"/>
            <a:ext cx="1587413" cy="158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5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C606-4E6D-F752-984F-FAE9ECE9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7939" y="905691"/>
            <a:ext cx="2410161" cy="833846"/>
          </a:xfrm>
        </p:spPr>
        <p:txBody>
          <a:bodyPr/>
          <a:lstStyle/>
          <a:p>
            <a:r>
              <a:rPr lang="en-US" dirty="0" err="1">
                <a:solidFill>
                  <a:srgbClr val="243D61"/>
                </a:solidFill>
                <a:latin typeface="Bahnschrift" panose="020B0502040204020203" pitchFamily="34" charset="0"/>
                <a:cs typeface="Akhbar MT" pitchFamily="2" charset="-78"/>
              </a:rPr>
              <a:t>Attendly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DBEAB9-A420-D9A4-F4F0-5E315ED7DB0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0" y="2037806"/>
            <a:ext cx="2543530" cy="25822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5B657-805C-A8B0-7148-C1F2C87681D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8A126BA0-4CC7-4FCF-8319-7F64DD29D784}" type="datetime1">
              <a:rPr lang="en-US" smtClean="0">
                <a:latin typeface="+mn-lt"/>
              </a:rPr>
              <a:t>9/17/2025</a:t>
            </a:fld>
            <a:endParaRPr lang="en-US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C5F918-217D-3454-4036-5F831BF0F839}"/>
              </a:ext>
            </a:extLst>
          </p:cNvPr>
          <p:cNvSpPr txBox="1"/>
          <p:nvPr/>
        </p:nvSpPr>
        <p:spPr>
          <a:xfrm>
            <a:off x="6817723" y="2590727"/>
            <a:ext cx="46503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2800" dirty="0">
                <a:solidFill>
                  <a:srgbClr val="243D61"/>
                </a:solidFill>
                <a:cs typeface="Akhbar MT" pitchFamily="2" charset="-78"/>
              </a:rPr>
              <a:t>•هذا المشروع ابتكار شخصي من تصميمي</a:t>
            </a:r>
          </a:p>
          <a:p>
            <a:pPr algn="r"/>
            <a:r>
              <a:rPr lang="ar-SA" sz="2800" dirty="0">
                <a:solidFill>
                  <a:srgbClr val="243D61"/>
                </a:solidFill>
                <a:cs typeface="Akhbar MT" pitchFamily="2" charset="-78"/>
              </a:rPr>
              <a:t>•جميع الأفكار والمحتوى في العرض تعكس مجهودي الشخصي</a:t>
            </a:r>
          </a:p>
          <a:p>
            <a:pPr algn="r"/>
            <a:r>
              <a:rPr lang="ar-SA" sz="2800" dirty="0">
                <a:solidFill>
                  <a:srgbClr val="243D61"/>
                </a:solidFill>
                <a:cs typeface="Akhbar MT" pitchFamily="2" charset="-78"/>
              </a:rPr>
              <a:t>•المشروع يمثل ملكيتي الفكرية كمبتكرة له</a:t>
            </a:r>
            <a:endParaRPr lang="en-US" sz="2800" dirty="0">
              <a:solidFill>
                <a:srgbClr val="243D61"/>
              </a:solidFill>
              <a:cs typeface="Akhbar MT" pitchFamily="2" charset="-78"/>
            </a:endParaRPr>
          </a:p>
        </p:txBody>
      </p:sp>
      <p:pic>
        <p:nvPicPr>
          <p:cNvPr id="11" name="Picture 10" descr="A black and white symbol&#10;&#10;AI-generated content may be incorrect.">
            <a:extLst>
              <a:ext uri="{FF2B5EF4-FFF2-40B4-BE49-F238E27FC236}">
                <a16:creationId xmlns:a16="http://schemas.microsoft.com/office/drawing/2014/main" id="{B5CC2F64-11F2-DE6D-078C-C493E73BB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34" y="937457"/>
            <a:ext cx="903514" cy="10210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96D4EB-79D5-B800-EC03-B555BE70F6AF}"/>
              </a:ext>
            </a:extLst>
          </p:cNvPr>
          <p:cNvSpPr txBox="1"/>
          <p:nvPr/>
        </p:nvSpPr>
        <p:spPr>
          <a:xfrm>
            <a:off x="985322" y="1144066"/>
            <a:ext cx="451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43D61"/>
                </a:solidFill>
                <a:latin typeface="Bahnschrift" panose="020B0502040204020203" pitchFamily="34" charset="0"/>
                <a:cs typeface="Akhbar MT" pitchFamily="2" charset="-78"/>
              </a:rPr>
              <a:t>Sarah Farhan Al-</a:t>
            </a:r>
            <a:r>
              <a:rPr lang="en-US" sz="2400" dirty="0" err="1">
                <a:solidFill>
                  <a:srgbClr val="243D61"/>
                </a:solidFill>
                <a:latin typeface="Bahnschrift" panose="020B0502040204020203" pitchFamily="34" charset="0"/>
                <a:cs typeface="Akhbar MT" pitchFamily="2" charset="-78"/>
              </a:rPr>
              <a:t>anazi</a:t>
            </a:r>
            <a:endParaRPr lang="en-US" sz="2400" dirty="0">
              <a:solidFill>
                <a:srgbClr val="243D61"/>
              </a:solidFill>
              <a:latin typeface="Bahnschrift" panose="020B0502040204020203" pitchFamily="34" charset="0"/>
              <a:cs typeface="Akhbar MT" pitchFamily="2" charset="-78"/>
            </a:endParaRPr>
          </a:p>
          <a:p>
            <a:r>
              <a:rPr lang="en-US" sz="2400" dirty="0">
                <a:solidFill>
                  <a:srgbClr val="243D61"/>
                </a:solidFill>
                <a:cs typeface="Akhbar MT" pitchFamily="2" charset="-78"/>
              </a:rPr>
              <a:t>202310994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8078FC-41FE-BD6E-9AEC-9BFEAC0AD254}"/>
              </a:ext>
            </a:extLst>
          </p:cNvPr>
          <p:cNvSpPr txBox="1"/>
          <p:nvPr/>
        </p:nvSpPr>
        <p:spPr>
          <a:xfrm>
            <a:off x="3473632" y="5502805"/>
            <a:ext cx="7994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2000" dirty="0">
                <a:solidFill>
                  <a:srgbClr val="FF0000"/>
                </a:solidFill>
                <a:cs typeface="Akhbar MT" pitchFamily="2" charset="-78"/>
              </a:rPr>
              <a:t>ملاحظة</a:t>
            </a:r>
            <a:r>
              <a:rPr lang="ar-SA" sz="2000" dirty="0">
                <a:solidFill>
                  <a:srgbClr val="243D61"/>
                </a:solidFill>
                <a:cs typeface="Akhbar MT" pitchFamily="2" charset="-78"/>
              </a:rPr>
              <a:t> : العرض الحالي هو شرح موجز وسطحي ومختصر للفكرة لتوضيح الهدف وآلية العمل، وليس تفصيلًا تقنيًا كاملًا للنظام.</a:t>
            </a:r>
            <a:endParaRPr lang="en-US" sz="2000" dirty="0">
              <a:solidFill>
                <a:srgbClr val="243D61"/>
              </a:solidFill>
              <a:cs typeface="Akhbar M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351484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d9ff8aa-44ac-4f5c-9724-c927b6e1398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78D969365FE98C4EBE02CFF95C3175D4" ma:contentTypeVersion="6" ma:contentTypeDescription="إنشاء مستند جديد." ma:contentTypeScope="" ma:versionID="39f8b01bf86e6bd708896fa271afb5e1">
  <xsd:schema xmlns:xsd="http://www.w3.org/2001/XMLSchema" xmlns:xs="http://www.w3.org/2001/XMLSchema" xmlns:p="http://schemas.microsoft.com/office/2006/metadata/properties" xmlns:ns3="8d9ff8aa-44ac-4f5c-9724-c927b6e1398c" targetNamespace="http://schemas.microsoft.com/office/2006/metadata/properties" ma:root="true" ma:fieldsID="fa707ab3ff8983ccea24d98e56121535" ns3:_="">
    <xsd:import namespace="8d9ff8aa-44ac-4f5c-9724-c927b6e139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9ff8aa-44ac-4f5c-9724-c927b6e139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openxmlformats.org/package/2006/metadata/core-properties"/>
    <ds:schemaRef ds:uri="http://purl.org/dc/elements/1.1/"/>
    <ds:schemaRef ds:uri="http://purl.org/dc/dcmitype/"/>
    <ds:schemaRef ds:uri="http://www.w3.org/XML/1998/namespace"/>
    <ds:schemaRef ds:uri="8d9ff8aa-44ac-4f5c-9724-c927b6e1398c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192D13-87F6-4C1C-9588-D57ED563FE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9ff8aa-44ac-4f5c-9724-c927b6e139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a9c1ca67-8093-4f5f-be97-d03fd07a04cf}" enabled="1" method="Standard" siteId="{f2d7a14d-e37f-49ef-9612-d01a29023c3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{F505DAFF-3A55-4191-88C9-E603FED03FA2}tf78853419_win32</Template>
  <TotalTime>152</TotalTime>
  <Words>342</Words>
  <Application>Microsoft Office PowerPoint</Application>
  <PresentationFormat>Widescreen</PresentationFormat>
  <Paragraphs>59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Akhbar MT</vt:lpstr>
      <vt:lpstr>Arial</vt:lpstr>
      <vt:lpstr>Bahnschrift</vt:lpstr>
      <vt:lpstr>Calibri</vt:lpstr>
      <vt:lpstr>Franklin Gothic Book</vt:lpstr>
      <vt:lpstr>Franklin Gothic Demi</vt:lpstr>
      <vt:lpstr>Custom</vt:lpstr>
      <vt:lpstr>   نظام تسجيل الحضور العادل</vt:lpstr>
      <vt:lpstr>المشكلة الواقعية في تسجيل الحضور</vt:lpstr>
      <vt:lpstr>Attendly  الهدف من    </vt:lpstr>
      <vt:lpstr>خطوات تسجيل الحضور (واجهة الطالبة)</vt:lpstr>
      <vt:lpstr>خطوات متابعة الحضور (واجهة المعلم) </vt:lpstr>
      <vt:lpstr>Attendlyحل المشكلة مع </vt:lpstr>
      <vt:lpstr>خلاصة المشروع</vt:lpstr>
      <vt:lpstr>Attendly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ساره فرحان سعود المطرفي العنزي</dc:creator>
  <cp:lastModifiedBy>ساره فرحان سعود المطرفي العنزي</cp:lastModifiedBy>
  <cp:revision>3</cp:revision>
  <dcterms:created xsi:type="dcterms:W3CDTF">2025-09-16T13:50:08Z</dcterms:created>
  <dcterms:modified xsi:type="dcterms:W3CDTF">2025-09-17T14:42:07Z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0x01010078D969365FE98C4EBE02CFF95C3175D4</vt:lpwstr>
  </property>
</Properties>
</file>