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7" r:id="rId1"/>
  </p:sldMasterIdLst>
  <p:notesMasterIdLst>
    <p:notesMasterId r:id="rId12"/>
  </p:notesMasterIdLst>
  <p:sldIdLst>
    <p:sldId id="256" r:id="rId2"/>
    <p:sldId id="257" r:id="rId3"/>
    <p:sldId id="262" r:id="rId4"/>
    <p:sldId id="259" r:id="rId5"/>
    <p:sldId id="266" r:id="rId6"/>
    <p:sldId id="264" r:id="rId7"/>
    <p:sldId id="265" r:id="rId8"/>
    <p:sldId id="260" r:id="rId9"/>
    <p:sldId id="263" r:id="rId10"/>
    <p:sldId id="261"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02093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09910" y="2895601"/>
            <a:ext cx="17651316" cy="6659162"/>
          </a:xfrm>
        </p:spPr>
        <p:txBody>
          <a:bodyPr anchor="b"/>
          <a:lstStyle>
            <a:lvl1pP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309910" y="9554760"/>
            <a:ext cx="17651316" cy="1722840"/>
          </a:xfrm>
        </p:spPr>
        <p:txBody>
          <a:bodyPr anchor="t"/>
          <a:lstStyle>
            <a:lvl1pPr marL="0" indent="0" algn="l">
              <a:buNone/>
              <a:defRPr cap="all">
                <a:solidFill>
                  <a:schemeClr val="bg2">
                    <a:lumMod val="40000"/>
                    <a:lumOff val="6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0941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13" y="9601174"/>
            <a:ext cx="17651314" cy="1133476"/>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09910" y="1371600"/>
            <a:ext cx="17651316" cy="72813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2309912" y="10734650"/>
            <a:ext cx="17651312" cy="987424"/>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98D4D-897B-415B-8279-4D23D4C13440}"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6530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09" y="2895600"/>
            <a:ext cx="17651318" cy="3962400"/>
          </a:xfrm>
        </p:spPr>
        <p:txBody>
          <a:bodyPr/>
          <a:lstStyle>
            <a:lvl1pPr>
              <a:defRPr sz="9600"/>
            </a:lvl1pPr>
          </a:lstStyle>
          <a:p>
            <a:r>
              <a:rPr lang="en-US" smtClean="0"/>
              <a:t>Click to edit Master title style</a:t>
            </a:r>
            <a:endParaRPr lang="en-US" dirty="0"/>
          </a:p>
        </p:txBody>
      </p:sp>
      <p:sp>
        <p:nvSpPr>
          <p:cNvPr id="8" name="Text Placeholder 3"/>
          <p:cNvSpPr>
            <a:spLocks noGrp="1"/>
          </p:cNvSpPr>
          <p:nvPr>
            <p:ph type="body" sz="half" idx="2"/>
          </p:nvPr>
        </p:nvSpPr>
        <p:spPr>
          <a:xfrm>
            <a:off x="2309909" y="7315200"/>
            <a:ext cx="17651318" cy="4724400"/>
          </a:xfrm>
        </p:spPr>
        <p:txBody>
          <a:bodyPr anchor="ctr">
            <a:normAutofit/>
          </a:bodyPr>
          <a:lstStyle>
            <a:lvl1pPr marL="0" indent="0">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01519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603" y="2895600"/>
            <a:ext cx="15998630" cy="4646748"/>
          </a:xfrm>
        </p:spPr>
        <p:txBody>
          <a:bodyPr/>
          <a:lstStyle>
            <a:lvl1pPr>
              <a:defRPr sz="9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3860801" y="7542348"/>
            <a:ext cx="14559298" cy="684348"/>
          </a:xfrm>
        </p:spPr>
        <p:txBody>
          <a:bodyPr vert="horz" lIns="91440" tIns="45720" rIns="91440" bIns="45720" rtlCol="0" anchor="t">
            <a:normAutofit/>
          </a:bodyPr>
          <a:lstStyle>
            <a:lvl1pPr marL="0" indent="0">
              <a:buNone/>
              <a:defRPr lang="en-US" sz="2800" b="0" i="0" kern="1200" cap="small" dirty="0">
                <a:solidFill>
                  <a:schemeClr val="bg2">
                    <a:lumMod val="40000"/>
                    <a:lumOff val="60000"/>
                  </a:schemeClr>
                </a:solidFill>
                <a:latin typeface="+mj-lt"/>
                <a:ea typeface="+mj-ea"/>
                <a:cs typeface="+mj-cs"/>
              </a:defRPr>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2309909" y="8701314"/>
            <a:ext cx="17651318" cy="3352800"/>
          </a:xfrm>
        </p:spPr>
        <p:txBody>
          <a:bodyPr anchor="ctr">
            <a:normAutofit/>
          </a:bodyPr>
          <a:lstStyle>
            <a:lvl1pPr marL="0" indent="0">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12" name="TextBox 11"/>
          <p:cNvSpPr txBox="1"/>
          <p:nvPr/>
        </p:nvSpPr>
        <p:spPr>
          <a:xfrm>
            <a:off x="1796590" y="1942507"/>
            <a:ext cx="1603824" cy="384720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4400" dirty="0"/>
              <a:t>“</a:t>
            </a:r>
          </a:p>
        </p:txBody>
      </p:sp>
      <p:sp>
        <p:nvSpPr>
          <p:cNvPr id="15" name="TextBox 14"/>
          <p:cNvSpPr txBox="1"/>
          <p:nvPr/>
        </p:nvSpPr>
        <p:spPr>
          <a:xfrm>
            <a:off x="18660980" y="5227575"/>
            <a:ext cx="1603824" cy="384720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4400" dirty="0"/>
              <a:t>”</a:t>
            </a:r>
          </a:p>
        </p:txBody>
      </p:sp>
    </p:spTree>
    <p:extLst>
      <p:ext uri="{BB962C8B-B14F-4D97-AF65-F5344CB8AC3E}">
        <p14:creationId xmlns:p14="http://schemas.microsoft.com/office/powerpoint/2010/main" val="200886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309908" y="6248402"/>
            <a:ext cx="17651320" cy="3306360"/>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309909" y="9554762"/>
            <a:ext cx="17651318" cy="1720800"/>
          </a:xfrm>
        </p:spPr>
        <p:txBody>
          <a:bodyPr anchor="t"/>
          <a:lstStyle>
            <a:lvl1pPr marL="0" indent="0" algn="l">
              <a:buNone/>
              <a:defRPr sz="4000" cap="none">
                <a:solidFill>
                  <a:schemeClr val="bg2">
                    <a:lumMod val="40000"/>
                    <a:lumOff val="6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30565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1265894" y="3962400"/>
            <a:ext cx="5893732"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16" name="Text Placeholder 3"/>
          <p:cNvSpPr>
            <a:spLocks noGrp="1"/>
          </p:cNvSpPr>
          <p:nvPr>
            <p:ph type="body" sz="half" idx="15"/>
          </p:nvPr>
        </p:nvSpPr>
        <p:spPr>
          <a:xfrm>
            <a:off x="1304926" y="5334000"/>
            <a:ext cx="5854700"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Text Placeholder 4"/>
          <p:cNvSpPr>
            <a:spLocks noGrp="1"/>
          </p:cNvSpPr>
          <p:nvPr>
            <p:ph type="body" sz="quarter" idx="3"/>
          </p:nvPr>
        </p:nvSpPr>
        <p:spPr>
          <a:xfrm>
            <a:off x="7767319" y="3962400"/>
            <a:ext cx="5872482"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19" name="Text Placeholder 3"/>
          <p:cNvSpPr>
            <a:spLocks noGrp="1"/>
          </p:cNvSpPr>
          <p:nvPr>
            <p:ph type="body" sz="half" idx="16"/>
          </p:nvPr>
        </p:nvSpPr>
        <p:spPr>
          <a:xfrm>
            <a:off x="7746212" y="5334000"/>
            <a:ext cx="5893588"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14" name="Text Placeholder 4"/>
          <p:cNvSpPr>
            <a:spLocks noGrp="1"/>
          </p:cNvSpPr>
          <p:nvPr>
            <p:ph type="body" sz="quarter" idx="13"/>
          </p:nvPr>
        </p:nvSpPr>
        <p:spPr>
          <a:xfrm>
            <a:off x="14249401" y="3962400"/>
            <a:ext cx="586422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20" name="Text Placeholder 3"/>
          <p:cNvSpPr>
            <a:spLocks noGrp="1"/>
          </p:cNvSpPr>
          <p:nvPr>
            <p:ph type="body" sz="half" idx="17"/>
          </p:nvPr>
        </p:nvSpPr>
        <p:spPr>
          <a:xfrm>
            <a:off x="14249401" y="5334000"/>
            <a:ext cx="5864226" cy="7178676"/>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cxnSp>
        <p:nvCxnSpPr>
          <p:cNvPr id="17" name="Straight Connector 16"/>
          <p:cNvCxnSpPr/>
          <p:nvPr/>
        </p:nvCxnSpPr>
        <p:spPr>
          <a:xfrm>
            <a:off x="7452284" y="4267200"/>
            <a:ext cx="0" cy="7924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3924454" y="4267200"/>
            <a:ext cx="0" cy="793376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7248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1304926" y="8501898"/>
            <a:ext cx="5880100"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29" name="Picture Placeholder 2"/>
          <p:cNvSpPr>
            <a:spLocks noGrp="1" noChangeAspect="1"/>
          </p:cNvSpPr>
          <p:nvPr>
            <p:ph type="pic" idx="15"/>
          </p:nvPr>
        </p:nvSpPr>
        <p:spPr>
          <a:xfrm>
            <a:off x="1304926" y="4419600"/>
            <a:ext cx="588010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22" name="Text Placeholder 3"/>
          <p:cNvSpPr>
            <a:spLocks noGrp="1"/>
          </p:cNvSpPr>
          <p:nvPr>
            <p:ph type="body" sz="half" idx="18"/>
          </p:nvPr>
        </p:nvSpPr>
        <p:spPr>
          <a:xfrm>
            <a:off x="1304926" y="9654423"/>
            <a:ext cx="5880100"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Text Placeholder 4"/>
          <p:cNvSpPr>
            <a:spLocks noGrp="1"/>
          </p:cNvSpPr>
          <p:nvPr>
            <p:ph type="body" sz="quarter" idx="3"/>
          </p:nvPr>
        </p:nvSpPr>
        <p:spPr>
          <a:xfrm>
            <a:off x="7778751" y="8501898"/>
            <a:ext cx="5861050"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30" name="Picture Placeholder 2"/>
          <p:cNvSpPr>
            <a:spLocks noGrp="1" noChangeAspect="1"/>
          </p:cNvSpPr>
          <p:nvPr>
            <p:ph type="pic" idx="21"/>
          </p:nvPr>
        </p:nvSpPr>
        <p:spPr>
          <a:xfrm>
            <a:off x="7778749" y="4419600"/>
            <a:ext cx="5861050"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23" name="Text Placeholder 3"/>
          <p:cNvSpPr>
            <a:spLocks noGrp="1"/>
          </p:cNvSpPr>
          <p:nvPr>
            <p:ph type="body" sz="half" idx="19"/>
          </p:nvPr>
        </p:nvSpPr>
        <p:spPr>
          <a:xfrm>
            <a:off x="7776044" y="9654421"/>
            <a:ext cx="5868812"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14" name="Text Placeholder 4"/>
          <p:cNvSpPr>
            <a:spLocks noGrp="1"/>
          </p:cNvSpPr>
          <p:nvPr>
            <p:ph type="body" sz="quarter" idx="13"/>
          </p:nvPr>
        </p:nvSpPr>
        <p:spPr>
          <a:xfrm>
            <a:off x="14249401" y="8501898"/>
            <a:ext cx="586422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31" name="Picture Placeholder 2"/>
          <p:cNvSpPr>
            <a:spLocks noGrp="1" noChangeAspect="1"/>
          </p:cNvSpPr>
          <p:nvPr>
            <p:ph type="pic" idx="22"/>
          </p:nvPr>
        </p:nvSpPr>
        <p:spPr>
          <a:xfrm>
            <a:off x="14249399" y="4419600"/>
            <a:ext cx="5864226" cy="304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24" name="Text Placeholder 3"/>
          <p:cNvSpPr>
            <a:spLocks noGrp="1"/>
          </p:cNvSpPr>
          <p:nvPr>
            <p:ph type="body" sz="half" idx="20"/>
          </p:nvPr>
        </p:nvSpPr>
        <p:spPr>
          <a:xfrm>
            <a:off x="14249151" y="9654417"/>
            <a:ext cx="5871994" cy="1318378"/>
          </a:xfrm>
        </p:spPr>
        <p:txBody>
          <a:bodyPr anchor="t">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cxnSp>
        <p:nvCxnSpPr>
          <p:cNvPr id="19" name="Straight Connector 18"/>
          <p:cNvCxnSpPr/>
          <p:nvPr/>
        </p:nvCxnSpPr>
        <p:spPr>
          <a:xfrm>
            <a:off x="7452284" y="4267200"/>
            <a:ext cx="0" cy="7924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3924454" y="4267200"/>
            <a:ext cx="0" cy="793376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8354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921227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08425" y="860427"/>
            <a:ext cx="3505202" cy="1165225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04927" y="1774828"/>
            <a:ext cx="14846298" cy="107378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9625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bg>
      <p:bgPr>
        <a:solidFill>
          <a:srgbClr val="003462"/>
        </a:solid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FFFFFF"/>
                </a:solidFill>
              </a:defRPr>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3" name="Body Level One…"/>
          <p:cNvSpPr txBox="1">
            <a:spLocks noGrp="1"/>
          </p:cNvSpPr>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06951479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862954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5655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9913" y="5723467"/>
            <a:ext cx="17651314" cy="3831294"/>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309910" y="9554762"/>
            <a:ext cx="17651316" cy="1720800"/>
          </a:xfrm>
        </p:spPr>
        <p:txBody>
          <a:bodyPr anchor="t"/>
          <a:lstStyle>
            <a:lvl1pPr marL="0" indent="0" algn="l">
              <a:buNone/>
              <a:defRPr sz="4000" cap="all">
                <a:solidFill>
                  <a:schemeClr val="bg2">
                    <a:lumMod val="40000"/>
                    <a:lumOff val="6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0496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06625" y="4121151"/>
            <a:ext cx="8792678" cy="839152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308987" y="4112185"/>
            <a:ext cx="8792682" cy="8400490"/>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098D4D-897B-415B-8279-4D23D4C13440}"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6219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206626" y="3810000"/>
            <a:ext cx="8792676"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2206625" y="5029200"/>
            <a:ext cx="8792678" cy="748347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308991" y="3810000"/>
            <a:ext cx="8792678" cy="1152524"/>
          </a:xfrm>
        </p:spPr>
        <p:txBody>
          <a:bodyPr anchor="b">
            <a:noAutofit/>
          </a:bodyPr>
          <a:lstStyle>
            <a:lvl1pPr marL="0" indent="0">
              <a:buNone/>
              <a:defRPr sz="4800" b="0">
                <a:solidFill>
                  <a:schemeClr val="bg2">
                    <a:lumMod val="40000"/>
                    <a:lumOff val="60000"/>
                  </a:schemeClr>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1308991" y="5029200"/>
            <a:ext cx="8792678" cy="7483476"/>
          </a:xfrm>
        </p:spPr>
        <p:txBody>
          <a:bodyPr>
            <a:normAutofit/>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098D4D-897B-415B-8279-4D23D4C13440}"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1223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5311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0860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9906" y="2895600"/>
            <a:ext cx="6802128" cy="2895600"/>
          </a:xfrm>
        </p:spPr>
        <p:txBody>
          <a:bodyPr anchor="b"/>
          <a:lstStyle>
            <a:lvl1pPr algn="l">
              <a:defRPr sz="4800" b="0"/>
            </a:lvl1pPr>
          </a:lstStyle>
          <a:p>
            <a:r>
              <a:rPr lang="en-US" smtClean="0"/>
              <a:t>Click to edit Master title style</a:t>
            </a:r>
            <a:endParaRPr lang="en-US" dirty="0"/>
          </a:p>
        </p:txBody>
      </p:sp>
      <p:sp>
        <p:nvSpPr>
          <p:cNvPr id="3" name="Content Placeholder 2"/>
          <p:cNvSpPr>
            <a:spLocks noGrp="1"/>
          </p:cNvSpPr>
          <p:nvPr>
            <p:ph idx="1"/>
          </p:nvPr>
        </p:nvSpPr>
        <p:spPr>
          <a:xfrm>
            <a:off x="9569233" y="2895600"/>
            <a:ext cx="10391994" cy="9144000"/>
          </a:xfrm>
        </p:spPr>
        <p:txBody>
          <a:bodyPr anchor="ctr">
            <a:normAutofit/>
          </a:bodyPr>
          <a:lstStyle>
            <a:lvl1pPr>
              <a:defRPr sz="4000"/>
            </a:lvl1pPr>
            <a:lvl2pPr>
              <a:defRPr sz="36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309907" y="6258561"/>
            <a:ext cx="6802126" cy="5791198"/>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2098D4D-897B-415B-8279-4D23D4C13440}" type="datetimeFigureOut">
              <a:rPr lang="en-US" smtClean="0"/>
              <a:t>12/19/2021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6821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07814" y="3708384"/>
            <a:ext cx="10185812" cy="3149616"/>
          </a:xfrm>
        </p:spPr>
        <p:txBody>
          <a:bodyPr anchor="b">
            <a:normAutofit/>
          </a:bodyPr>
          <a:lstStyle>
            <a:lvl1pPr algn="l">
              <a:defRPr sz="7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899092" y="2286000"/>
            <a:ext cx="6400800" cy="914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2309909" y="7315200"/>
            <a:ext cx="10169958" cy="2743200"/>
          </a:xfrm>
        </p:spPr>
        <p:txBody>
          <a:bodyPr>
            <a:normAutofit/>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98D4D-897B-415B-8279-4D23D4C13440}"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18390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5339371"/>
            <a:ext cx="8074024" cy="8376630"/>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5784695"/>
            <a:ext cx="3044824" cy="4730906"/>
          </a:xfrm>
          <a:prstGeom prst="rect">
            <a:avLst/>
          </a:prstGeom>
        </p:spPr>
      </p:pic>
      <p:sp>
        <p:nvSpPr>
          <p:cNvPr id="16" name="Oval 15"/>
          <p:cNvSpPr/>
          <p:nvPr/>
        </p:nvSpPr>
        <p:spPr>
          <a:xfrm>
            <a:off x="17218024" y="3352800"/>
            <a:ext cx="5638800" cy="56388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15998825" y="1"/>
            <a:ext cx="3206774" cy="2282814"/>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17211756" y="12192000"/>
            <a:ext cx="1987468" cy="1524000"/>
          </a:xfrm>
          <a:prstGeom prst="rect">
            <a:avLst/>
          </a:prstGeom>
        </p:spPr>
      </p:pic>
      <p:sp>
        <p:nvSpPr>
          <p:cNvPr id="14" name="Rectangle 13"/>
          <p:cNvSpPr/>
          <p:nvPr/>
        </p:nvSpPr>
        <p:spPr>
          <a:xfrm>
            <a:off x="20875624" y="0"/>
            <a:ext cx="1371600" cy="2286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292223" y="905436"/>
            <a:ext cx="18809446" cy="280106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206625" y="4105837"/>
            <a:ext cx="17893082" cy="8390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20311279" y="3581403"/>
            <a:ext cx="1981198" cy="609598"/>
          </a:xfrm>
          <a:prstGeom prst="rect">
            <a:avLst/>
          </a:prstGeom>
        </p:spPr>
        <p:txBody>
          <a:bodyPr vert="horz" lIns="91440" tIns="45720" rIns="91440" bIns="45720" rtlCol="0" anchor="t"/>
          <a:lstStyle>
            <a:lvl1pPr algn="l">
              <a:defRPr sz="2200" b="0" i="0">
                <a:solidFill>
                  <a:schemeClr val="tx1">
                    <a:tint val="75000"/>
                    <a:alpha val="60000"/>
                  </a:schemeClr>
                </a:solidFill>
              </a:defRPr>
            </a:lvl1pPr>
          </a:lstStyle>
          <a:p>
            <a:fld id="{52098D4D-897B-415B-8279-4D23D4C13440}" type="datetimeFigureOut">
              <a:rPr lang="en-US" smtClean="0"/>
              <a:t>12/19/2021</a:t>
            </a:fld>
            <a:endParaRPr lang="en-US"/>
          </a:p>
        </p:txBody>
      </p:sp>
      <p:sp>
        <p:nvSpPr>
          <p:cNvPr id="5" name="Footer Placeholder 4"/>
          <p:cNvSpPr>
            <a:spLocks noGrp="1"/>
          </p:cNvSpPr>
          <p:nvPr>
            <p:ph type="ftr" sz="quarter" idx="3"/>
          </p:nvPr>
        </p:nvSpPr>
        <p:spPr>
          <a:xfrm rot="5400000">
            <a:off x="17903147" y="6450595"/>
            <a:ext cx="7719590" cy="609602"/>
          </a:xfrm>
          <a:prstGeom prst="rect">
            <a:avLst/>
          </a:prstGeom>
        </p:spPr>
        <p:txBody>
          <a:bodyPr vert="horz" lIns="91440" tIns="45720" rIns="91440" bIns="45720" rtlCol="0" anchor="b"/>
          <a:lstStyle>
            <a:lvl1pPr algn="l">
              <a:defRPr sz="22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20705081" y="591459"/>
            <a:ext cx="1676398" cy="1535374"/>
          </a:xfrm>
          <a:prstGeom prst="rect">
            <a:avLst/>
          </a:prstGeom>
        </p:spPr>
        <p:txBody>
          <a:bodyPr vert="horz" lIns="91440" tIns="45720" rIns="91440" bIns="45720" rtlCol="0" anchor="b"/>
          <a:lstStyle>
            <a:lvl1pPr algn="ctr">
              <a:defRPr sz="5600" b="0" i="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14483599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Lst>
  <p:txStyles>
    <p:titleStyle>
      <a:lvl1pPr algn="l" defTabSz="914400" rtl="0" eaLnBrk="1" latinLnBrk="0" hangingPunct="1">
        <a:spcBef>
          <a:spcPct val="0"/>
        </a:spcBef>
        <a:buNone/>
        <a:defRPr sz="8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4000" b="0" i="0" kern="1200">
          <a:solidFill>
            <a:schemeClr val="tx1"/>
          </a:solidFill>
          <a:latin typeface="+mj-lt"/>
          <a:ea typeface="+mj-ea"/>
          <a:cs typeface="+mj-cs"/>
        </a:defRPr>
      </a:lvl1pPr>
      <a:lvl2pPr marL="1485900" indent="-5715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600" b="0" i="0" kern="1200">
          <a:solidFill>
            <a:schemeClr val="tx1"/>
          </a:solidFill>
          <a:latin typeface="+mj-lt"/>
          <a:ea typeface="+mj-ea"/>
          <a:cs typeface="+mj-cs"/>
        </a:defRPr>
      </a:lvl2pPr>
      <a:lvl3pPr marL="2286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3200" b="0" i="0" kern="1200">
          <a:solidFill>
            <a:schemeClr val="tx1"/>
          </a:solidFill>
          <a:latin typeface="+mj-lt"/>
          <a:ea typeface="+mj-ea"/>
          <a:cs typeface="+mj-cs"/>
        </a:defRPr>
      </a:lvl3pPr>
      <a:lvl4pPr marL="3200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4pPr>
      <a:lvl5pPr marL="41148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5pPr>
      <a:lvl6pPr marL="5012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6pPr>
      <a:lvl7pPr marL="59436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7pPr>
      <a:lvl8pPr marL="68580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8pPr>
      <a:lvl9pPr marL="7772400" indent="-457200" algn="l" defTabSz="914400" rtl="0" eaLnBrk="1" latinLnBrk="0" hangingPunct="1">
        <a:spcBef>
          <a:spcPts val="2000"/>
        </a:spcBef>
        <a:spcAft>
          <a:spcPts val="0"/>
        </a:spcAft>
        <a:buClr>
          <a:schemeClr val="bg2">
            <a:lumMod val="40000"/>
            <a:lumOff val="60000"/>
          </a:schemeClr>
        </a:buClr>
        <a:buSzPct val="80000"/>
        <a:buFont typeface="Wingdings 3" charset="2"/>
        <a:buChar char=""/>
        <a:defRPr sz="2800" b="0" i="0" kern="1200">
          <a:solidFill>
            <a:schemeClr val="tx1"/>
          </a:solidFill>
          <a:latin typeface="+mj-lt"/>
          <a:ea typeface="+mj-ea"/>
          <a:cs typeface="+mj-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9.xml"/><Relationship Id="rId4" Type="http://schemas.openxmlformats.org/officeDocument/2006/relationships/image" Target="../media/image12.tmp"/></Relationships>
</file>

<file path=ppt/slides/_rels/slide7.xml.rels><?xml version="1.0" encoding="UTF-8" standalone="yes"?>
<Relationships xmlns="http://schemas.openxmlformats.org/package/2006/relationships"><Relationship Id="rId2" Type="http://schemas.openxmlformats.org/officeDocument/2006/relationships/hyperlink" Target="https://www.queppelin.com/artificial-intelligence-development-company/"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hyperlink" Target="https://www.analyticssteps.com/blogs/how-does-k-nearest-neighbor-works-machine-learning-classification-problem"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Music Genre Classification using Machine Learning"/>
          <p:cNvSpPr txBox="1">
            <a:spLocks noGrp="1"/>
          </p:cNvSpPr>
          <p:nvPr>
            <p:ph type="title"/>
          </p:nvPr>
        </p:nvSpPr>
        <p:spPr>
          <a:xfrm>
            <a:off x="1206498" y="1109739"/>
            <a:ext cx="21971004" cy="4648201"/>
          </a:xfrm>
          <a:prstGeom prst="rect">
            <a:avLst/>
          </a:prstGeom>
        </p:spPr>
        <p:txBody>
          <a:bodyPr/>
          <a:lstStyle>
            <a:lvl1pPr>
              <a:defRPr b="0">
                <a:latin typeface="Big Caslon Medium"/>
                <a:ea typeface="Big Caslon Medium"/>
                <a:cs typeface="Big Caslon Medium"/>
                <a:sym typeface="Big Caslon Medium"/>
              </a:defRPr>
            </a:lvl1pPr>
          </a:lstStyle>
          <a:p>
            <a:r>
              <a:t>Music Genre Classification using Machine Learning</a:t>
            </a:r>
          </a:p>
        </p:txBody>
      </p:sp>
      <p:sp>
        <p:nvSpPr>
          <p:cNvPr id="152" name="Group Members…"/>
          <p:cNvSpPr txBox="1"/>
          <p:nvPr/>
        </p:nvSpPr>
        <p:spPr>
          <a:xfrm>
            <a:off x="2180492" y="7120317"/>
            <a:ext cx="15456850" cy="5088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4500">
                <a:solidFill>
                  <a:srgbClr val="FFFFFF"/>
                </a:solidFill>
                <a:latin typeface="Big Caslon Medium"/>
                <a:ea typeface="Big Caslon Medium"/>
                <a:cs typeface="Big Caslon Medium"/>
                <a:sym typeface="Big Caslon Medium"/>
              </a:defRPr>
            </a:pPr>
            <a:r>
              <a:rPr dirty="0"/>
              <a:t>Group </a:t>
            </a:r>
            <a:r>
              <a:rPr dirty="0" smtClean="0"/>
              <a:t>Members</a:t>
            </a:r>
            <a:r>
              <a:rPr lang="en-US" dirty="0" smtClean="0"/>
              <a:t>:</a:t>
            </a:r>
          </a:p>
          <a:p>
            <a:pPr algn="l">
              <a:defRPr sz="4500">
                <a:solidFill>
                  <a:srgbClr val="FFFFFF"/>
                </a:solidFill>
                <a:latin typeface="Big Caslon Medium"/>
                <a:ea typeface="Big Caslon Medium"/>
                <a:cs typeface="Big Caslon Medium"/>
                <a:sym typeface="Big Caslon Medium"/>
              </a:defRPr>
            </a:pPr>
            <a:endParaRPr dirty="0"/>
          </a:p>
          <a:p>
            <a:pPr algn="l">
              <a:defRPr sz="3400">
                <a:solidFill>
                  <a:srgbClr val="FFFFFF"/>
                </a:solidFill>
                <a:latin typeface="Big Caslon Medium"/>
                <a:ea typeface="Big Caslon Medium"/>
                <a:cs typeface="Big Caslon Medium"/>
                <a:sym typeface="Big Caslon Medium"/>
              </a:defRPr>
            </a:pPr>
            <a:r>
              <a:rPr lang="en-US" sz="4000" dirty="0" err="1"/>
              <a:t>Wajiha</a:t>
            </a:r>
            <a:r>
              <a:rPr lang="en-US" sz="4000" dirty="0"/>
              <a:t> Sahar</a:t>
            </a:r>
          </a:p>
          <a:p>
            <a:pPr algn="l">
              <a:defRPr sz="3400">
                <a:solidFill>
                  <a:srgbClr val="FFFFFF"/>
                </a:solidFill>
                <a:latin typeface="Big Caslon Medium"/>
                <a:ea typeface="Big Caslon Medium"/>
                <a:cs typeface="Big Caslon Medium"/>
                <a:sym typeface="Big Caslon Medium"/>
              </a:defRPr>
            </a:pPr>
            <a:endParaRPr lang="en-US" sz="4000" dirty="0" smtClean="0"/>
          </a:p>
          <a:p>
            <a:pPr algn="l">
              <a:defRPr sz="3400">
                <a:solidFill>
                  <a:srgbClr val="FFFFFF"/>
                </a:solidFill>
                <a:latin typeface="Big Caslon Medium"/>
                <a:ea typeface="Big Caslon Medium"/>
                <a:cs typeface="Big Caslon Medium"/>
                <a:sym typeface="Big Caslon Medium"/>
              </a:defRPr>
            </a:pPr>
            <a:r>
              <a:rPr sz="4000" dirty="0" smtClean="0"/>
              <a:t>Sarah Anwar</a:t>
            </a:r>
            <a:endParaRPr lang="en-US" sz="4000" dirty="0" smtClean="0"/>
          </a:p>
          <a:p>
            <a:pPr algn="l">
              <a:defRPr sz="3400">
                <a:solidFill>
                  <a:srgbClr val="FFFFFF"/>
                </a:solidFill>
                <a:latin typeface="Big Caslon Medium"/>
                <a:ea typeface="Big Caslon Medium"/>
                <a:cs typeface="Big Caslon Medium"/>
                <a:sym typeface="Big Caslon Medium"/>
              </a:defRPr>
            </a:pPr>
            <a:endParaRPr sz="4000" dirty="0"/>
          </a:p>
          <a:p>
            <a:pPr algn="l">
              <a:defRPr sz="3400">
                <a:solidFill>
                  <a:srgbClr val="FFFFFF"/>
                </a:solidFill>
                <a:latin typeface="Big Caslon Medium"/>
                <a:ea typeface="Big Caslon Medium"/>
                <a:cs typeface="Big Caslon Medium"/>
                <a:sym typeface="Big Caslon Medium"/>
              </a:defRPr>
            </a:pPr>
            <a:r>
              <a:rPr sz="4000" dirty="0" err="1"/>
              <a:t>Aeliya</a:t>
            </a:r>
            <a:r>
              <a:rPr sz="4000" dirty="0"/>
              <a:t> </a:t>
            </a:r>
            <a:r>
              <a:rPr sz="4000" dirty="0" err="1" smtClean="0"/>
              <a:t>Sakeen</a:t>
            </a:r>
            <a:endParaRPr lang="en-US" sz="4000" dirty="0" smtClean="0"/>
          </a:p>
          <a:p>
            <a:pPr algn="l">
              <a:defRPr sz="3400">
                <a:solidFill>
                  <a:srgbClr val="FFFFFF"/>
                </a:solidFill>
                <a:latin typeface="Big Caslon Medium"/>
                <a:ea typeface="Big Caslon Medium"/>
                <a:cs typeface="Big Caslon Medium"/>
                <a:sym typeface="Big Caslon Medium"/>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Output Screenshot"/>
          <p:cNvSpPr txBox="1">
            <a:spLocks noGrp="1"/>
          </p:cNvSpPr>
          <p:nvPr>
            <p:ph type="title"/>
          </p:nvPr>
        </p:nvSpPr>
        <p:spPr>
          <a:xfrm>
            <a:off x="487697" y="952439"/>
            <a:ext cx="21971001" cy="1433163"/>
          </a:xfrm>
          <a:prstGeom prst="rect">
            <a:avLst/>
          </a:prstGeom>
        </p:spPr>
        <p:txBody>
          <a:bodyPr/>
          <a:lstStyle>
            <a:lvl1pPr>
              <a:defRPr b="0">
                <a:latin typeface="Big Caslon Medium"/>
                <a:ea typeface="Big Caslon Medium"/>
                <a:cs typeface="Big Caslon Medium"/>
                <a:sym typeface="Big Caslon Medium"/>
              </a:defRPr>
            </a:lvl1pPr>
          </a:lstStyle>
          <a:p>
            <a:r>
              <a:t>Output Screenshot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690" y="3545964"/>
            <a:ext cx="19231933" cy="770819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Introduction"/>
          <p:cNvSpPr txBox="1">
            <a:spLocks noGrp="1"/>
          </p:cNvSpPr>
          <p:nvPr>
            <p:ph type="title"/>
          </p:nvPr>
        </p:nvSpPr>
        <p:spPr>
          <a:xfrm>
            <a:off x="1206500" y="1173670"/>
            <a:ext cx="21971001" cy="1433163"/>
          </a:xfrm>
          <a:prstGeom prst="rect">
            <a:avLst/>
          </a:prstGeom>
        </p:spPr>
        <p:txBody>
          <a:bodyPr/>
          <a:lstStyle>
            <a:lvl1pPr>
              <a:defRPr b="0">
                <a:latin typeface="Big Caslon Medium"/>
                <a:ea typeface="Big Caslon Medium"/>
                <a:cs typeface="Big Caslon Medium"/>
                <a:sym typeface="Big Caslon Medium"/>
              </a:defRPr>
            </a:lvl1pPr>
          </a:lstStyle>
          <a:p>
            <a:r>
              <a:rPr dirty="0"/>
              <a:t>Introduction</a:t>
            </a:r>
          </a:p>
        </p:txBody>
      </p:sp>
      <p:sp>
        <p:nvSpPr>
          <p:cNvPr id="155" name="Music Genres allow the categorization of music into broad groups of related songs for use in applications such as song recommender systems based on genre. Many existing songs are unlabeled, and new songs are constantly being released. While hand-labeling"/>
          <p:cNvSpPr txBox="1">
            <a:spLocks noGrp="1"/>
          </p:cNvSpPr>
          <p:nvPr>
            <p:ph type="body" idx="1"/>
          </p:nvPr>
        </p:nvSpPr>
        <p:spPr>
          <a:xfrm>
            <a:off x="1234146" y="2828285"/>
            <a:ext cx="22396386" cy="10101184"/>
          </a:xfrm>
          <a:prstGeom prst="rect">
            <a:avLst/>
          </a:prstGeom>
        </p:spPr>
        <p:txBody>
          <a:bodyPr>
            <a:normAutofit/>
          </a:bodyPr>
          <a:lstStyle/>
          <a:p>
            <a:pPr marL="0" indent="0" algn="just" defTabSz="457200">
              <a:lnSpc>
                <a:spcPct val="100000"/>
              </a:lnSpc>
              <a:spcBef>
                <a:spcPts val="0"/>
              </a:spcBef>
              <a:buSzTx/>
              <a:buNone/>
              <a:defRPr sz="4600">
                <a:latin typeface="Times Roman"/>
                <a:ea typeface="Times Roman"/>
                <a:cs typeface="Times Roman"/>
                <a:sym typeface="Times Roman"/>
              </a:defRPr>
            </a:pPr>
            <a:r>
              <a:rPr dirty="0"/>
              <a:t>Music Genres allow the categorization of music into broad groups of related songs for use in applications such as song recommender systems based on genre. Many existing songs are unlabeled, and new songs are constantly being released. While hand-labeling them all would be too tedious, classifying them by genre can fit them into categories for use in recommendation</a:t>
            </a:r>
            <a:r>
              <a:rPr dirty="0" smtClean="0"/>
              <a:t>.</a:t>
            </a:r>
            <a:endParaRPr lang="en-US" dirty="0" smtClean="0"/>
          </a:p>
          <a:p>
            <a:pPr marL="0" indent="0" algn="just" defTabSz="457200">
              <a:lnSpc>
                <a:spcPct val="100000"/>
              </a:lnSpc>
              <a:spcBef>
                <a:spcPts val="0"/>
              </a:spcBef>
              <a:buSzTx/>
              <a:buNone/>
              <a:defRPr sz="4600">
                <a:latin typeface="Times Roman"/>
                <a:ea typeface="Times Roman"/>
                <a:cs typeface="Times Roman"/>
                <a:sym typeface="Times Roman"/>
              </a:defRPr>
            </a:pPr>
            <a:r>
              <a:rPr dirty="0" smtClean="0"/>
              <a:t> </a:t>
            </a:r>
            <a:endParaRPr lang="en-US" dirty="0" smtClean="0"/>
          </a:p>
          <a:p>
            <a:pPr marL="0" indent="0" algn="just" defTabSz="457200">
              <a:lnSpc>
                <a:spcPct val="100000"/>
              </a:lnSpc>
              <a:spcBef>
                <a:spcPts val="0"/>
              </a:spcBef>
              <a:buSzTx/>
              <a:buNone/>
              <a:defRPr sz="4600">
                <a:latin typeface="Times Roman"/>
                <a:ea typeface="Times Roman"/>
                <a:cs typeface="Times Roman"/>
                <a:sym typeface="Times Roman"/>
              </a:defRPr>
            </a:pPr>
            <a:r>
              <a:rPr lang="en-US" dirty="0" smtClean="0"/>
              <a:t>The </a:t>
            </a:r>
            <a:r>
              <a:rPr dirty="0" smtClean="0"/>
              <a:t>main </a:t>
            </a:r>
            <a:r>
              <a:rPr dirty="0"/>
              <a:t>focus was to find appropriate methods that could</a:t>
            </a:r>
          </a:p>
          <a:p>
            <a:pPr marL="851958" indent="-851958" algn="just" defTabSz="457200">
              <a:lnSpc>
                <a:spcPct val="100000"/>
              </a:lnSpc>
              <a:spcBef>
                <a:spcPts val="0"/>
              </a:spcBef>
              <a:buSzPct val="100000"/>
              <a:buAutoNum type="arabicPeriod"/>
              <a:defRPr sz="4600">
                <a:latin typeface="Times Roman"/>
                <a:ea typeface="Times Roman"/>
                <a:cs typeface="Times Roman"/>
                <a:sym typeface="Times Roman"/>
              </a:defRPr>
            </a:pPr>
            <a:r>
              <a:rPr dirty="0"/>
              <a:t>Best classify data with such a high dimensionality and </a:t>
            </a:r>
          </a:p>
          <a:p>
            <a:pPr marL="851958" indent="-851958" algn="just" defTabSz="457200">
              <a:lnSpc>
                <a:spcPct val="100000"/>
              </a:lnSpc>
              <a:spcBef>
                <a:spcPts val="0"/>
              </a:spcBef>
              <a:buSzPct val="100000"/>
              <a:buAutoNum type="arabicPeriod"/>
              <a:defRPr sz="4600">
                <a:latin typeface="Times Roman"/>
                <a:ea typeface="Times Roman"/>
                <a:cs typeface="Times Roman"/>
                <a:sym typeface="Times Roman"/>
              </a:defRPr>
            </a:pPr>
            <a:r>
              <a:rPr dirty="0"/>
              <a:t>Reduce this high dimensionality and still retain the meaningful components of the data.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p:txBody>
          <a:bodyPr/>
          <a:lstStyle/>
          <a:p>
            <a:r>
              <a:rPr lang="en-US" dirty="0" smtClean="0"/>
              <a:t>Problem solving:</a:t>
            </a:r>
            <a:endParaRPr lang="en-US" dirty="0"/>
          </a:p>
        </p:txBody>
      </p:sp>
      <p:sp>
        <p:nvSpPr>
          <p:cNvPr id="4" name="Text Placeholder 3"/>
          <p:cNvSpPr>
            <a:spLocks noGrp="1"/>
          </p:cNvSpPr>
          <p:nvPr>
            <p:ph type="body" idx="1"/>
          </p:nvPr>
        </p:nvSpPr>
        <p:spPr>
          <a:xfrm>
            <a:off x="4900244" y="3871376"/>
            <a:ext cx="12714169" cy="8390962"/>
          </a:xfrm>
        </p:spPr>
        <p:txBody>
          <a:bodyPr/>
          <a:lstStyle/>
          <a:p>
            <a:r>
              <a:rPr lang="en-US" sz="4400" b="1" dirty="0" smtClean="0">
                <a:latin typeface="Times New Roman" panose="02020603050405020304" pitchFamily="18" charset="0"/>
                <a:cs typeface="Times New Roman" panose="02020603050405020304" pitchFamily="18" charset="0"/>
              </a:rPr>
              <a:t>Given </a:t>
            </a:r>
            <a:r>
              <a:rPr lang="en-US" sz="4400" b="1" dirty="0">
                <a:latin typeface="Times New Roman" panose="02020603050405020304" pitchFamily="18" charset="0"/>
                <a:cs typeface="Times New Roman" panose="02020603050405020304" pitchFamily="18" charset="0"/>
              </a:rPr>
              <a:t>a music </a:t>
            </a:r>
            <a:r>
              <a:rPr lang="en-US" sz="4400" b="1" dirty="0" smtClean="0">
                <a:latin typeface="Times New Roman" panose="02020603050405020304" pitchFamily="18" charset="0"/>
                <a:cs typeface="Times New Roman" panose="02020603050405020304" pitchFamily="18" charset="0"/>
              </a:rPr>
              <a:t>audio, </a:t>
            </a:r>
            <a:r>
              <a:rPr lang="en-US" sz="4400" b="1" dirty="0">
                <a:latin typeface="Times New Roman" panose="02020603050405020304" pitchFamily="18" charset="0"/>
                <a:cs typeface="Times New Roman" panose="02020603050405020304" pitchFamily="18" charset="0"/>
              </a:rPr>
              <a:t>trying to tag it with one of the known genres ( Rock, Pop, </a:t>
            </a:r>
            <a:r>
              <a:rPr lang="en-US" sz="4400" b="1" dirty="0" smtClean="0">
                <a:latin typeface="Times New Roman" panose="02020603050405020304" pitchFamily="18" charset="0"/>
                <a:cs typeface="Times New Roman" panose="02020603050405020304" pitchFamily="18" charset="0"/>
              </a:rPr>
              <a:t> classical, country</a:t>
            </a:r>
            <a:r>
              <a:rPr lang="en-US" sz="4400" b="1" dirty="0">
                <a:latin typeface="Times New Roman" panose="02020603050405020304" pitchFamily="18" charset="0"/>
                <a:cs typeface="Times New Roman" panose="02020603050405020304" pitchFamily="18" charset="0"/>
              </a:rPr>
              <a:t>, Jazz</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etc</a:t>
            </a:r>
            <a:r>
              <a:rPr lang="en-US" sz="4400" b="1" dirty="0">
                <a:latin typeface="Times New Roman" panose="02020603050405020304" pitchFamily="18" charset="0"/>
                <a:cs typeface="Times New Roman" panose="02020603050405020304" pitchFamily="18" charset="0"/>
              </a:rPr>
              <a:t>) </a:t>
            </a:r>
            <a:endParaRPr lang="en-US" sz="4400" b="1" dirty="0" smtClean="0">
              <a:latin typeface="Times New Roman" panose="02020603050405020304" pitchFamily="18" charset="0"/>
              <a:cs typeface="Times New Roman" panose="02020603050405020304" pitchFamily="18" charset="0"/>
            </a:endParaRPr>
          </a:p>
          <a:p>
            <a:r>
              <a:rPr lang="en-US" sz="4400" b="1" dirty="0" smtClean="0">
                <a:latin typeface="Times New Roman" panose="02020603050405020304" pitchFamily="18" charset="0"/>
                <a:cs typeface="Times New Roman" panose="02020603050405020304" pitchFamily="18" charset="0"/>
              </a:rPr>
              <a:t>Use </a:t>
            </a:r>
            <a:r>
              <a:rPr lang="en-US" sz="4400" b="1" dirty="0">
                <a:latin typeface="Times New Roman" panose="02020603050405020304" pitchFamily="18" charset="0"/>
                <a:cs typeface="Times New Roman" panose="02020603050405020304" pitchFamily="18" charset="0"/>
              </a:rPr>
              <a:t>as little manual effort as possible, try to build models which can do this for us. </a:t>
            </a:r>
            <a:r>
              <a:rPr lang="en-US" sz="4400" b="1" dirty="0" smtClean="0">
                <a:latin typeface="Times New Roman" panose="02020603050405020304" pitchFamily="18" charset="0"/>
                <a:cs typeface="Times New Roman" panose="02020603050405020304" pitchFamily="18" charset="0"/>
              </a:rPr>
              <a:t> </a:t>
            </a:r>
            <a:endParaRPr lang="en-US" sz="4400" b="1"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609" b="8171"/>
          <a:stretch/>
        </p:blipFill>
        <p:spPr>
          <a:xfrm>
            <a:off x="2125540" y="8065474"/>
            <a:ext cx="7143750" cy="4454771"/>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73152"/>
          <a:stretch/>
        </p:blipFill>
        <p:spPr>
          <a:xfrm>
            <a:off x="13905767" y="8042032"/>
            <a:ext cx="2506542" cy="4407878"/>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0580"/>
          <a:stretch/>
        </p:blipFill>
        <p:spPr>
          <a:xfrm>
            <a:off x="16412307" y="8030309"/>
            <a:ext cx="4613929" cy="4407878"/>
          </a:xfrm>
          <a:prstGeom prst="rect">
            <a:avLst/>
          </a:prstGeom>
        </p:spPr>
      </p:pic>
    </p:spTree>
    <p:extLst>
      <p:ext uri="{BB962C8B-B14F-4D97-AF65-F5344CB8AC3E}">
        <p14:creationId xmlns:p14="http://schemas.microsoft.com/office/powerpoint/2010/main" val="4248895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Instead of actually predicting genre based on a given song, this approach can be used to find songs that are similar to each other for applications such as music recommendation. To measure accuracy, we first assigned a label to each cluster by choosing t"/>
          <p:cNvSpPr txBox="1">
            <a:spLocks noGrp="1"/>
          </p:cNvSpPr>
          <p:nvPr>
            <p:ph type="body" idx="1"/>
          </p:nvPr>
        </p:nvSpPr>
        <p:spPr>
          <a:xfrm>
            <a:off x="1234146" y="1594463"/>
            <a:ext cx="22434831" cy="11521510"/>
          </a:xfrm>
          <a:prstGeom prst="rect">
            <a:avLst/>
          </a:prstGeom>
        </p:spPr>
        <p:txBody>
          <a:bodyPr>
            <a:normAutofit/>
          </a:bodyPr>
          <a:lstStyle/>
          <a:p>
            <a:pPr marL="0" indent="0" defTabSz="443484">
              <a:lnSpc>
                <a:spcPct val="100000"/>
              </a:lnSpc>
              <a:spcBef>
                <a:spcPts val="0"/>
              </a:spcBef>
              <a:buSzTx/>
              <a:buNone/>
              <a:defRPr sz="3589">
                <a:latin typeface="Times Roman"/>
                <a:ea typeface="Times Roman"/>
                <a:cs typeface="Times Roman"/>
                <a:sym typeface="Times Roman"/>
              </a:defRPr>
            </a:pPr>
            <a:endParaRPr dirty="0"/>
          </a:p>
          <a:p>
            <a:pPr marL="0" indent="0" defTabSz="443484">
              <a:lnSpc>
                <a:spcPct val="100000"/>
              </a:lnSpc>
              <a:spcBef>
                <a:spcPts val="0"/>
              </a:spcBef>
              <a:buSzTx/>
              <a:buNone/>
              <a:defRPr sz="3589">
                <a:latin typeface="Times Roman"/>
                <a:ea typeface="Times Roman"/>
                <a:cs typeface="Times Roman"/>
                <a:sym typeface="Times Roman"/>
              </a:defRPr>
            </a:pPr>
            <a:endParaRPr dirty="0"/>
          </a:p>
          <a:p>
            <a:pPr marL="0" indent="0" defTabSz="443484">
              <a:lnSpc>
                <a:spcPct val="100000"/>
              </a:lnSpc>
              <a:spcBef>
                <a:spcPts val="0"/>
              </a:spcBef>
              <a:buSzTx/>
              <a:buNone/>
              <a:defRPr sz="3589">
                <a:latin typeface="Times Roman"/>
                <a:ea typeface="Times Roman"/>
                <a:cs typeface="Times Roman"/>
                <a:sym typeface="Times Roman"/>
              </a:defRPr>
            </a:pPr>
            <a:r>
              <a:rPr b="1" u="sng" dirty="0"/>
              <a:t>k-Nearest Neighbor:</a:t>
            </a:r>
            <a:r>
              <a:rPr dirty="0"/>
              <a:t> The k-nearest neighbor (</a:t>
            </a:r>
            <a:r>
              <a:rPr dirty="0" err="1"/>
              <a:t>kNN</a:t>
            </a:r>
            <a:r>
              <a:rPr dirty="0"/>
              <a:t>) classifier is a non-parametric classifier that polls the "k" nearest training points to a given test point and classifies that test point based on the majority vote of these "k" nearest </a:t>
            </a:r>
            <a:r>
              <a:rPr dirty="0" smtClean="0"/>
              <a:t>neighbors. </a:t>
            </a:r>
            <a:r>
              <a:rPr dirty="0"/>
              <a:t>It can be shown that increasing the dimensionality of the data corresponds to decreasing the effectiveness of </a:t>
            </a:r>
            <a:r>
              <a:rPr dirty="0" err="1"/>
              <a:t>kNN</a:t>
            </a:r>
            <a:r>
              <a:rPr dirty="0"/>
              <a:t> - with increasing dimensionality, the "k" nearest neighbors to a given test point become increasingly less local to that test point.</a:t>
            </a:r>
          </a:p>
          <a:p>
            <a:pPr marL="0" indent="0" defTabSz="443484">
              <a:lnSpc>
                <a:spcPct val="100000"/>
              </a:lnSpc>
              <a:spcBef>
                <a:spcPts val="0"/>
              </a:spcBef>
              <a:buSzTx/>
              <a:buNone/>
              <a:defRPr sz="3589">
                <a:latin typeface="Times Roman"/>
                <a:ea typeface="Times Roman"/>
                <a:cs typeface="Times Roman"/>
                <a:sym typeface="Times Roman"/>
              </a:defRPr>
            </a:pPr>
            <a:r>
              <a:rPr dirty="0"/>
              <a:t>Therefore, we implemented the </a:t>
            </a:r>
            <a:r>
              <a:rPr dirty="0" err="1"/>
              <a:t>Kullback-Leibler</a:t>
            </a:r>
            <a:r>
              <a:rPr dirty="0"/>
              <a:t> divergence as described in the “Distances” section to represent distance between two songs for </a:t>
            </a:r>
            <a:r>
              <a:rPr dirty="0" err="1"/>
              <a:t>kNN</a:t>
            </a:r>
            <a:r>
              <a:rPr dirty="0"/>
              <a:t> in addition to the standard Euclidean distance. We took 90% of the data as our training set and left </a:t>
            </a:r>
            <a:r>
              <a:rPr dirty="0" smtClean="0"/>
              <a:t>10</a:t>
            </a:r>
            <a:r>
              <a:rPr dirty="0"/>
              <a:t>% for </a:t>
            </a:r>
            <a:r>
              <a:rPr dirty="0" smtClean="0"/>
              <a:t>testing.</a:t>
            </a:r>
            <a:endParaRPr lang="en-US" dirty="0" smtClean="0"/>
          </a:p>
          <a:p>
            <a:pPr marL="0" indent="0" defTabSz="443484">
              <a:lnSpc>
                <a:spcPct val="100000"/>
              </a:lnSpc>
              <a:spcBef>
                <a:spcPts val="0"/>
              </a:spcBef>
              <a:buSzTx/>
              <a:buNone/>
              <a:defRPr sz="3589">
                <a:latin typeface="Times Roman"/>
                <a:ea typeface="Times Roman"/>
                <a:cs typeface="Times Roman"/>
                <a:sym typeface="Times Roman"/>
              </a:defRPr>
            </a:pPr>
            <a:endParaRPr lang="en-US" dirty="0" smtClean="0"/>
          </a:p>
          <a:p>
            <a:pPr marL="0" indent="0" defTabSz="443484">
              <a:lnSpc>
                <a:spcPct val="100000"/>
              </a:lnSpc>
              <a:spcBef>
                <a:spcPts val="0"/>
              </a:spcBef>
              <a:buSzTx/>
              <a:buNone/>
              <a:defRPr sz="3589">
                <a:latin typeface="Times Roman"/>
                <a:ea typeface="Times Roman"/>
                <a:cs typeface="Times Roman"/>
                <a:sym typeface="Times Roman"/>
              </a:defRPr>
            </a:pPr>
            <a:r>
              <a:rPr lang="en-US" b="1" u="sng" dirty="0" smtClean="0"/>
              <a:t>Why </a:t>
            </a:r>
            <a:r>
              <a:rPr lang="en-US" b="1" u="sng" dirty="0" err="1" smtClean="0"/>
              <a:t>knn</a:t>
            </a:r>
            <a:r>
              <a:rPr lang="en-US" b="1" u="sng" dirty="0" smtClean="0"/>
              <a:t>:</a:t>
            </a:r>
            <a:endParaRPr lang="en-US" b="1" u="sng" dirty="0"/>
          </a:p>
          <a:p>
            <a:pPr defTabSz="443484">
              <a:spcBef>
                <a:spcPts val="0"/>
              </a:spcBef>
              <a:buSzTx/>
              <a:defRPr sz="3589">
                <a:latin typeface="Times Roman"/>
                <a:ea typeface="Times Roman"/>
                <a:cs typeface="Times Roman"/>
                <a:sym typeface="Times Roman"/>
              </a:defRPr>
            </a:pPr>
            <a:r>
              <a:rPr lang="en-US" dirty="0" smtClean="0"/>
              <a:t>Easy to handle</a:t>
            </a:r>
          </a:p>
          <a:p>
            <a:pPr defTabSz="443484">
              <a:spcBef>
                <a:spcPts val="0"/>
              </a:spcBef>
              <a:buSzTx/>
              <a:defRPr sz="3589">
                <a:latin typeface="Times Roman"/>
                <a:ea typeface="Times Roman"/>
                <a:cs typeface="Times Roman"/>
                <a:sym typeface="Times Roman"/>
              </a:defRPr>
            </a:pPr>
            <a:r>
              <a:rPr lang="en-US" sz="3589" dirty="0" smtClean="0">
                <a:sym typeface="Times Roman"/>
              </a:rPr>
              <a:t>Determination </a:t>
            </a:r>
            <a:r>
              <a:rPr lang="en-US" sz="3589" dirty="0">
                <a:sym typeface="Times Roman"/>
              </a:rPr>
              <a:t>of the amount of free </a:t>
            </a:r>
            <a:r>
              <a:rPr lang="en-US" sz="3589" dirty="0" smtClean="0">
                <a:sym typeface="Times Roman"/>
              </a:rPr>
              <a:t>K-parameters</a:t>
            </a:r>
          </a:p>
          <a:p>
            <a:pPr marL="0" indent="0" defTabSz="443484">
              <a:spcBef>
                <a:spcPts val="0"/>
              </a:spcBef>
              <a:buSzTx/>
              <a:buNone/>
              <a:defRPr sz="3589">
                <a:latin typeface="Times Roman"/>
                <a:ea typeface="Times Roman"/>
                <a:cs typeface="Times Roman"/>
                <a:sym typeface="Times Roman"/>
              </a:defRPr>
            </a:pPr>
            <a:r>
              <a:rPr lang="en-US" sz="3589" dirty="0" smtClean="0">
                <a:sym typeface="Times Roman"/>
              </a:rPr>
              <a:t>and </a:t>
            </a:r>
            <a:r>
              <a:rPr lang="en-US" sz="3589" dirty="0">
                <a:sym typeface="Times Roman"/>
              </a:rPr>
              <a:t>the selection of training data influences </a:t>
            </a:r>
            <a:endParaRPr lang="en-US" sz="3589" dirty="0" smtClean="0">
              <a:sym typeface="Times Roman"/>
            </a:endParaRPr>
          </a:p>
          <a:p>
            <a:pPr marL="0" indent="0" defTabSz="443484">
              <a:spcBef>
                <a:spcPts val="0"/>
              </a:spcBef>
              <a:buSzTx/>
              <a:buNone/>
              <a:defRPr sz="3589">
                <a:latin typeface="Times Roman"/>
                <a:ea typeface="Times Roman"/>
                <a:cs typeface="Times Roman"/>
                <a:sym typeface="Times Roman"/>
              </a:defRPr>
            </a:pPr>
            <a:r>
              <a:rPr lang="en-US" sz="3589" dirty="0" smtClean="0">
                <a:sym typeface="Times Roman"/>
              </a:rPr>
              <a:t>the </a:t>
            </a:r>
            <a:r>
              <a:rPr lang="en-US" sz="3589" dirty="0">
                <a:sym typeface="Times Roman"/>
              </a:rPr>
              <a:t>classification success percentage</a:t>
            </a:r>
            <a:r>
              <a:rPr lang="en-US" sz="3589" dirty="0" smtClean="0">
                <a:sym typeface="Times Roman"/>
              </a:rPr>
              <a:t>.</a:t>
            </a:r>
          </a:p>
          <a:p>
            <a:pPr defTabSz="443484">
              <a:spcBef>
                <a:spcPts val="0"/>
              </a:spcBef>
              <a:buSzTx/>
              <a:defRPr sz="3589">
                <a:latin typeface="Times Roman"/>
                <a:ea typeface="Times Roman"/>
                <a:cs typeface="Times Roman"/>
                <a:sym typeface="Times Roman"/>
              </a:defRPr>
            </a:pPr>
            <a:r>
              <a:rPr lang="en-US" dirty="0"/>
              <a:t>Easy to predict using data</a:t>
            </a:r>
          </a:p>
          <a:p>
            <a:pPr defTabSz="443484">
              <a:spcBef>
                <a:spcPts val="0"/>
              </a:spcBef>
              <a:buSzTx/>
              <a:defRPr sz="3589">
                <a:latin typeface="Times Roman"/>
                <a:ea typeface="Times Roman"/>
                <a:cs typeface="Times Roman"/>
                <a:sym typeface="Times Roman"/>
              </a:defRPr>
            </a:pPr>
            <a:endParaRPr lang="en-US" dirty="0" smtClean="0"/>
          </a:p>
          <a:p>
            <a:pPr marL="0" indent="0" defTabSz="443484">
              <a:lnSpc>
                <a:spcPct val="100000"/>
              </a:lnSpc>
              <a:spcBef>
                <a:spcPts val="0"/>
              </a:spcBef>
              <a:buSzTx/>
              <a:buNone/>
              <a:defRPr sz="3589">
                <a:latin typeface="Times Roman"/>
                <a:ea typeface="Times Roman"/>
                <a:cs typeface="Times Roman"/>
                <a:sym typeface="Times Roman"/>
              </a:defRPr>
            </a:pPr>
            <a:endParaRPr lang="en-US" dirty="0" smtClean="0"/>
          </a:p>
          <a:p>
            <a:pPr marL="0" indent="0" defTabSz="443484">
              <a:lnSpc>
                <a:spcPct val="100000"/>
              </a:lnSpc>
              <a:spcBef>
                <a:spcPts val="0"/>
              </a:spcBef>
              <a:buSzTx/>
              <a:buNone/>
              <a:defRPr sz="3589">
                <a:latin typeface="Times Roman"/>
                <a:ea typeface="Times Roman"/>
                <a:cs typeface="Times Roman"/>
                <a:sym typeface="Times Roman"/>
              </a:defRPr>
            </a:pPr>
            <a:endParaRPr dirty="0"/>
          </a:p>
        </p:txBody>
      </p:sp>
      <p:sp>
        <p:nvSpPr>
          <p:cNvPr id="3" name="Algorithms"/>
          <p:cNvSpPr txBox="1">
            <a:spLocks noGrp="1"/>
          </p:cNvSpPr>
          <p:nvPr>
            <p:ph type="title"/>
          </p:nvPr>
        </p:nvSpPr>
        <p:spPr>
          <a:xfrm>
            <a:off x="1292223" y="905436"/>
            <a:ext cx="18809446" cy="2801060"/>
          </a:xfrm>
          <a:prstGeom prst="rect">
            <a:avLst/>
          </a:prstGeom>
        </p:spPr>
        <p:txBody>
          <a:bodyPr/>
          <a:lstStyle>
            <a:lvl1pPr>
              <a:defRPr b="0">
                <a:latin typeface="Big Caslon Medium"/>
                <a:ea typeface="Big Caslon Medium"/>
                <a:cs typeface="Big Caslon Medium"/>
                <a:sym typeface="Big Caslon Medium"/>
              </a:defRPr>
            </a:lvl1pPr>
          </a:lstStyle>
          <a:p>
            <a:r>
              <a:rPr dirty="0" smtClean="0"/>
              <a:t>Algorithm</a:t>
            </a:r>
            <a:r>
              <a:rPr lang="en-US" dirty="0" smtClean="0"/>
              <a:t> used:</a:t>
            </a:r>
            <a:endParaRPr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871" t="25418" r="24347" b="5909"/>
          <a:stretch/>
        </p:blipFill>
        <p:spPr>
          <a:xfrm>
            <a:off x="14677291" y="7143623"/>
            <a:ext cx="5955324" cy="591588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Dry run: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099" y="2805113"/>
            <a:ext cx="10340409" cy="9128980"/>
          </a:xfrm>
          <a:prstGeom prst="rect">
            <a:avLst/>
          </a:prstGeom>
        </p:spPr>
      </p:pic>
    </p:spTree>
    <p:extLst>
      <p:ext uri="{BB962C8B-B14F-4D97-AF65-F5344CB8AC3E}">
        <p14:creationId xmlns:p14="http://schemas.microsoft.com/office/powerpoint/2010/main" val="36590752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usic Genre Classification Presentation (1) - PowerPoint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24177" t="17085" r="9574" b="17746"/>
          <a:stretch/>
        </p:blipFill>
        <p:spPr>
          <a:xfrm>
            <a:off x="12098215" y="656493"/>
            <a:ext cx="11723078" cy="6049108"/>
          </a:xfrm>
          <a:prstGeom prst="rect">
            <a:avLst/>
          </a:prstGeom>
        </p:spPr>
      </p:pic>
      <p:pic>
        <p:nvPicPr>
          <p:cNvPr id="6" name="Picture 5" descr="Music Genre Classification Presentation (1) - PowerPoint (Product Activation Failed)"/>
          <p:cNvPicPr>
            <a:picLocks noChangeAspect="1"/>
          </p:cNvPicPr>
          <p:nvPr/>
        </p:nvPicPr>
        <p:blipFill rotWithShape="1">
          <a:blip r:embed="rId3">
            <a:extLst>
              <a:ext uri="{28A0092B-C50C-407E-A947-70E740481C1C}">
                <a14:useLocalDpi xmlns:a14="http://schemas.microsoft.com/office/drawing/2010/main" val="0"/>
              </a:ext>
            </a:extLst>
          </a:blip>
          <a:srcRect l="21862" t="27009" r="17231" b="8270"/>
          <a:stretch/>
        </p:blipFill>
        <p:spPr>
          <a:xfrm>
            <a:off x="820616" y="797169"/>
            <a:ext cx="9820306" cy="6049108"/>
          </a:xfrm>
          <a:prstGeom prst="rect">
            <a:avLst/>
          </a:prstGeom>
        </p:spPr>
      </p:pic>
      <p:pic>
        <p:nvPicPr>
          <p:cNvPr id="7" name="Picture 6" descr="Music Genre Classification Presentation (1) - PowerPoint (Product Activation Failed)"/>
          <p:cNvPicPr>
            <a:picLocks noChangeAspect="1"/>
          </p:cNvPicPr>
          <p:nvPr/>
        </p:nvPicPr>
        <p:blipFill rotWithShape="1">
          <a:blip r:embed="rId4">
            <a:extLst>
              <a:ext uri="{28A0092B-C50C-407E-A947-70E740481C1C}">
                <a14:useLocalDpi xmlns:a14="http://schemas.microsoft.com/office/drawing/2010/main" val="0"/>
              </a:ext>
            </a:extLst>
          </a:blip>
          <a:srcRect l="30054" t="24693" r="19012" b="27340"/>
          <a:stretch/>
        </p:blipFill>
        <p:spPr>
          <a:xfrm>
            <a:off x="8206154" y="7573107"/>
            <a:ext cx="9926602" cy="5556739"/>
          </a:xfrm>
          <a:prstGeom prst="rect">
            <a:avLst/>
          </a:prstGeom>
        </p:spPr>
      </p:pic>
    </p:spTree>
    <p:extLst>
      <p:ext uri="{BB962C8B-B14F-4D97-AF65-F5344CB8AC3E}">
        <p14:creationId xmlns:p14="http://schemas.microsoft.com/office/powerpoint/2010/main" val="24776179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4" name="Text Placeholder 3"/>
          <p:cNvSpPr>
            <a:spLocks noGrp="1"/>
          </p:cNvSpPr>
          <p:nvPr>
            <p:ph type="body" idx="1"/>
          </p:nvPr>
        </p:nvSpPr>
        <p:spPr>
          <a:xfrm>
            <a:off x="14328286" y="3449344"/>
            <a:ext cx="8531713" cy="8390962"/>
          </a:xfrm>
        </p:spPr>
        <p:txBody>
          <a:bodyPr/>
          <a:lstStyle/>
          <a:p>
            <a:pPr marL="0" indent="0">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following </a:t>
            </a:r>
            <a:r>
              <a:rPr lang="en-US" dirty="0">
                <a:latin typeface="Times New Roman" panose="02020603050405020304" pitchFamily="18" charset="0"/>
                <a:cs typeface="Times New Roman" panose="02020603050405020304" pitchFamily="18" charset="0"/>
              </a:rPr>
              <a:t>steps to </a:t>
            </a:r>
            <a:r>
              <a:rPr lang="en-US" dirty="0">
                <a:latin typeface="Times New Roman" panose="02020603050405020304" pitchFamily="18" charset="0"/>
                <a:cs typeface="Times New Roman" panose="02020603050405020304" pitchFamily="18" charset="0"/>
                <a:hlinkClick r:id="rId2"/>
              </a:rPr>
              <a:t>develop </a:t>
            </a:r>
            <a:r>
              <a:rPr lang="en-US" dirty="0" smtClean="0">
                <a:latin typeface="Times New Roman" panose="02020603050405020304" pitchFamily="18" charset="0"/>
                <a:cs typeface="Times New Roman" panose="02020603050405020304" pitchFamily="18" charset="0"/>
                <a:hlinkClick r:id="rId2"/>
              </a:rPr>
              <a:t>AI </a:t>
            </a:r>
            <a:r>
              <a:rPr lang="en-US" dirty="0">
                <a:latin typeface="Times New Roman" panose="02020603050405020304" pitchFamily="18" charset="0"/>
                <a:cs typeface="Times New Roman" panose="02020603050405020304" pitchFamily="18" charset="0"/>
                <a:hlinkClick r:id="rId2"/>
              </a:rPr>
              <a:t>tool</a:t>
            </a:r>
            <a:r>
              <a:rPr lang="en-US" dirty="0">
                <a:latin typeface="Times New Roman" panose="02020603050405020304" pitchFamily="18" charset="0"/>
                <a:cs typeface="Times New Roman" panose="02020603050405020304" pitchFamily="18" charset="0"/>
              </a:rPr>
              <a:t>. </a:t>
            </a:r>
          </a:p>
          <a:p>
            <a:pPr fontAlgn="base"/>
            <a:r>
              <a:rPr lang="en-US" dirty="0">
                <a:latin typeface="Times New Roman" panose="02020603050405020304" pitchFamily="18" charset="0"/>
                <a:cs typeface="Times New Roman" panose="02020603050405020304" pitchFamily="18" charset="0"/>
              </a:rPr>
              <a:t>Identifying the problem.</a:t>
            </a:r>
          </a:p>
          <a:p>
            <a:pPr fontAlgn="base"/>
            <a:r>
              <a:rPr lang="en-US" dirty="0">
                <a:latin typeface="Times New Roman" panose="02020603050405020304" pitchFamily="18" charset="0"/>
                <a:cs typeface="Times New Roman" panose="02020603050405020304" pitchFamily="18" charset="0"/>
              </a:rPr>
              <a:t>Collecting and cleaning the data.</a:t>
            </a:r>
          </a:p>
          <a:p>
            <a:pPr fontAlgn="base"/>
            <a:r>
              <a:rPr lang="en-US" dirty="0">
                <a:latin typeface="Times New Roman" panose="02020603050405020304" pitchFamily="18" charset="0"/>
                <a:cs typeface="Times New Roman" panose="02020603050405020304" pitchFamily="18" charset="0"/>
              </a:rPr>
              <a:t>Converting the data so that it is ingestible for the ML algorithm.</a:t>
            </a:r>
          </a:p>
          <a:p>
            <a:pPr fontAlgn="base"/>
            <a:r>
              <a:rPr lang="en-US" dirty="0">
                <a:latin typeface="Times New Roman" panose="02020603050405020304" pitchFamily="18" charset="0"/>
                <a:cs typeface="Times New Roman" panose="02020603050405020304" pitchFamily="18" charset="0"/>
              </a:rPr>
              <a:t>Training the model.</a:t>
            </a:r>
          </a:p>
          <a:p>
            <a:pPr fontAlgn="base"/>
            <a:r>
              <a:rPr lang="en-US" dirty="0">
                <a:latin typeface="Times New Roman" panose="02020603050405020304" pitchFamily="18" charset="0"/>
                <a:cs typeface="Times New Roman" panose="02020603050405020304" pitchFamily="18" charset="0"/>
              </a:rPr>
              <a:t>Feature Engineering.</a:t>
            </a:r>
          </a:p>
          <a:p>
            <a:pPr fontAlgn="base"/>
            <a:r>
              <a:rPr lang="en-US" dirty="0">
                <a:latin typeface="Times New Roman" panose="02020603050405020304" pitchFamily="18" charset="0"/>
                <a:cs typeface="Times New Roman" panose="02020603050405020304" pitchFamily="18" charset="0"/>
              </a:rPr>
              <a:t>Evaluating and improving the model.</a:t>
            </a:r>
          </a:p>
          <a:p>
            <a:pPr fontAlgn="base"/>
            <a:r>
              <a:rPr lang="en-US" dirty="0">
                <a:latin typeface="Times New Roman" panose="02020603050405020304" pitchFamily="18" charset="0"/>
                <a:cs typeface="Times New Roman" panose="02020603050405020304" pitchFamily="18" charset="0"/>
              </a:rPr>
              <a:t>Serving the model to the clients. </a:t>
            </a:r>
          </a:p>
          <a:p>
            <a:endParaRPr lang="en-US" dirty="0"/>
          </a:p>
        </p:txBody>
      </p:sp>
      <p:sp>
        <p:nvSpPr>
          <p:cNvPr id="5" name="Text Placeholder 3"/>
          <p:cNvSpPr>
            <a:spLocks noGrp="1"/>
          </p:cNvSpPr>
          <p:nvPr>
            <p:ph type="body" idx="1"/>
          </p:nvPr>
        </p:nvSpPr>
        <p:spPr>
          <a:xfrm>
            <a:off x="3038963" y="3531405"/>
            <a:ext cx="8531713" cy="8390962"/>
          </a:xfrm>
        </p:spPr>
        <p:txBody>
          <a:bodyPr/>
          <a:lstStyle/>
          <a:p>
            <a:pPr marL="0" indent="0">
              <a:buNone/>
            </a:pPr>
            <a:r>
              <a:rPr lang="en-US" dirty="0">
                <a:latin typeface="Times New Roman" panose="02020603050405020304" pitchFamily="18" charset="0"/>
                <a:cs typeface="Times New Roman" panose="02020603050405020304" pitchFamily="18" charset="0"/>
              </a:rPr>
              <a:t> </a:t>
            </a:r>
          </a:p>
          <a:p>
            <a:endParaRPr lang="en-US" dirty="0"/>
          </a:p>
        </p:txBody>
      </p:sp>
      <p:sp>
        <p:nvSpPr>
          <p:cNvPr id="6" name="Text Placeholder 3"/>
          <p:cNvSpPr>
            <a:spLocks noGrp="1"/>
          </p:cNvSpPr>
          <p:nvPr>
            <p:ph type="body" idx="1"/>
          </p:nvPr>
        </p:nvSpPr>
        <p:spPr>
          <a:xfrm>
            <a:off x="2382471" y="3414174"/>
            <a:ext cx="8531713" cy="8390962"/>
          </a:xfrm>
        </p:spPr>
        <p:txBody>
          <a:bodyPr/>
          <a:lstStyle/>
          <a:p>
            <a:pPr marL="0" indent="0">
              <a:buNone/>
            </a:pPr>
            <a:r>
              <a:rPr lang="en-US" dirty="0" smtClean="0">
                <a:latin typeface="Times New Roman" panose="02020603050405020304" pitchFamily="18" charset="0"/>
                <a:cs typeface="Times New Roman" panose="02020603050405020304" pitchFamily="18" charset="0"/>
              </a:rPr>
              <a:t>LIBRARIES:</a:t>
            </a:r>
          </a:p>
          <a:p>
            <a:pPr fontAlgn="base"/>
            <a:r>
              <a:rPr lang="en-US"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 library for music analysis</a:t>
            </a:r>
          </a:p>
          <a:p>
            <a:pPr fontAlgn="base"/>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data cleansing and mathematical operations</a:t>
            </a:r>
          </a:p>
          <a:p>
            <a:pPr fontAlgn="base"/>
            <a:r>
              <a:rPr lang="en-US" dirty="0" err="1" smtClean="0">
                <a:latin typeface="Times New Roman" panose="02020603050405020304" pitchFamily="18" charset="0"/>
                <a:cs typeface="Times New Roman" panose="02020603050405020304" pitchFamily="18" charset="0"/>
              </a:rPr>
              <a:t>Scipy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data handling and analysis</a:t>
            </a:r>
          </a:p>
          <a:p>
            <a:pPr fontAlgn="base"/>
            <a:r>
              <a:rPr lang="en-US" dirty="0" smtClean="0">
                <a:latin typeface="Times New Roman" panose="02020603050405020304" pitchFamily="18" charset="0"/>
                <a:cs typeface="Times New Roman" panose="02020603050405020304" pitchFamily="18" charset="0"/>
              </a:rPr>
              <a:t>Temporary file for importing files</a:t>
            </a:r>
          </a:p>
          <a:p>
            <a:pPr fontAlgn="base"/>
            <a:r>
              <a:rPr lang="en-US" dirty="0" smtClean="0">
                <a:latin typeface="Times New Roman" panose="02020603050405020304" pitchFamily="18" charset="0"/>
                <a:cs typeface="Times New Roman" panose="02020603050405020304" pitchFamily="18" charset="0"/>
              </a:rPr>
              <a:t>Python speech feature for feature extraction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5926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ools and Technologies"/>
          <p:cNvSpPr txBox="1">
            <a:spLocks noGrp="1"/>
          </p:cNvSpPr>
          <p:nvPr>
            <p:ph type="title"/>
          </p:nvPr>
        </p:nvSpPr>
        <p:spPr>
          <a:xfrm>
            <a:off x="1206500" y="1284255"/>
            <a:ext cx="21971001" cy="1433163"/>
          </a:xfrm>
          <a:prstGeom prst="rect">
            <a:avLst/>
          </a:prstGeom>
        </p:spPr>
        <p:txBody>
          <a:bodyPr/>
          <a:lstStyle>
            <a:lvl1pPr>
              <a:defRPr b="0">
                <a:latin typeface="Big Caslon Medium"/>
                <a:ea typeface="Big Caslon Medium"/>
                <a:cs typeface="Big Caslon Medium"/>
                <a:sym typeface="Big Caslon Medium"/>
              </a:defRPr>
            </a:lvl1pPr>
          </a:lstStyle>
          <a:p>
            <a:r>
              <a:rPr dirty="0" smtClean="0"/>
              <a:t>Technologies</a:t>
            </a:r>
            <a:r>
              <a:rPr lang="en-US" dirty="0" smtClean="0"/>
              <a:t>:</a:t>
            </a:r>
            <a:r>
              <a:rPr dirty="0" smtClean="0"/>
              <a:t> </a:t>
            </a:r>
            <a:endParaRPr dirty="0"/>
          </a:p>
        </p:txBody>
      </p:sp>
      <p:sp>
        <p:nvSpPr>
          <p:cNvPr id="166" name="The KNN algorithm, when implemented in music genre classification, looks at similar songs and assumes that they belong to the same category because they seem to be near to each other. Among various other techniques that prevail in this concept, the best "/>
          <p:cNvSpPr txBox="1">
            <a:spLocks noGrp="1"/>
          </p:cNvSpPr>
          <p:nvPr>
            <p:ph type="body" idx="1"/>
          </p:nvPr>
        </p:nvSpPr>
        <p:spPr>
          <a:xfrm>
            <a:off x="1206500" y="3775494"/>
            <a:ext cx="22727601" cy="12585567"/>
          </a:xfrm>
          <a:prstGeom prst="rect">
            <a:avLst/>
          </a:prstGeom>
        </p:spPr>
        <p:txBody>
          <a:bodyPr/>
          <a:lstStyle/>
          <a:p>
            <a:pPr marL="0" indent="0" defTabSz="457200">
              <a:lnSpc>
                <a:spcPct val="100000"/>
              </a:lnSpc>
              <a:spcBef>
                <a:spcPts val="0"/>
              </a:spcBef>
              <a:buSzTx/>
              <a:buNone/>
              <a:defRPr sz="4000">
                <a:latin typeface="Times Roman"/>
                <a:ea typeface="Times Roman"/>
                <a:cs typeface="Times Roman"/>
                <a:sym typeface="Times Roman"/>
              </a:defRPr>
            </a:pPr>
            <a:r>
              <a:t>The KNN algorithm, when implemented in music genre classification, looks at similar songs and assumes that they belong to the same category because they seem to be near to each other. Among various other techniques that prevail in this concept, the best results have been procured out of this technique.One of the simplest ML techniques, the </a:t>
            </a:r>
            <a:r>
              <a:rPr u="sng">
                <a:solidFill>
                  <a:srgbClr val="007BFF"/>
                </a:solidFill>
                <a:hlinkClick r:id="rId2"/>
              </a:rPr>
              <a:t>KNN algorithm</a:t>
            </a:r>
            <a:r>
              <a:t> interprets data in a manner such that when the new data is fed, the machine automatically recognizes it and categorizes it as per the similarity of features. What's more is that a particular set of traits of a particular music genre make it different from others which, in turn, helps machines to readily classify new data inputs. </a:t>
            </a:r>
          </a:p>
          <a:p>
            <a:pPr marL="0" indent="0" defTabSz="457200">
              <a:lnSpc>
                <a:spcPct val="100000"/>
              </a:lnSpc>
              <a:spcBef>
                <a:spcPts val="0"/>
              </a:spcBef>
              <a:buSzTx/>
              <a:buNone/>
              <a:defRPr sz="4000">
                <a:latin typeface="Times Roman"/>
                <a:ea typeface="Times Roman"/>
                <a:cs typeface="Times Roman"/>
                <a:sym typeface="Times Roman"/>
              </a:defRPr>
            </a:pPr>
            <a:r>
              <a:t>The classification of music genres using various Machine Learning algorithms is a complex yet compatible process that helps software applications to categorize millions of songs using schemas formulated by pre-data sets. It is extremely surprising that technology has percolated deep into our lives, and even in the field of music. Enabling machines to carry out music recommendation services and music genre recognition, Machine Learning has a vast application in our day-to-day lives.</a:t>
            </a:r>
          </a:p>
          <a:p>
            <a:pPr marL="0" indent="0" defTabSz="457200">
              <a:lnSpc>
                <a:spcPct val="100000"/>
              </a:lnSpc>
              <a:spcBef>
                <a:spcPts val="0"/>
              </a:spcBef>
              <a:buSzTx/>
              <a:buNone/>
              <a:defRPr sz="4000">
                <a:latin typeface="Times Roman"/>
                <a:ea typeface="Times Roman"/>
                <a:cs typeface="Times Roman"/>
                <a:sym typeface="Times Roman"/>
              </a:defRPr>
            </a:pPr>
            <a:endParaRPr/>
          </a:p>
          <a:p>
            <a:pPr marL="0" indent="0" defTabSz="457200">
              <a:lnSpc>
                <a:spcPts val="5300"/>
              </a:lnSpc>
              <a:spcBef>
                <a:spcPts val="0"/>
              </a:spcBef>
              <a:buSzTx/>
              <a:buNone/>
              <a:defRPr sz="1800">
                <a:latin typeface="Times Roman"/>
                <a:ea typeface="Times Roman"/>
                <a:cs typeface="Times Roman"/>
                <a:sym typeface="Times Roman"/>
              </a:defRPr>
            </a:pPr>
            <a:r>
              <a: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design: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585" y="2798883"/>
            <a:ext cx="14614266" cy="7962901"/>
          </a:xfrm>
          <a:prstGeom prst="rect">
            <a:avLst/>
          </a:prstGeom>
        </p:spPr>
      </p:pic>
    </p:spTree>
    <p:extLst>
      <p:ext uri="{BB962C8B-B14F-4D97-AF65-F5344CB8AC3E}">
        <p14:creationId xmlns:p14="http://schemas.microsoft.com/office/powerpoint/2010/main" val="173364542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80</TotalTime>
  <Words>442</Words>
  <Application>Microsoft Office PowerPoint</Application>
  <PresentationFormat>Custom</PresentationFormat>
  <Paragraphs>55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Big Caslon Medium</vt:lpstr>
      <vt:lpstr>Century Gothic</vt:lpstr>
      <vt:lpstr>Helvetica Neue</vt:lpstr>
      <vt:lpstr>Times New Roman</vt:lpstr>
      <vt:lpstr>Times Roman</vt:lpstr>
      <vt:lpstr>Wingdings 3</vt:lpstr>
      <vt:lpstr>Ion</vt:lpstr>
      <vt:lpstr>Music Genre Classification using Machine Learning</vt:lpstr>
      <vt:lpstr>Introduction</vt:lpstr>
      <vt:lpstr>PowerPoint Presentation</vt:lpstr>
      <vt:lpstr>Algorithm used:</vt:lpstr>
      <vt:lpstr>Dry run:</vt:lpstr>
      <vt:lpstr>PowerPoint Presentation</vt:lpstr>
      <vt:lpstr>Tools:</vt:lpstr>
      <vt:lpstr>Technologies: </vt:lpstr>
      <vt:lpstr>Our design:</vt:lpstr>
      <vt:lpstr>Output Screenshot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using Machine Learning</dc:title>
  <dc:creator>ANwar</dc:creator>
  <cp:lastModifiedBy>Windows User</cp:lastModifiedBy>
  <cp:revision>11</cp:revision>
  <dcterms:modified xsi:type="dcterms:W3CDTF">2021-12-19T16:58:39Z</dcterms:modified>
</cp:coreProperties>
</file>