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440"/>
    <p:restoredTop sz="94694"/>
  </p:normalViewPr>
  <p:slideViewPr>
    <p:cSldViewPr snapToGrid="0">
      <p:cViewPr varScale="1">
        <p:scale>
          <a:sx n="55" d="100"/>
          <a:sy n="55" d="100"/>
        </p:scale>
        <p:origin x="200" y="16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070066-EB91-C643-9A5A-A28782710DB3}" type="datetimeFigureOut">
              <a:rPr lang="en-US" smtClean="0"/>
              <a:t>10/19/25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F1FCCA-C434-9644-9066-B622319E40A2}" type="slidenum">
              <a:rPr lang="en-US" smtClean="0"/>
              <a:t>‹#›</a:t>
            </a:fld>
            <a:endParaRPr lang="en-US"/>
          </a:p>
        </p:txBody>
      </p:sp>
    </p:spTree>
    <p:extLst>
      <p:ext uri="{BB962C8B-B14F-4D97-AF65-F5344CB8AC3E}">
        <p14:creationId xmlns:p14="http://schemas.microsoft.com/office/powerpoint/2010/main" val="22417402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F1FCCA-C434-9644-9066-B622319E40A2}" type="slidenum">
              <a:rPr lang="en-US" smtClean="0"/>
              <a:t>1</a:t>
            </a:fld>
            <a:endParaRPr lang="en-US"/>
          </a:p>
        </p:txBody>
      </p:sp>
    </p:spTree>
    <p:extLst>
      <p:ext uri="{BB962C8B-B14F-4D97-AF65-F5344CB8AC3E}">
        <p14:creationId xmlns:p14="http://schemas.microsoft.com/office/powerpoint/2010/main" val="3418287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B930D-4D69-4574-6E09-4B4D1A4E9B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46CE30-EEBF-5FE5-AC18-3FDBBC0096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AE5182-1A33-2A1B-8F05-C8ADB3AF42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9F3FB5-9584-7308-F3E1-18E4E37136A9}"/>
              </a:ext>
            </a:extLst>
          </p:cNvPr>
          <p:cNvSpPr>
            <a:spLocks noGrp="1"/>
          </p:cNvSpPr>
          <p:nvPr>
            <p:ph type="sldNum" sz="quarter" idx="5"/>
          </p:nvPr>
        </p:nvSpPr>
        <p:spPr/>
        <p:txBody>
          <a:bodyPr/>
          <a:lstStyle/>
          <a:p>
            <a:fld id="{DFF1FCCA-C434-9644-9066-B622319E40A2}" type="slidenum">
              <a:rPr lang="en-US" smtClean="0"/>
              <a:t>2</a:t>
            </a:fld>
            <a:endParaRPr lang="en-US"/>
          </a:p>
        </p:txBody>
      </p:sp>
    </p:spTree>
    <p:extLst>
      <p:ext uri="{BB962C8B-B14F-4D97-AF65-F5344CB8AC3E}">
        <p14:creationId xmlns:p14="http://schemas.microsoft.com/office/powerpoint/2010/main" val="3218152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38ADF-593A-9EE7-6076-155B0BBAF0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1F77C3-647C-4B55-9963-E518A56B48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D69C04-6077-1450-3DF2-469ECD3F18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245EAC-2F12-DBAD-3C57-08E76F685499}"/>
              </a:ext>
            </a:extLst>
          </p:cNvPr>
          <p:cNvSpPr>
            <a:spLocks noGrp="1"/>
          </p:cNvSpPr>
          <p:nvPr>
            <p:ph type="sldNum" sz="quarter" idx="5"/>
          </p:nvPr>
        </p:nvSpPr>
        <p:spPr/>
        <p:txBody>
          <a:bodyPr/>
          <a:lstStyle/>
          <a:p>
            <a:fld id="{DFF1FCCA-C434-9644-9066-B622319E40A2}" type="slidenum">
              <a:rPr lang="en-US" smtClean="0"/>
              <a:t>3</a:t>
            </a:fld>
            <a:endParaRPr lang="en-US"/>
          </a:p>
        </p:txBody>
      </p:sp>
    </p:spTree>
    <p:extLst>
      <p:ext uri="{BB962C8B-B14F-4D97-AF65-F5344CB8AC3E}">
        <p14:creationId xmlns:p14="http://schemas.microsoft.com/office/powerpoint/2010/main" val="3982522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9969B-67E9-1FEF-363B-902C65AD0F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DAF225-A9ED-3BD5-63B6-ABDF23983F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BBE314-3015-13FA-12FD-D7F7DABA57F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8CA42F-5492-E032-4F2B-64EFCA97D83B}"/>
              </a:ext>
            </a:extLst>
          </p:cNvPr>
          <p:cNvSpPr>
            <a:spLocks noGrp="1"/>
          </p:cNvSpPr>
          <p:nvPr>
            <p:ph type="sldNum" sz="quarter" idx="5"/>
          </p:nvPr>
        </p:nvSpPr>
        <p:spPr/>
        <p:txBody>
          <a:bodyPr/>
          <a:lstStyle/>
          <a:p>
            <a:fld id="{DFF1FCCA-C434-9644-9066-B622319E40A2}" type="slidenum">
              <a:rPr lang="en-US" smtClean="0"/>
              <a:t>4</a:t>
            </a:fld>
            <a:endParaRPr lang="en-US"/>
          </a:p>
        </p:txBody>
      </p:sp>
    </p:spTree>
    <p:extLst>
      <p:ext uri="{BB962C8B-B14F-4D97-AF65-F5344CB8AC3E}">
        <p14:creationId xmlns:p14="http://schemas.microsoft.com/office/powerpoint/2010/main" val="26510538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BFB36-30E6-821F-6672-D26D51E051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7694E6-B2F1-B8F8-88B2-F726FAC389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66E29-9438-CC5E-EED0-E05F6E08C6A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0EEA70-5FC1-5308-9D2E-C52103460E1D}"/>
              </a:ext>
            </a:extLst>
          </p:cNvPr>
          <p:cNvSpPr>
            <a:spLocks noGrp="1"/>
          </p:cNvSpPr>
          <p:nvPr>
            <p:ph type="sldNum" sz="quarter" idx="5"/>
          </p:nvPr>
        </p:nvSpPr>
        <p:spPr/>
        <p:txBody>
          <a:bodyPr/>
          <a:lstStyle/>
          <a:p>
            <a:fld id="{DFF1FCCA-C434-9644-9066-B622319E40A2}" type="slidenum">
              <a:rPr lang="en-US" smtClean="0"/>
              <a:t>5</a:t>
            </a:fld>
            <a:endParaRPr lang="en-US"/>
          </a:p>
        </p:txBody>
      </p:sp>
    </p:spTree>
    <p:extLst>
      <p:ext uri="{BB962C8B-B14F-4D97-AF65-F5344CB8AC3E}">
        <p14:creationId xmlns:p14="http://schemas.microsoft.com/office/powerpoint/2010/main" val="1670144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87D9BD-B081-1EAC-5186-D530F5D6D6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EAFC51-85FF-C0CF-B15C-A0229C7DC4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BC7686-EFD5-7316-1C6B-3F61150955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9456BF-B4CE-0CBF-0150-C539B98E2ADF}"/>
              </a:ext>
            </a:extLst>
          </p:cNvPr>
          <p:cNvSpPr>
            <a:spLocks noGrp="1"/>
          </p:cNvSpPr>
          <p:nvPr>
            <p:ph type="sldNum" sz="quarter" idx="5"/>
          </p:nvPr>
        </p:nvSpPr>
        <p:spPr/>
        <p:txBody>
          <a:bodyPr/>
          <a:lstStyle/>
          <a:p>
            <a:fld id="{DFF1FCCA-C434-9644-9066-B622319E40A2}" type="slidenum">
              <a:rPr lang="en-US" smtClean="0"/>
              <a:t>6</a:t>
            </a:fld>
            <a:endParaRPr lang="en-US"/>
          </a:p>
        </p:txBody>
      </p:sp>
    </p:spTree>
    <p:extLst>
      <p:ext uri="{BB962C8B-B14F-4D97-AF65-F5344CB8AC3E}">
        <p14:creationId xmlns:p14="http://schemas.microsoft.com/office/powerpoint/2010/main" val="7367033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10/19/25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n-US"/>
            </a:p>
          </p:txBody>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n-US"/>
            </a:p>
          </p:txBody>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10/19/25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10/19/25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10/19/25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10/19/25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10/19/25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10/19/25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10/19/25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10/19/25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10/19/25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weithenn.org/2017/03/scrum-journey-1-introduction.html"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C931-1E23-30D0-C284-D9CFD00D6310}"/>
              </a:ext>
            </a:extLst>
          </p:cNvPr>
          <p:cNvSpPr>
            <a:spLocks noGrp="1"/>
          </p:cNvSpPr>
          <p:nvPr>
            <p:ph type="ctrTitle"/>
          </p:nvPr>
        </p:nvSpPr>
        <p:spPr>
          <a:xfrm>
            <a:off x="2657539" y="2483964"/>
            <a:ext cx="7439630" cy="1518618"/>
          </a:xfrm>
        </p:spPr>
        <p:txBody>
          <a:bodyPr/>
          <a:lstStyle/>
          <a:p>
            <a:r>
              <a:rPr lang="en-US" sz="4800" dirty="0"/>
              <a:t>Scrum Agile Development Approach</a:t>
            </a:r>
            <a:br>
              <a:rPr lang="en-US" sz="4800" dirty="0"/>
            </a:br>
            <a:r>
              <a:rPr lang="en-US" sz="4800" dirty="0"/>
              <a:t>Sprint Review Summary and Agile Process Overview</a:t>
            </a:r>
            <a:endParaRPr lang="en-US" sz="4800" b="1" dirty="0"/>
          </a:p>
        </p:txBody>
      </p:sp>
      <p:sp>
        <p:nvSpPr>
          <p:cNvPr id="4" name="Rectangle 1">
            <a:extLst>
              <a:ext uri="{FF2B5EF4-FFF2-40B4-BE49-F238E27FC236}">
                <a16:creationId xmlns:a16="http://schemas.microsoft.com/office/drawing/2014/main" id="{7DF28252-1E54-7F42-1AE5-AF873A5839AC}"/>
              </a:ext>
            </a:extLst>
          </p:cNvPr>
          <p:cNvSpPr>
            <a:spLocks noGrp="1" noChangeArrowheads="1"/>
          </p:cNvSpPr>
          <p:nvPr>
            <p:ph type="subTitle" idx="1"/>
          </p:nvPr>
        </p:nvSpPr>
        <p:spPr bwMode="auto">
          <a:xfrm>
            <a:off x="5952567" y="4370435"/>
            <a:ext cx="4823885"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webkit-standard"/>
              </a:rPr>
              <a:t>Chada Tech SNHU Travel Project</a:t>
            </a:r>
            <a:br>
              <a:rPr kumimoji="0" lang="en-US" altLang="en-US" sz="2800" b="0" i="0" u="none" strike="noStrike" cap="none" normalizeH="0" baseline="0" dirty="0">
                <a:ln>
                  <a:noFill/>
                </a:ln>
                <a:solidFill>
                  <a:schemeClr val="tx1"/>
                </a:solidFill>
                <a:effectLst/>
              </a:rPr>
            </a:br>
            <a:r>
              <a:rPr kumimoji="0" lang="en-US" altLang="en-US" sz="2800" b="0" i="0" u="none" strike="noStrike" cap="none" normalizeH="0" baseline="0" dirty="0">
                <a:ln>
                  <a:noFill/>
                </a:ln>
                <a:solidFill>
                  <a:srgbClr val="000000"/>
                </a:solidFill>
                <a:effectLst/>
                <a:latin typeface="-webkit-standard"/>
              </a:rPr>
              <a:t>Author: Sarah Copeland</a:t>
            </a:r>
            <a:endParaRPr kumimoji="0" lang="en-US" altLang="en-US" sz="2800" b="0" i="0" u="none" strike="noStrike" cap="none" normalizeH="0" baseline="0" dirty="0">
              <a:ln>
                <a:noFill/>
              </a:ln>
              <a:solidFill>
                <a:schemeClr val="tx1"/>
              </a:solidFill>
              <a:effectLst/>
            </a:endParaRPr>
          </a:p>
        </p:txBody>
      </p:sp>
      <p:pic>
        <p:nvPicPr>
          <p:cNvPr id="6" name="Picture 5" descr="A diagram of a scrum value&#10;&#10;AI-generated content may be incorrect.">
            <a:extLst>
              <a:ext uri="{FF2B5EF4-FFF2-40B4-BE49-F238E27FC236}">
                <a16:creationId xmlns:a16="http://schemas.microsoft.com/office/drawing/2014/main" id="{5352A944-1B3D-A725-7462-FCA192A64309}"/>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1227158" y="3492997"/>
            <a:ext cx="4725409" cy="3153507"/>
          </a:xfrm>
          <a:prstGeom prst="rect">
            <a:avLst/>
          </a:prstGeom>
        </p:spPr>
      </p:pic>
    </p:spTree>
    <p:extLst>
      <p:ext uri="{BB962C8B-B14F-4D97-AF65-F5344CB8AC3E}">
        <p14:creationId xmlns:p14="http://schemas.microsoft.com/office/powerpoint/2010/main" val="400351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9B4B2-E480-856E-829B-F8268E7A3B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9FFEC-68DB-C0C0-4F8C-AD8FB8CBE493}"/>
              </a:ext>
            </a:extLst>
          </p:cNvPr>
          <p:cNvSpPr>
            <a:spLocks noGrp="1"/>
          </p:cNvSpPr>
          <p:nvPr>
            <p:ph type="ctrTitle"/>
          </p:nvPr>
        </p:nvSpPr>
        <p:spPr>
          <a:xfrm>
            <a:off x="2079508" y="615015"/>
            <a:ext cx="8361229" cy="662353"/>
          </a:xfrm>
        </p:spPr>
        <p:txBody>
          <a:bodyPr/>
          <a:lstStyle/>
          <a:p>
            <a:r>
              <a:rPr lang="en-US" sz="3600" dirty="0"/>
              <a:t>Scrum Roles</a:t>
            </a:r>
            <a:endParaRPr lang="en-US" sz="3600" b="1" dirty="0"/>
          </a:p>
        </p:txBody>
      </p:sp>
      <p:sp>
        <p:nvSpPr>
          <p:cNvPr id="5" name="TextBox 4">
            <a:extLst>
              <a:ext uri="{FF2B5EF4-FFF2-40B4-BE49-F238E27FC236}">
                <a16:creationId xmlns:a16="http://schemas.microsoft.com/office/drawing/2014/main" id="{BCB24548-0F79-C7B5-418C-1893877DDCF1}"/>
              </a:ext>
            </a:extLst>
          </p:cNvPr>
          <p:cNvSpPr txBox="1"/>
          <p:nvPr/>
        </p:nvSpPr>
        <p:spPr>
          <a:xfrm>
            <a:off x="1915384" y="1443841"/>
            <a:ext cx="8361229" cy="3970318"/>
          </a:xfrm>
          <a:prstGeom prst="rect">
            <a:avLst/>
          </a:prstGeom>
          <a:noFill/>
        </p:spPr>
        <p:txBody>
          <a:bodyPr wrap="square" rtlCol="0">
            <a:spAutoFit/>
          </a:bodyPr>
          <a:lstStyle/>
          <a:p>
            <a:pPr algn="ctr"/>
            <a:r>
              <a:rPr lang="en-US" sz="2800" dirty="0"/>
              <a:t>A Scrum team includes three core roles that work together to deliver value. The Product Owner manages the product backlog, sets priorities, and represents customer needs. The Scrum Master supports the team by guiding the Agile process and removing blockers. The Development Team designs, builds, and tests product increments during each sprint. These roles encourage shared ownership, collaboration, and iterative progress rather than siloed work.</a:t>
            </a:r>
          </a:p>
        </p:txBody>
      </p:sp>
    </p:spTree>
    <p:extLst>
      <p:ext uri="{BB962C8B-B14F-4D97-AF65-F5344CB8AC3E}">
        <p14:creationId xmlns:p14="http://schemas.microsoft.com/office/powerpoint/2010/main" val="2936433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5D211-910B-7C03-27A2-F1C45B58B1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0EC19B-06E3-1A33-1AF6-84EEAD05B04A}"/>
              </a:ext>
            </a:extLst>
          </p:cNvPr>
          <p:cNvSpPr>
            <a:spLocks noGrp="1"/>
          </p:cNvSpPr>
          <p:nvPr>
            <p:ph type="ctrTitle"/>
          </p:nvPr>
        </p:nvSpPr>
        <p:spPr>
          <a:xfrm>
            <a:off x="3533170" y="617365"/>
            <a:ext cx="8361229" cy="662353"/>
          </a:xfrm>
        </p:spPr>
        <p:txBody>
          <a:bodyPr/>
          <a:lstStyle/>
          <a:p>
            <a:r>
              <a:rPr lang="en-US" sz="4000" dirty="0"/>
              <a:t>Agile Phases in the SDLC</a:t>
            </a:r>
            <a:endParaRPr lang="en-US" sz="4000" b="1" dirty="0"/>
          </a:p>
        </p:txBody>
      </p:sp>
      <p:sp>
        <p:nvSpPr>
          <p:cNvPr id="5" name="TextBox 4">
            <a:extLst>
              <a:ext uri="{FF2B5EF4-FFF2-40B4-BE49-F238E27FC236}">
                <a16:creationId xmlns:a16="http://schemas.microsoft.com/office/drawing/2014/main" id="{15ACDC1B-D85F-430E-4947-2E7A89EAB49F}"/>
              </a:ext>
            </a:extLst>
          </p:cNvPr>
          <p:cNvSpPr txBox="1"/>
          <p:nvPr/>
        </p:nvSpPr>
        <p:spPr>
          <a:xfrm>
            <a:off x="1915384" y="1443841"/>
            <a:ext cx="8361229" cy="3970318"/>
          </a:xfrm>
          <a:prstGeom prst="rect">
            <a:avLst/>
          </a:prstGeom>
          <a:noFill/>
        </p:spPr>
        <p:txBody>
          <a:bodyPr wrap="square" rtlCol="0">
            <a:spAutoFit/>
          </a:bodyPr>
          <a:lstStyle/>
          <a:p>
            <a:pPr algn="ctr"/>
            <a:r>
              <a:rPr lang="en-US" sz="2800" dirty="0"/>
              <a:t>Agile follows the same phases as the SDLC but applies them iteratively. Requirements are captured as user stories in the product backlog. Design is lightweight and evolves throughout development. Development and testing take place within each sprint instead of being separated. Deployment occurs in increments and feedback drives improvement. Each sprint includes planning, execution, review, and retrospective which supports continuous learning and delivery.</a:t>
            </a:r>
          </a:p>
        </p:txBody>
      </p:sp>
    </p:spTree>
    <p:extLst>
      <p:ext uri="{BB962C8B-B14F-4D97-AF65-F5344CB8AC3E}">
        <p14:creationId xmlns:p14="http://schemas.microsoft.com/office/powerpoint/2010/main" val="1793378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B1D13-EAB3-2B61-58BB-9982938971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C3DC0D-699B-3F05-534D-8C6931008633}"/>
              </a:ext>
            </a:extLst>
          </p:cNvPr>
          <p:cNvSpPr>
            <a:spLocks noGrp="1"/>
          </p:cNvSpPr>
          <p:nvPr>
            <p:ph type="ctrTitle"/>
          </p:nvPr>
        </p:nvSpPr>
        <p:spPr>
          <a:xfrm>
            <a:off x="4314093" y="610684"/>
            <a:ext cx="8361229" cy="662353"/>
          </a:xfrm>
        </p:spPr>
        <p:txBody>
          <a:bodyPr/>
          <a:lstStyle/>
          <a:p>
            <a:r>
              <a:rPr lang="en-US" sz="4000" dirty="0"/>
              <a:t>Waterfall vs Agile</a:t>
            </a:r>
            <a:endParaRPr lang="en-US" sz="4000" b="1" dirty="0"/>
          </a:p>
        </p:txBody>
      </p:sp>
      <p:sp>
        <p:nvSpPr>
          <p:cNvPr id="5" name="TextBox 4">
            <a:extLst>
              <a:ext uri="{FF2B5EF4-FFF2-40B4-BE49-F238E27FC236}">
                <a16:creationId xmlns:a16="http://schemas.microsoft.com/office/drawing/2014/main" id="{1D083F90-99CA-7F18-0FEC-8D4CD4D351BF}"/>
              </a:ext>
            </a:extLst>
          </p:cNvPr>
          <p:cNvSpPr txBox="1"/>
          <p:nvPr/>
        </p:nvSpPr>
        <p:spPr>
          <a:xfrm>
            <a:off x="1657476" y="1273037"/>
            <a:ext cx="8361229" cy="4401205"/>
          </a:xfrm>
          <a:prstGeom prst="rect">
            <a:avLst/>
          </a:prstGeom>
          <a:noFill/>
        </p:spPr>
        <p:txBody>
          <a:bodyPr wrap="square" rtlCol="0">
            <a:spAutoFit/>
          </a:bodyPr>
          <a:lstStyle/>
          <a:p>
            <a:pPr algn="ctr"/>
            <a:r>
              <a:rPr lang="en-US" sz="2800" dirty="0"/>
              <a:t>Waterfall development follows a strict sequence of phases which makes change difficult and delays feedback. Agile uses short sprints to deliver working features and allows new requirements to be added through backlog refinement. In Waterfall the project team learns whether the product meets expectations at the end. In Agile feedback begins early. This reduces risk and improves customer satisfaction. Agile was a better fit for the SNHU Travel project because the requirements evolved and flexibility was needed.</a:t>
            </a:r>
          </a:p>
        </p:txBody>
      </p:sp>
    </p:spTree>
    <p:extLst>
      <p:ext uri="{BB962C8B-B14F-4D97-AF65-F5344CB8AC3E}">
        <p14:creationId xmlns:p14="http://schemas.microsoft.com/office/powerpoint/2010/main" val="626961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DE931-9178-987F-C755-CFE56B25F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247DC3-3196-C0AC-731B-0B372039011C}"/>
              </a:ext>
            </a:extLst>
          </p:cNvPr>
          <p:cNvSpPr>
            <a:spLocks noGrp="1"/>
          </p:cNvSpPr>
          <p:nvPr>
            <p:ph type="ctrTitle"/>
          </p:nvPr>
        </p:nvSpPr>
        <p:spPr>
          <a:xfrm>
            <a:off x="3830771" y="615015"/>
            <a:ext cx="8361229" cy="662353"/>
          </a:xfrm>
        </p:spPr>
        <p:txBody>
          <a:bodyPr/>
          <a:lstStyle/>
          <a:p>
            <a:r>
              <a:rPr lang="en-US" sz="4000" dirty="0"/>
              <a:t>Choosing an Approach</a:t>
            </a:r>
            <a:endParaRPr lang="en-US" sz="4000" b="1" dirty="0"/>
          </a:p>
        </p:txBody>
      </p:sp>
      <p:sp>
        <p:nvSpPr>
          <p:cNvPr id="5" name="TextBox 4">
            <a:extLst>
              <a:ext uri="{FF2B5EF4-FFF2-40B4-BE49-F238E27FC236}">
                <a16:creationId xmlns:a16="http://schemas.microsoft.com/office/drawing/2014/main" id="{F160168A-EFEB-F010-33AD-3A0F3B691E43}"/>
              </a:ext>
            </a:extLst>
          </p:cNvPr>
          <p:cNvSpPr txBox="1"/>
          <p:nvPr/>
        </p:nvSpPr>
        <p:spPr>
          <a:xfrm>
            <a:off x="1376122" y="1277368"/>
            <a:ext cx="8361229" cy="4832092"/>
          </a:xfrm>
          <a:prstGeom prst="rect">
            <a:avLst/>
          </a:prstGeom>
          <a:noFill/>
        </p:spPr>
        <p:txBody>
          <a:bodyPr wrap="square" rtlCol="0">
            <a:spAutoFit/>
          </a:bodyPr>
          <a:lstStyle/>
          <a:p>
            <a:pPr algn="ctr"/>
            <a:r>
              <a:rPr lang="en-US" sz="2800" dirty="0"/>
              <a:t>Agile is ideal when requirements may change, delivery speed matters, and customer feedback is valuable. Waterfall works best when requirements are fixed and fully defined at the start. The SNHU Travel project benefited from Agile because it allowed the team to break down work, respond to change, and maintain progress. Scrum practices such as backlog prioritization, sprint planning, and retrospectives improved structure and delivery. Based on this experience Scrum should continue to be used at Chada Tech.</a:t>
            </a:r>
          </a:p>
        </p:txBody>
      </p:sp>
    </p:spTree>
    <p:extLst>
      <p:ext uri="{BB962C8B-B14F-4D97-AF65-F5344CB8AC3E}">
        <p14:creationId xmlns:p14="http://schemas.microsoft.com/office/powerpoint/2010/main" val="3672487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A279C-EEB0-7F41-D3E9-0EEBC38D78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C6AC4-50AE-57BC-7C8D-16D775AE4B41}"/>
              </a:ext>
            </a:extLst>
          </p:cNvPr>
          <p:cNvSpPr>
            <a:spLocks noGrp="1"/>
          </p:cNvSpPr>
          <p:nvPr>
            <p:ph type="ctrTitle"/>
          </p:nvPr>
        </p:nvSpPr>
        <p:spPr>
          <a:xfrm>
            <a:off x="2079508" y="615015"/>
            <a:ext cx="8361229" cy="662353"/>
          </a:xfrm>
        </p:spPr>
        <p:txBody>
          <a:bodyPr/>
          <a:lstStyle/>
          <a:p>
            <a:r>
              <a:rPr lang="en-US" sz="4000" dirty="0"/>
              <a:t>References</a:t>
            </a:r>
            <a:endParaRPr lang="en-US" sz="4000" b="1" dirty="0"/>
          </a:p>
        </p:txBody>
      </p:sp>
      <p:sp>
        <p:nvSpPr>
          <p:cNvPr id="4" name="Rectangle 2">
            <a:extLst>
              <a:ext uri="{FF2B5EF4-FFF2-40B4-BE49-F238E27FC236}">
                <a16:creationId xmlns:a16="http://schemas.microsoft.com/office/drawing/2014/main" id="{8474F1AB-0EDB-C920-F58C-65F0B12470FD}"/>
              </a:ext>
            </a:extLst>
          </p:cNvPr>
          <p:cNvSpPr>
            <a:spLocks noChangeArrowheads="1"/>
          </p:cNvSpPr>
          <p:nvPr/>
        </p:nvSpPr>
        <p:spPr bwMode="auto">
          <a:xfrm>
            <a:off x="1383323" y="1358982"/>
            <a:ext cx="928467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000000"/>
                </a:solidFill>
                <a:effectLst/>
                <a:latin typeface="-webkit-standard"/>
              </a:rPr>
              <a:t>Project Management Institute. (2021). Agile Practice Guide. PMI.</a:t>
            </a:r>
            <a:br>
              <a:rPr kumimoji="0" lang="en-US" altLang="en-US" sz="3200" b="0" i="0" u="none" strike="noStrike" cap="none" normalizeH="0" baseline="0" dirty="0">
                <a:ln>
                  <a:noFill/>
                </a:ln>
                <a:solidFill>
                  <a:schemeClr val="tx1"/>
                </a:solidFill>
                <a:effectLst/>
              </a:rPr>
            </a:br>
            <a:r>
              <a:rPr kumimoji="0" lang="en-US" altLang="en-US" sz="3200" b="0" i="0" u="none" strike="noStrike" cap="none" normalizeH="0" baseline="0" dirty="0">
                <a:ln>
                  <a:noFill/>
                </a:ln>
                <a:solidFill>
                  <a:srgbClr val="000000"/>
                </a:solidFill>
                <a:effectLst/>
                <a:latin typeface="-webkit-standard"/>
              </a:rPr>
              <a:t>Scrum Alliance. (2023). Scrum Foundations. </a:t>
            </a:r>
            <a:r>
              <a:rPr kumimoji="0" lang="en-US" altLang="en-US" sz="3200" b="0" i="0" u="none" strike="noStrike" cap="none" normalizeH="0" baseline="0" dirty="0">
                <a:ln>
                  <a:noFill/>
                </a:ln>
                <a:solidFill>
                  <a:srgbClr val="000000"/>
                </a:solidFill>
                <a:effectLst/>
              </a:rPr>
              <a:t>https://</a:t>
            </a:r>
            <a:r>
              <a:rPr kumimoji="0" lang="en-US" altLang="en-US" sz="3200" b="0" i="0" u="none" strike="noStrike" cap="none" normalizeH="0" baseline="0" dirty="0" err="1">
                <a:ln>
                  <a:noFill/>
                </a:ln>
                <a:solidFill>
                  <a:srgbClr val="000000"/>
                </a:solidFill>
                <a:effectLst/>
              </a:rPr>
              <a:t>www.scrumalliance.org</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rgbClr val="000000"/>
                </a:solidFill>
                <a:effectLst/>
                <a:latin typeface="-webkit-standard"/>
              </a:rPr>
              <a:t>Korn Ferry. (2022). Leading Agile Teams. Korn Ferry Institute.</a:t>
            </a:r>
            <a:br>
              <a:rPr kumimoji="0" lang="en-US" altLang="en-US" sz="3200" b="0" i="0" u="none" strike="noStrike" cap="none" normalizeH="0" baseline="0" dirty="0">
                <a:ln>
                  <a:noFill/>
                </a:ln>
                <a:solidFill>
                  <a:schemeClr val="tx1"/>
                </a:solidFill>
                <a:effectLst/>
              </a:rPr>
            </a:br>
            <a:r>
              <a:rPr kumimoji="0" lang="en-US" altLang="en-US" sz="3200" b="0" i="0" u="none" strike="noStrike" cap="none" normalizeH="0" baseline="0" dirty="0">
                <a:ln>
                  <a:noFill/>
                </a:ln>
                <a:solidFill>
                  <a:srgbClr val="000000"/>
                </a:solidFill>
                <a:effectLst/>
                <a:latin typeface="-webkit-standard"/>
              </a:rPr>
              <a:t>Druckman, A. (2012). The Scrum Field Guide. Addison-Wesley.</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1417866"/>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28</TotalTime>
  <Words>421</Words>
  <Application>Microsoft Macintosh PowerPoint</Application>
  <PresentationFormat>Widescreen</PresentationFormat>
  <Paragraphs>18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-webkit-standard</vt:lpstr>
      <vt:lpstr>Aptos</vt:lpstr>
      <vt:lpstr>Arial</vt:lpstr>
      <vt:lpstr>Franklin Gothic Book</vt:lpstr>
      <vt:lpstr>Crop</vt:lpstr>
      <vt:lpstr>Scrum Agile Development Approach Sprint Review Summary and Agile Process Overview</vt:lpstr>
      <vt:lpstr>Scrum Roles</vt:lpstr>
      <vt:lpstr>Agile Phases in the SDLC</vt:lpstr>
      <vt:lpstr>Waterfall vs Agile</vt:lpstr>
      <vt:lpstr>Choosing an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Wyatt Copeland</dc:creator>
  <cp:lastModifiedBy>Wyatt Copeland</cp:lastModifiedBy>
  <cp:revision>1</cp:revision>
  <dcterms:created xsi:type="dcterms:W3CDTF">2025-10-20T01:01:15Z</dcterms:created>
  <dcterms:modified xsi:type="dcterms:W3CDTF">2025-10-20T01:30:07Z</dcterms:modified>
</cp:coreProperties>
</file>