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5C"/>
    <a:srgbClr val="317FAF"/>
    <a:srgbClr val="C7DCF0"/>
    <a:srgbClr val="FFFFFF"/>
    <a:srgbClr val="F0B7C6"/>
    <a:srgbClr val="E70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19B47-38F1-455F-B794-58D56479941D}" v="57" dt="2022-05-03T15:40:31.2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4437" autoAdjust="0"/>
  </p:normalViewPr>
  <p:slideViewPr>
    <p:cSldViewPr snapToGrid="0" snapToObjects="1">
      <p:cViewPr>
        <p:scale>
          <a:sx n="80" d="100"/>
          <a:sy n="80" d="100"/>
        </p:scale>
        <p:origin x="1215" y="249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s://cran.r-project.org/web/packages/psyntur/psyntur.pdf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">
            <a:extLst>
              <a:ext uri="{FF2B5EF4-FFF2-40B4-BE49-F238E27FC236}">
                <a16:creationId xmlns:a16="http://schemas.microsoft.com/office/drawing/2014/main" id="{C6F6D95A-C72A-4BA2-B254-0271387F36F9}"/>
              </a:ext>
            </a:extLst>
          </p:cNvPr>
          <p:cNvGrpSpPr/>
          <p:nvPr/>
        </p:nvGrpSpPr>
        <p:grpSpPr>
          <a:xfrm>
            <a:off x="8418146" y="-736881"/>
            <a:ext cx="5962002" cy="3300710"/>
            <a:chOff x="0" y="304285"/>
            <a:chExt cx="5962000" cy="3300709"/>
          </a:xfrm>
        </p:grpSpPr>
        <p:grpSp>
          <p:nvGrpSpPr>
            <p:cNvPr id="327" name="Group">
              <a:extLst>
                <a:ext uri="{FF2B5EF4-FFF2-40B4-BE49-F238E27FC236}">
                  <a16:creationId xmlns:a16="http://schemas.microsoft.com/office/drawing/2014/main" id="{644EF2E9-018B-4584-B85A-E2BE13E1F54D}"/>
                </a:ext>
              </a:extLst>
            </p:cNvPr>
            <p:cNvGrpSpPr/>
            <p:nvPr/>
          </p:nvGrpSpPr>
          <p:grpSpPr>
            <a:xfrm>
              <a:off x="24975" y="304285"/>
              <a:ext cx="5937025" cy="2473586"/>
              <a:chOff x="0" y="304285"/>
              <a:chExt cx="5937024" cy="2473585"/>
            </a:xfrm>
          </p:grpSpPr>
          <p:sp>
            <p:nvSpPr>
              <p:cNvPr id="330" name="Triangle">
                <a:extLst>
                  <a:ext uri="{FF2B5EF4-FFF2-40B4-BE49-F238E27FC236}">
                    <a16:creationId xmlns:a16="http://schemas.microsoft.com/office/drawing/2014/main" id="{E0594840-8DF0-4F61-91CB-AFAC78681381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1" name="Circle">
                <a:extLst>
                  <a:ext uri="{FF2B5EF4-FFF2-40B4-BE49-F238E27FC236}">
                    <a16:creationId xmlns:a16="http://schemas.microsoft.com/office/drawing/2014/main" id="{A4F2E057-D428-4E41-8A0E-39C7A35D4A45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2" name="Circle">
                <a:extLst>
                  <a:ext uri="{FF2B5EF4-FFF2-40B4-BE49-F238E27FC236}">
                    <a16:creationId xmlns:a16="http://schemas.microsoft.com/office/drawing/2014/main" id="{20AF1699-5835-430D-BD1B-1C52B7BDB20A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3" name="Triangle">
                <a:extLst>
                  <a:ext uri="{FF2B5EF4-FFF2-40B4-BE49-F238E27FC236}">
                    <a16:creationId xmlns:a16="http://schemas.microsoft.com/office/drawing/2014/main" id="{3E726216-7116-4528-A020-88B76D540F64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Triangle">
                <a:extLst>
                  <a:ext uri="{FF2B5EF4-FFF2-40B4-BE49-F238E27FC236}">
                    <a16:creationId xmlns:a16="http://schemas.microsoft.com/office/drawing/2014/main" id="{EA31CD31-15CE-4E9F-AA7D-25ABC8D0F494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Circle">
                <a:extLst>
                  <a:ext uri="{FF2B5EF4-FFF2-40B4-BE49-F238E27FC236}">
                    <a16:creationId xmlns:a16="http://schemas.microsoft.com/office/drawing/2014/main" id="{8EAB9014-DB94-49F8-9CD3-F841F91522FF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Circle">
                <a:extLst>
                  <a:ext uri="{FF2B5EF4-FFF2-40B4-BE49-F238E27FC236}">
                    <a16:creationId xmlns:a16="http://schemas.microsoft.com/office/drawing/2014/main" id="{C93C3308-8313-494E-91F6-53E68CE76E5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" name="Triangle">
                <a:extLst>
                  <a:ext uri="{FF2B5EF4-FFF2-40B4-BE49-F238E27FC236}">
                    <a16:creationId xmlns:a16="http://schemas.microsoft.com/office/drawing/2014/main" id="{B45C9ED1-66B4-49FA-BA0C-B5B5AB461905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" name="Circle">
                <a:extLst>
                  <a:ext uri="{FF2B5EF4-FFF2-40B4-BE49-F238E27FC236}">
                    <a16:creationId xmlns:a16="http://schemas.microsoft.com/office/drawing/2014/main" id="{45BA41E0-FA6E-41E7-9B5D-95D635A0E6B6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" name="Triangle">
                <a:extLst>
                  <a:ext uri="{FF2B5EF4-FFF2-40B4-BE49-F238E27FC236}">
                    <a16:creationId xmlns:a16="http://schemas.microsoft.com/office/drawing/2014/main" id="{5A73A280-6035-4317-B010-B12DCCBA5D41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" name="Circle">
                <a:extLst>
                  <a:ext uri="{FF2B5EF4-FFF2-40B4-BE49-F238E27FC236}">
                    <a16:creationId xmlns:a16="http://schemas.microsoft.com/office/drawing/2014/main" id="{6F4C1388-58E7-4709-8FF8-07B803B06142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" name="Triangle">
                <a:extLst>
                  <a:ext uri="{FF2B5EF4-FFF2-40B4-BE49-F238E27FC236}">
                    <a16:creationId xmlns:a16="http://schemas.microsoft.com/office/drawing/2014/main" id="{EA4DA9C9-0260-4341-952E-72237B7249C0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2" name="Circle">
                <a:extLst>
                  <a:ext uri="{FF2B5EF4-FFF2-40B4-BE49-F238E27FC236}">
                    <a16:creationId xmlns:a16="http://schemas.microsoft.com/office/drawing/2014/main" id="{7D173C9C-730B-4CD3-8740-6127475CBE02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" name="Triangle">
                <a:extLst>
                  <a:ext uri="{FF2B5EF4-FFF2-40B4-BE49-F238E27FC236}">
                    <a16:creationId xmlns:a16="http://schemas.microsoft.com/office/drawing/2014/main" id="{9AC66773-2662-437F-BEFC-E75B6C9A4B3F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Circle">
                <a:extLst>
                  <a:ext uri="{FF2B5EF4-FFF2-40B4-BE49-F238E27FC236}">
                    <a16:creationId xmlns:a16="http://schemas.microsoft.com/office/drawing/2014/main" id="{26089E7D-9E47-497A-ABAC-92ACEFF7CB06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28" name="Rectangle">
              <a:extLst>
                <a:ext uri="{FF2B5EF4-FFF2-40B4-BE49-F238E27FC236}">
                  <a16:creationId xmlns:a16="http://schemas.microsoft.com/office/drawing/2014/main" id="{9D27043E-ADF7-4A33-B59F-5D4D69DC0F64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29" name="Image" descr="Image">
              <a:extLst>
                <a:ext uri="{FF2B5EF4-FFF2-40B4-BE49-F238E27FC236}">
                  <a16:creationId xmlns:a16="http://schemas.microsoft.com/office/drawing/2014/main" id="{96A9E5B3-00F5-4C6D-9D14-B07D14CC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381391" y="1256717"/>
            <a:ext cx="17120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>
                <a:solidFill>
                  <a:srgbClr val="E70F62"/>
                </a:solidFill>
              </a:rPr>
              <a:t>Introduction</a:t>
            </a:r>
            <a:endParaRPr dirty="0">
              <a:solidFill>
                <a:srgbClr val="E70F62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442742" y="120884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398278" y="34795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b="1" dirty="0" err="1">
                <a:solidFill>
                  <a:srgbClr val="E70F62"/>
                </a:solidFill>
              </a:rPr>
              <a:t>psyntur</a:t>
            </a:r>
            <a:r>
              <a:rPr b="1" dirty="0">
                <a:solidFill>
                  <a:srgbClr val="E70F62"/>
                </a:solidFill>
              </a:rPr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(LEVEL 4 UG)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28704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lang="en-GB" dirty="0"/>
              <a:t>  • </a:t>
            </a:r>
            <a:r>
              <a:rPr dirty="0"/>
              <a:t> </a:t>
            </a:r>
            <a:r>
              <a:rPr lang="en-GB" dirty="0"/>
              <a:t>Dr Mark Andrew (mark.andrews@ntu.ac.uk)  &amp; Dr Sarah Gardner (sarah.gardner@ntu.ac.uk)</a:t>
            </a:r>
            <a:r>
              <a:rPr dirty="0"/>
              <a:t> • </a:t>
            </a:r>
            <a:r>
              <a:rPr lang="en-GB" dirty="0"/>
              <a:t>Learn more at </a:t>
            </a:r>
            <a:r>
              <a:rPr lang="en-GB" dirty="0">
                <a:hlinkClick r:id="rId4"/>
              </a:rPr>
              <a:t>https://cran.r-project.org/web/packages/psyntur/psyntur.pdf</a:t>
            </a:r>
            <a:r>
              <a:rPr lang="en-GB" dirty="0"/>
              <a:t> </a:t>
            </a:r>
            <a:r>
              <a:rPr dirty="0"/>
              <a:t>•  package version  0.</a:t>
            </a:r>
            <a:r>
              <a:rPr lang="en-GB" dirty="0"/>
              <a:t>1</a:t>
            </a:r>
            <a:r>
              <a:rPr dirty="0"/>
              <a:t>.0 •  Updated: 20</a:t>
            </a:r>
            <a:r>
              <a:rPr lang="en-GB" dirty="0"/>
              <a:t>22</a:t>
            </a:r>
            <a:r>
              <a:rPr dirty="0"/>
              <a:t>-0</a:t>
            </a:r>
            <a:r>
              <a:rPr lang="en-GB" dirty="0"/>
              <a:t>5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390042" y="121083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406876" y="2360412"/>
            <a:ext cx="3093870" cy="41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GB" dirty="0"/>
              <a:t>This cheat </a:t>
            </a:r>
            <a:r>
              <a:rPr lang="en-GB" dirty="0" err="1"/>
              <a:t>cheat</a:t>
            </a:r>
            <a:r>
              <a:rPr lang="en-GB" dirty="0"/>
              <a:t> provides the key functions used in Level 4 undergraduate psychology</a:t>
            </a:r>
            <a:r>
              <a:rPr dirty="0"/>
              <a:t>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422031" y="1718832"/>
            <a:ext cx="3015693" cy="48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The `</a:t>
            </a:r>
            <a:r>
              <a:rPr lang="en-GB" b="0" dirty="0" err="1"/>
              <a:t>psyntur</a:t>
            </a:r>
            <a:r>
              <a:rPr lang="en-GB" b="0" dirty="0"/>
              <a:t>` package provides functions and data-sets that are helpful for teaching statistics and data analysis. </a:t>
            </a:r>
            <a:endParaRPr b="0" dirty="0"/>
          </a:p>
        </p:txBody>
      </p:sp>
      <p:grpSp>
        <p:nvGrpSpPr>
          <p:cNvPr id="159" name="Group"/>
          <p:cNvGrpSpPr/>
          <p:nvPr/>
        </p:nvGrpSpPr>
        <p:grpSpPr>
          <a:xfrm>
            <a:off x="390042" y="7658905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81207" y="6934876"/>
            <a:ext cx="3038438" cy="75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dirty="0"/>
              <a:t>Apply summary functions to columns to create a new table of summary statistics. A by grouping variable can be used to calculate summary statistics for each sub-group.</a:t>
            </a:r>
            <a:endParaRPr dirty="0"/>
          </a:p>
        </p:txBody>
      </p:sp>
      <p:sp>
        <p:nvSpPr>
          <p:cNvPr id="184" name="SUBSUBTITLE"/>
          <p:cNvSpPr txBox="1"/>
          <p:nvPr/>
        </p:nvSpPr>
        <p:spPr>
          <a:xfrm>
            <a:off x="4882168" y="4480603"/>
            <a:ext cx="84959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HISTOGRAM</a:t>
            </a: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5069387" y="1258709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>
                <a:solidFill>
                  <a:srgbClr val="E70F62"/>
                </a:solidFill>
              </a:rPr>
              <a:t>Visualisation</a:t>
            </a:r>
            <a:endParaRPr dirty="0">
              <a:solidFill>
                <a:srgbClr val="E70F62"/>
              </a:solidFill>
            </a:endParaRPr>
          </a:p>
        </p:txBody>
      </p:sp>
      <p:sp>
        <p:nvSpPr>
          <p:cNvPr id="186" name="Line"/>
          <p:cNvSpPr/>
          <p:nvPr/>
        </p:nvSpPr>
        <p:spPr>
          <a:xfrm>
            <a:off x="5031873" y="1210832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9370254" y="1289109"/>
            <a:ext cx="218489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>
                <a:solidFill>
                  <a:srgbClr val="E70F62"/>
                </a:solidFill>
              </a:rPr>
              <a:t>Inferential Tests</a:t>
            </a:r>
            <a:endParaRPr dirty="0">
              <a:solidFill>
                <a:srgbClr val="E70F62"/>
              </a:solidFill>
            </a:endParaRPr>
          </a:p>
        </p:txBody>
      </p:sp>
      <p:sp>
        <p:nvSpPr>
          <p:cNvPr id="190" name="Line"/>
          <p:cNvSpPr/>
          <p:nvPr/>
        </p:nvSpPr>
        <p:spPr>
          <a:xfrm>
            <a:off x="9343166" y="1241232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9294481" y="262624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Line">
            <a:extLst>
              <a:ext uri="{FF2B5EF4-FFF2-40B4-BE49-F238E27FC236}">
                <a16:creationId xmlns:a16="http://schemas.microsoft.com/office/drawing/2014/main" id="{95A77427-21DB-495D-806B-F8AAAE537E20}"/>
              </a:ext>
            </a:extLst>
          </p:cNvPr>
          <p:cNvSpPr/>
          <p:nvPr/>
        </p:nvSpPr>
        <p:spPr>
          <a:xfrm>
            <a:off x="393444" y="290369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7" name="Basics">
            <a:extLst>
              <a:ext uri="{FF2B5EF4-FFF2-40B4-BE49-F238E27FC236}">
                <a16:creationId xmlns:a16="http://schemas.microsoft.com/office/drawing/2014/main" id="{2D42E6AB-A2ED-49D5-9C88-A9E15E1EA873}"/>
              </a:ext>
            </a:extLst>
          </p:cNvPr>
          <p:cNvSpPr txBox="1"/>
          <p:nvPr/>
        </p:nvSpPr>
        <p:spPr>
          <a:xfrm>
            <a:off x="340003" y="6577765"/>
            <a:ext cx="118782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>
                <a:solidFill>
                  <a:srgbClr val="E70F62"/>
                </a:solidFill>
              </a:rPr>
              <a:t>Describe</a:t>
            </a:r>
            <a:endParaRPr dirty="0">
              <a:solidFill>
                <a:srgbClr val="E70F62"/>
              </a:solidFill>
            </a:endParaRPr>
          </a:p>
        </p:txBody>
      </p:sp>
      <p:sp>
        <p:nvSpPr>
          <p:cNvPr id="198" name="ggplot(mpg, aes(hwy, cty)) +…">
            <a:extLst>
              <a:ext uri="{FF2B5EF4-FFF2-40B4-BE49-F238E27FC236}">
                <a16:creationId xmlns:a16="http://schemas.microsoft.com/office/drawing/2014/main" id="{52C8A504-441D-4E16-A311-B9D111FCF2FA}"/>
              </a:ext>
            </a:extLst>
          </p:cNvPr>
          <p:cNvSpPr txBox="1"/>
          <p:nvPr/>
        </p:nvSpPr>
        <p:spPr>
          <a:xfrm>
            <a:off x="409801" y="8112468"/>
            <a:ext cx="2805496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>
                <a:solidFill>
                  <a:srgbClr val="E70F62"/>
                </a:solidFill>
              </a:rPr>
              <a:t>describe</a:t>
            </a:r>
            <a:r>
              <a:rPr lang="en-GB" dirty="0"/>
              <a:t>(data = </a:t>
            </a:r>
            <a:r>
              <a:rPr lang="en-GB" dirty="0" err="1"/>
              <a:t>faithfulfaces</a:t>
            </a:r>
            <a:r>
              <a:rPr lang="en-GB" dirty="0"/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	by = </a:t>
            </a:r>
            <a:r>
              <a:rPr lang="en-GB" dirty="0" err="1"/>
              <a:t>face_sex</a:t>
            </a:r>
            <a:r>
              <a:rPr lang="en-GB" dirty="0"/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	</a:t>
            </a:r>
            <a:r>
              <a:rPr lang="en-GB" dirty="0" err="1"/>
              <a:t>avg</a:t>
            </a:r>
            <a:r>
              <a:rPr lang="en-GB" dirty="0"/>
              <a:t> = mean(faithful),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	</a:t>
            </a:r>
            <a:r>
              <a:rPr lang="en-GB" dirty="0" err="1"/>
              <a:t>stddev</a:t>
            </a:r>
            <a:r>
              <a:rPr lang="en-GB" dirty="0"/>
              <a:t> = </a:t>
            </a:r>
            <a:r>
              <a:rPr lang="en-GB" dirty="0" err="1"/>
              <a:t>sd</a:t>
            </a:r>
            <a:r>
              <a:rPr lang="en-GB" dirty="0"/>
              <a:t>(faithful)) </a:t>
            </a:r>
            <a:endParaRPr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80C718C-3C24-4921-97EA-621B6BE8016B}"/>
              </a:ext>
            </a:extLst>
          </p:cNvPr>
          <p:cNvSpPr/>
          <p:nvPr/>
        </p:nvSpPr>
        <p:spPr>
          <a:xfrm>
            <a:off x="2701920" y="7991913"/>
            <a:ext cx="938913" cy="285379"/>
          </a:xfrm>
          <a:prstGeom prst="wedgeRoundRectCallout">
            <a:avLst>
              <a:gd name="adj1" fmla="val -86984"/>
              <a:gd name="adj2" fmla="val 33064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 frame</a:t>
            </a:r>
          </a:p>
        </p:txBody>
      </p:sp>
      <p:sp>
        <p:nvSpPr>
          <p:cNvPr id="199" name="Speech Bubble: Rectangle with Corners Rounded 198">
            <a:extLst>
              <a:ext uri="{FF2B5EF4-FFF2-40B4-BE49-F238E27FC236}">
                <a16:creationId xmlns:a16="http://schemas.microsoft.com/office/drawing/2014/main" id="{F9EBD740-E1D9-4B90-8AC8-68ADF265B443}"/>
              </a:ext>
            </a:extLst>
          </p:cNvPr>
          <p:cNvSpPr/>
          <p:nvPr/>
        </p:nvSpPr>
        <p:spPr>
          <a:xfrm>
            <a:off x="2719300" y="8352161"/>
            <a:ext cx="921534" cy="448828"/>
          </a:xfrm>
          <a:prstGeom prst="wedgeRoundRectCallout">
            <a:avLst>
              <a:gd name="adj1" fmla="val -81147"/>
              <a:gd name="adj2" fmla="val -21531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Grouping variable</a:t>
            </a:r>
          </a:p>
        </p:txBody>
      </p:sp>
      <p:sp>
        <p:nvSpPr>
          <p:cNvPr id="200" name="Speech Bubble: Rectangle with Corners Rounded 199">
            <a:extLst>
              <a:ext uri="{FF2B5EF4-FFF2-40B4-BE49-F238E27FC236}">
                <a16:creationId xmlns:a16="http://schemas.microsoft.com/office/drawing/2014/main" id="{6EEC94EC-C123-45AB-B2C9-F121F254A525}"/>
              </a:ext>
            </a:extLst>
          </p:cNvPr>
          <p:cNvSpPr/>
          <p:nvPr/>
        </p:nvSpPr>
        <p:spPr>
          <a:xfrm>
            <a:off x="2740266" y="8868991"/>
            <a:ext cx="921534" cy="448828"/>
          </a:xfrm>
          <a:prstGeom prst="wedgeRoundRectCallout">
            <a:avLst>
              <a:gd name="adj1" fmla="val -85687"/>
              <a:gd name="adj2" fmla="val -53489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Function arguments</a:t>
            </a:r>
          </a:p>
        </p:txBody>
      </p:sp>
      <p:grpSp>
        <p:nvGrpSpPr>
          <p:cNvPr id="211" name="Group">
            <a:extLst>
              <a:ext uri="{FF2B5EF4-FFF2-40B4-BE49-F238E27FC236}">
                <a16:creationId xmlns:a16="http://schemas.microsoft.com/office/drawing/2014/main" id="{91C07C7E-1CF2-4343-883C-A62799D47EBF}"/>
              </a:ext>
            </a:extLst>
          </p:cNvPr>
          <p:cNvGrpSpPr/>
          <p:nvPr/>
        </p:nvGrpSpPr>
        <p:grpSpPr>
          <a:xfrm>
            <a:off x="4938545" y="4736192"/>
            <a:ext cx="527806" cy="452997"/>
            <a:chOff x="0" y="0"/>
            <a:chExt cx="448424" cy="448544"/>
          </a:xfrm>
        </p:grpSpPr>
        <p:pic>
          <p:nvPicPr>
            <p:cNvPr id="212" name="Image" descr="Image">
              <a:extLst>
                <a:ext uri="{FF2B5EF4-FFF2-40B4-BE49-F238E27FC236}">
                  <a16:creationId xmlns:a16="http://schemas.microsoft.com/office/drawing/2014/main" id="{987EFF2A-05C7-4B5E-BAEB-3407A08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Rectangle">
              <a:extLst>
                <a:ext uri="{FF2B5EF4-FFF2-40B4-BE49-F238E27FC236}">
                  <a16:creationId xmlns:a16="http://schemas.microsoft.com/office/drawing/2014/main" id="{0C1364C7-EC60-4667-A176-26921DE9AC25}"/>
                </a:ext>
              </a:extLst>
            </p:cNvPr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4" name="Rectangle">
              <a:extLst>
                <a:ext uri="{FF2B5EF4-FFF2-40B4-BE49-F238E27FC236}">
                  <a16:creationId xmlns:a16="http://schemas.microsoft.com/office/drawing/2014/main" id="{04DC8A14-8D78-44B3-925F-741C07FF2179}"/>
                </a:ext>
              </a:extLst>
            </p:cNvPr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5" name="Rectangle">
              <a:extLst>
                <a:ext uri="{FF2B5EF4-FFF2-40B4-BE49-F238E27FC236}">
                  <a16:creationId xmlns:a16="http://schemas.microsoft.com/office/drawing/2014/main" id="{BE234630-FB3A-4433-9A63-9AC3E779A016}"/>
                </a:ext>
              </a:extLst>
            </p:cNvPr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" name="Rectangle">
              <a:extLst>
                <a:ext uri="{FF2B5EF4-FFF2-40B4-BE49-F238E27FC236}">
                  <a16:creationId xmlns:a16="http://schemas.microsoft.com/office/drawing/2014/main" id="{F19D2B09-6FF2-4726-8467-30EF80715430}"/>
                </a:ext>
              </a:extLst>
            </p:cNvPr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17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F14C3632-4245-44F0-814B-E17FBF563CE0}"/>
              </a:ext>
            </a:extLst>
          </p:cNvPr>
          <p:cNvSpPr txBox="1"/>
          <p:nvPr/>
        </p:nvSpPr>
        <p:spPr>
          <a:xfrm>
            <a:off x="5612165" y="4714797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dirty="0">
                <a:solidFill>
                  <a:srgbClr val="E70F62"/>
                </a:solidFill>
                <a:latin typeface="Menlo"/>
              </a:rPr>
              <a:t>histogram</a:t>
            </a:r>
            <a:r>
              <a:rPr lang="en-GB" sz="1300" b="0" dirty="0">
                <a:latin typeface="Menlo"/>
              </a:rPr>
              <a:t>(data = schizophrenia,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   x = age,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   bins = 20)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35402-A02A-42E1-8BF4-815D74930A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390"/>
          <a:stretch/>
        </p:blipFill>
        <p:spPr>
          <a:xfrm>
            <a:off x="4904677" y="6373233"/>
            <a:ext cx="562386" cy="583503"/>
          </a:xfrm>
          <a:prstGeom prst="rect">
            <a:avLst/>
          </a:prstGeom>
        </p:spPr>
      </p:pic>
      <p:sp>
        <p:nvSpPr>
          <p:cNvPr id="218" name="SUBSUBTITLE">
            <a:extLst>
              <a:ext uri="{FF2B5EF4-FFF2-40B4-BE49-F238E27FC236}">
                <a16:creationId xmlns:a16="http://schemas.microsoft.com/office/drawing/2014/main" id="{3D73F0F7-2E72-4D41-A044-06674558E577}"/>
              </a:ext>
            </a:extLst>
          </p:cNvPr>
          <p:cNvSpPr txBox="1"/>
          <p:nvPr/>
        </p:nvSpPr>
        <p:spPr>
          <a:xfrm>
            <a:off x="4905757" y="5987313"/>
            <a:ext cx="100027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SCATTERPLOT</a:t>
            </a:r>
            <a:endParaRPr dirty="0"/>
          </a:p>
        </p:txBody>
      </p:sp>
      <p:sp>
        <p:nvSpPr>
          <p:cNvPr id="219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DF0287-703C-4291-9EA9-36567E11BCB1}"/>
              </a:ext>
            </a:extLst>
          </p:cNvPr>
          <p:cNvSpPr txBox="1"/>
          <p:nvPr/>
        </p:nvSpPr>
        <p:spPr>
          <a:xfrm>
            <a:off x="5641438" y="6344821"/>
            <a:ext cx="2456755" cy="75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500" dirty="0">
                <a:solidFill>
                  <a:srgbClr val="E70F62"/>
                </a:solidFill>
                <a:latin typeface="Menlo"/>
              </a:rPr>
              <a:t>scatterplot</a:t>
            </a:r>
            <a:r>
              <a:rPr lang="en-GB" sz="1500" b="0" dirty="0">
                <a:latin typeface="Menlo"/>
              </a:rPr>
              <a:t>(data = </a:t>
            </a:r>
            <a:r>
              <a:rPr lang="en-GB" sz="1500" b="0" dirty="0" err="1">
                <a:latin typeface="Menlo"/>
              </a:rPr>
              <a:t>faithfulfaces</a:t>
            </a:r>
            <a:r>
              <a:rPr lang="en-GB" sz="1500" b="0" dirty="0">
                <a:latin typeface="Menlo"/>
              </a:rPr>
              <a:t>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500" b="0" dirty="0">
                <a:latin typeface="Menlo"/>
              </a:rPr>
              <a:t>	   x = trustworthy,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500" b="0" dirty="0">
                <a:latin typeface="Menlo"/>
              </a:rPr>
              <a:t>	   y = faithful,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500" b="0" dirty="0">
                <a:latin typeface="Menlo"/>
              </a:rPr>
              <a:t>	   </a:t>
            </a:r>
            <a:r>
              <a:rPr lang="en-GB" sz="1500" b="0" dirty="0" err="1">
                <a:latin typeface="Menlo"/>
              </a:rPr>
              <a:t>best_fit_line</a:t>
            </a:r>
            <a:r>
              <a:rPr lang="en-GB" sz="1500" b="0" dirty="0">
                <a:latin typeface="Menlo"/>
              </a:rPr>
              <a:t> = TRUE</a:t>
            </a:r>
            <a:r>
              <a:rPr lang="en-GB" b="0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	   </a:t>
            </a:r>
          </a:p>
        </p:txBody>
      </p:sp>
      <p:graphicFrame>
        <p:nvGraphicFramePr>
          <p:cNvPr id="220" name="Table">
            <a:extLst>
              <a:ext uri="{FF2B5EF4-FFF2-40B4-BE49-F238E27FC236}">
                <a16:creationId xmlns:a16="http://schemas.microsoft.com/office/drawing/2014/main" id="{F6AAE3EA-B733-41B7-BAA4-44FE2BF58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330927"/>
              </p:ext>
            </p:extLst>
          </p:nvPr>
        </p:nvGraphicFramePr>
        <p:xfrm>
          <a:off x="4988660" y="2563976"/>
          <a:ext cx="2879093" cy="136898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903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000" b="1" dirty="0">
                          <a:solidFill>
                            <a:srgbClr val="E70F6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</a:t>
                      </a:r>
                      <a:r>
                        <a:rPr sz="1000" b="1" dirty="0" err="1">
                          <a:solidFill>
                            <a:srgbClr val="E70F6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ption</a:t>
                      </a:r>
                      <a:endParaRPr sz="1000" b="1" dirty="0">
                        <a:solidFill>
                          <a:srgbClr val="E70F6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E70F6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3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10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by = </a:t>
                      </a:r>
                      <a:endParaRPr sz="10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Optional variable (usually categorical), visualisation is grouped by categories 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2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10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xlab</a:t>
                      </a:r>
                      <a:r>
                        <a:rPr lang="en-GB" sz="10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 =</a:t>
                      </a:r>
                      <a:endParaRPr sz="10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Label of x-axis (defaults to x variable name)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2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10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ylab</a:t>
                      </a:r>
                      <a:r>
                        <a:rPr lang="en-GB" sz="10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 = </a:t>
                      </a:r>
                      <a:endParaRPr sz="10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Label of y-axis (defaults to y variable name)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CD21C0C8-71FE-471E-A2DA-A96EBEAE7F1E}"/>
              </a:ext>
            </a:extLst>
          </p:cNvPr>
          <p:cNvSpPr txBox="1"/>
          <p:nvPr/>
        </p:nvSpPr>
        <p:spPr>
          <a:xfrm>
            <a:off x="5053227" y="1661032"/>
            <a:ext cx="3015693" cy="90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Three plotting options are available in the </a:t>
            </a:r>
            <a:r>
              <a:rPr lang="en-GB" b="0" dirty="0" err="1"/>
              <a:t>pysntur</a:t>
            </a:r>
            <a:r>
              <a:rPr lang="en-GB" b="0" dirty="0"/>
              <a:t> package. They share three common optional extras listed below. Optional extras specific to plot type are listed within example code. </a:t>
            </a:r>
            <a:endParaRPr b="0" dirty="0"/>
          </a:p>
        </p:txBody>
      </p:sp>
      <p:sp>
        <p:nvSpPr>
          <p:cNvPr id="307" name="Line">
            <a:extLst>
              <a:ext uri="{FF2B5EF4-FFF2-40B4-BE49-F238E27FC236}">
                <a16:creationId xmlns:a16="http://schemas.microsoft.com/office/drawing/2014/main" id="{D768F396-EDA6-4677-94AE-324267321C6B}"/>
              </a:ext>
            </a:extLst>
          </p:cNvPr>
          <p:cNvSpPr/>
          <p:nvPr/>
        </p:nvSpPr>
        <p:spPr>
          <a:xfrm>
            <a:off x="4958969" y="412447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8" name="SUBSUBTITLE">
            <a:extLst>
              <a:ext uri="{FF2B5EF4-FFF2-40B4-BE49-F238E27FC236}">
                <a16:creationId xmlns:a16="http://schemas.microsoft.com/office/drawing/2014/main" id="{C27301C1-CA98-4572-8336-A8F0C4DC8662}"/>
              </a:ext>
            </a:extLst>
          </p:cNvPr>
          <p:cNvSpPr txBox="1"/>
          <p:nvPr/>
        </p:nvSpPr>
        <p:spPr>
          <a:xfrm>
            <a:off x="4903290" y="7718518"/>
            <a:ext cx="67326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BOXPLOT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4DE72-A6C2-49C8-861C-825F46E5E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316" y="8084110"/>
            <a:ext cx="602368" cy="573683"/>
          </a:xfrm>
          <a:prstGeom prst="rect">
            <a:avLst/>
          </a:prstGeom>
        </p:spPr>
      </p:pic>
      <p:sp>
        <p:nvSpPr>
          <p:cNvPr id="309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2BEAADDC-9B49-4581-9224-DF02FF12820A}"/>
              </a:ext>
            </a:extLst>
          </p:cNvPr>
          <p:cNvSpPr txBox="1"/>
          <p:nvPr/>
        </p:nvSpPr>
        <p:spPr>
          <a:xfrm>
            <a:off x="5626737" y="8054187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dirty="0" err="1">
                <a:solidFill>
                  <a:srgbClr val="E70F62"/>
                </a:solidFill>
                <a:latin typeface="Menlo"/>
              </a:rPr>
              <a:t>tukeyboxplot</a:t>
            </a:r>
            <a:r>
              <a:rPr lang="en-GB" sz="1300" b="0" dirty="0">
                <a:latin typeface="Menlo"/>
              </a:rPr>
              <a:t>(data = </a:t>
            </a:r>
            <a:r>
              <a:rPr lang="en-GB" sz="1300" b="0" dirty="0" err="1">
                <a:latin typeface="Menlo"/>
              </a:rPr>
              <a:t>vizverb</a:t>
            </a:r>
            <a:r>
              <a:rPr lang="en-GB" sz="1300" b="0" dirty="0">
                <a:latin typeface="Menlo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          y = time,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          x = task,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          jitter = TRUE)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	   </a:t>
            </a:r>
          </a:p>
        </p:txBody>
      </p:sp>
      <p:sp>
        <p:nvSpPr>
          <p:cNvPr id="311" name="Rectangle">
            <a:extLst>
              <a:ext uri="{FF2B5EF4-FFF2-40B4-BE49-F238E27FC236}">
                <a16:creationId xmlns:a16="http://schemas.microsoft.com/office/drawing/2014/main" id="{0969A372-7B35-4735-832C-2DFD6A3BF810}"/>
              </a:ext>
            </a:extLst>
          </p:cNvPr>
          <p:cNvSpPr/>
          <p:nvPr/>
        </p:nvSpPr>
        <p:spPr>
          <a:xfrm>
            <a:off x="9334930" y="1633803"/>
            <a:ext cx="3087908" cy="931583"/>
          </a:xfrm>
          <a:prstGeom prst="rect">
            <a:avLst/>
          </a:prstGeom>
          <a:solidFill>
            <a:srgbClr val="E70F62">
              <a:alpha val="5000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GB" b="0" dirty="0"/>
              <a:t>Many of the inferential statistics used in Level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GB" b="0" dirty="0"/>
              <a:t>4 are not contained within </a:t>
            </a:r>
            <a:r>
              <a:rPr lang="en-GB" b="0" dirty="0" err="1"/>
              <a:t>psyntur</a:t>
            </a:r>
            <a:r>
              <a:rPr lang="en-GB" b="0" dirty="0"/>
              <a:t> package,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GB" b="0" dirty="0"/>
              <a:t>but are instead part of base R.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GB" dirty="0"/>
              <a:t>For completion base r functions are also provided below for level 4. </a:t>
            </a:r>
            <a:endParaRPr dirty="0"/>
          </a:p>
        </p:txBody>
      </p:sp>
      <p:sp>
        <p:nvSpPr>
          <p:cNvPr id="313" name="Layout Suggestions">
            <a:extLst>
              <a:ext uri="{FF2B5EF4-FFF2-40B4-BE49-F238E27FC236}">
                <a16:creationId xmlns:a16="http://schemas.microsoft.com/office/drawing/2014/main" id="{AE3D0369-F0B4-4E95-ADD7-C33CB2848FCC}"/>
              </a:ext>
            </a:extLst>
          </p:cNvPr>
          <p:cNvSpPr txBox="1"/>
          <p:nvPr/>
        </p:nvSpPr>
        <p:spPr>
          <a:xfrm>
            <a:off x="406876" y="3032227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>
                <a:solidFill>
                  <a:srgbClr val="E70F62"/>
                </a:solidFill>
              </a:rPr>
              <a:t>Data-sets</a:t>
            </a:r>
            <a:endParaRPr dirty="0">
              <a:solidFill>
                <a:srgbClr val="E70F62"/>
              </a:solidFill>
            </a:endParaRPr>
          </a:p>
        </p:txBody>
      </p:sp>
      <p:sp>
        <p:nvSpPr>
          <p:cNvPr id="314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65F70BFD-73FD-41E1-941E-E8C7568DA0FC}"/>
              </a:ext>
            </a:extLst>
          </p:cNvPr>
          <p:cNvSpPr txBox="1"/>
          <p:nvPr/>
        </p:nvSpPr>
        <p:spPr>
          <a:xfrm>
            <a:off x="424569" y="3429266"/>
            <a:ext cx="3015693" cy="48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The package contains 8 data sets for teaching.  </a:t>
            </a:r>
            <a:endParaRPr b="0" dirty="0"/>
          </a:p>
        </p:txBody>
      </p:sp>
      <p:sp>
        <p:nvSpPr>
          <p:cNvPr id="315" name="SUBSUBTITLE">
            <a:extLst>
              <a:ext uri="{FF2B5EF4-FFF2-40B4-BE49-F238E27FC236}">
                <a16:creationId xmlns:a16="http://schemas.microsoft.com/office/drawing/2014/main" id="{E4EAA988-D3CB-4C3C-ACBA-F420565A7C04}"/>
              </a:ext>
            </a:extLst>
          </p:cNvPr>
          <p:cNvSpPr txBox="1"/>
          <p:nvPr/>
        </p:nvSpPr>
        <p:spPr>
          <a:xfrm>
            <a:off x="9272704" y="3003074"/>
            <a:ext cx="28325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 err="1"/>
              <a:t>psyntur</a:t>
            </a:r>
            <a:r>
              <a:rPr lang="en-GB" dirty="0"/>
              <a:t>:: INDEPENDENT SAMPLES T-TEST</a:t>
            </a:r>
            <a:endParaRPr dirty="0"/>
          </a:p>
        </p:txBody>
      </p: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007BF97E-C648-43AC-AF63-36FC70EC8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591" y="226131"/>
            <a:ext cx="1188721" cy="1376937"/>
          </a:xfrm>
          <a:prstGeom prst="rect">
            <a:avLst/>
          </a:prstGeom>
        </p:spPr>
      </p:pic>
      <p:sp>
        <p:nvSpPr>
          <p:cNvPr id="316" name="SUBSUBTITLE">
            <a:extLst>
              <a:ext uri="{FF2B5EF4-FFF2-40B4-BE49-F238E27FC236}">
                <a16:creationId xmlns:a16="http://schemas.microsoft.com/office/drawing/2014/main" id="{936CE778-6B0C-4402-B1B5-EC7D37B2872D}"/>
              </a:ext>
            </a:extLst>
          </p:cNvPr>
          <p:cNvSpPr txBox="1"/>
          <p:nvPr/>
        </p:nvSpPr>
        <p:spPr>
          <a:xfrm>
            <a:off x="9299433" y="4263620"/>
            <a:ext cx="23548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 err="1"/>
              <a:t>psyntur</a:t>
            </a:r>
            <a:r>
              <a:rPr lang="en-GB" dirty="0"/>
              <a:t>:: PAIRED SAMPLES T-TEST</a:t>
            </a:r>
            <a:endParaRPr dirty="0"/>
          </a:p>
        </p:txBody>
      </p:sp>
      <p:sp>
        <p:nvSpPr>
          <p:cNvPr id="317" name="Line">
            <a:extLst>
              <a:ext uri="{FF2B5EF4-FFF2-40B4-BE49-F238E27FC236}">
                <a16:creationId xmlns:a16="http://schemas.microsoft.com/office/drawing/2014/main" id="{E05788C4-7F27-43A6-90C3-8A3410B0C7D5}"/>
              </a:ext>
            </a:extLst>
          </p:cNvPr>
          <p:cNvSpPr/>
          <p:nvPr/>
        </p:nvSpPr>
        <p:spPr>
          <a:xfrm>
            <a:off x="360590" y="6459857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8" name="Table">
            <a:extLst>
              <a:ext uri="{FF2B5EF4-FFF2-40B4-BE49-F238E27FC236}">
                <a16:creationId xmlns:a16="http://schemas.microsoft.com/office/drawing/2014/main" id="{FCC15E8E-3E5B-42AB-830D-A1F72C925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288027"/>
              </p:ext>
            </p:extLst>
          </p:nvPr>
        </p:nvGraphicFramePr>
        <p:xfrm>
          <a:off x="386259" y="3736319"/>
          <a:ext cx="3051465" cy="2520567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04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793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900" b="1" dirty="0">
                          <a:solidFill>
                            <a:srgbClr val="E70F6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dataset</a:t>
                      </a:r>
                      <a:endParaRPr sz="900" b="1" dirty="0">
                        <a:solidFill>
                          <a:srgbClr val="E70F6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 dirty="0">
                          <a:solidFill>
                            <a:srgbClr val="E70F6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ansur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Data on height, weight, handedness from men and women, different ages and races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4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faithfulfaces</a:t>
                      </a:r>
                      <a:endParaRPr lang="en-GB"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Ratings from facial photo and actual faithfulness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jobsatisfaction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Job satisfaction scores by gender and education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pairedsleep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Effect of two soporific drugs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65639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schizophrenia 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Sex differences in age of onset of schizophrenia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91046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selfesteem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Self-esteem data with time (3 time points)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861188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selfesteem2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Self-esteem data with time (3 time points) and treatment (2 groups)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56562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selfesteem2_long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Long format of selfesteem2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013676"/>
                  </a:ext>
                </a:extLst>
              </a:tr>
              <a:tr h="1576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vizverb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900" dirty="0">
                          <a:sym typeface="Source Sans Pro"/>
                        </a:rPr>
                        <a:t>Visual versus verbal perception and responses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70F6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19483"/>
                  </a:ext>
                </a:extLst>
              </a:tr>
            </a:tbl>
          </a:graphicData>
        </a:graphic>
      </p:graphicFrame>
      <p:sp>
        <p:nvSpPr>
          <p:cNvPr id="319" name="SUBSUBTITLE">
            <a:extLst>
              <a:ext uri="{FF2B5EF4-FFF2-40B4-BE49-F238E27FC236}">
                <a16:creationId xmlns:a16="http://schemas.microsoft.com/office/drawing/2014/main" id="{CC0A76B9-AADE-4907-B0B5-1B11470886D5}"/>
              </a:ext>
            </a:extLst>
          </p:cNvPr>
          <p:cNvSpPr txBox="1"/>
          <p:nvPr/>
        </p:nvSpPr>
        <p:spPr>
          <a:xfrm>
            <a:off x="393444" y="9164208"/>
            <a:ext cx="9954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MISSING DATA</a:t>
            </a:r>
            <a:endParaRPr dirty="0"/>
          </a:p>
        </p:txBody>
      </p:sp>
      <p:sp>
        <p:nvSpPr>
          <p:cNvPr id="320" name="Use a layout that flows and makes it easy to zero in on specific topics.">
            <a:extLst>
              <a:ext uri="{FF2B5EF4-FFF2-40B4-BE49-F238E27FC236}">
                <a16:creationId xmlns:a16="http://schemas.microsoft.com/office/drawing/2014/main" id="{AFEC1231-1E48-4003-9195-1B78FAC01D03}"/>
              </a:ext>
            </a:extLst>
          </p:cNvPr>
          <p:cNvSpPr txBox="1"/>
          <p:nvPr/>
        </p:nvSpPr>
        <p:spPr>
          <a:xfrm>
            <a:off x="409801" y="9499070"/>
            <a:ext cx="3038438" cy="75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dirty="0"/>
              <a:t>Most descriptive functions (i.e., </a:t>
            </a:r>
            <a:r>
              <a:rPr lang="en-GB" dirty="0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sum()</a:t>
            </a:r>
            <a:r>
              <a:rPr lang="en-GB" dirty="0"/>
              <a:t>, </a:t>
            </a:r>
            <a:r>
              <a:rPr lang="en-GB" dirty="0">
                <a:solidFill>
                  <a:srgbClr val="E70F62"/>
                </a:solidFill>
                <a:latin typeface="Source Sans Pro Black" panose="020B0604020202020204" pitchFamily="34" charset="0"/>
              </a:rPr>
              <a:t>mean()</a:t>
            </a:r>
            <a:r>
              <a:rPr lang="en-GB" dirty="0"/>
              <a:t>, </a:t>
            </a:r>
            <a:r>
              <a:rPr lang="en-GB" dirty="0" err="1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sd</a:t>
            </a:r>
            <a:r>
              <a:rPr lang="en-GB" dirty="0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()</a:t>
            </a:r>
            <a:r>
              <a:rPr lang="en-GB" dirty="0"/>
              <a:t>) rely on complete data.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dirty="0"/>
              <a:t>For variables with missing data use </a:t>
            </a:r>
            <a:r>
              <a:rPr lang="en-GB" dirty="0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_</a:t>
            </a:r>
            <a:r>
              <a:rPr lang="en-GB" dirty="0" err="1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xna</a:t>
            </a:r>
            <a:r>
              <a:rPr lang="en-GB" dirty="0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  <a:r>
              <a:rPr lang="en-GB" dirty="0"/>
              <a:t>at end of descriptive function e.g., </a:t>
            </a:r>
            <a:r>
              <a:rPr lang="en-GB" dirty="0" err="1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sum_xna</a:t>
            </a:r>
            <a:r>
              <a:rPr lang="en-GB" dirty="0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mean_xna</a:t>
            </a:r>
            <a:r>
              <a:rPr lang="en-GB" dirty="0">
                <a:solidFill>
                  <a:srgbClr val="E70F62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()</a:t>
            </a:r>
            <a:endParaRPr dirty="0">
              <a:solidFill>
                <a:srgbClr val="E70F62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22" name="Speech Bubble: Rectangle with Corners Rounded 321">
            <a:extLst>
              <a:ext uri="{FF2B5EF4-FFF2-40B4-BE49-F238E27FC236}">
                <a16:creationId xmlns:a16="http://schemas.microsoft.com/office/drawing/2014/main" id="{41F10D28-8728-4E5A-A090-397466F5333B}"/>
              </a:ext>
            </a:extLst>
          </p:cNvPr>
          <p:cNvSpPr/>
          <p:nvPr/>
        </p:nvSpPr>
        <p:spPr>
          <a:xfrm>
            <a:off x="7631881" y="5267862"/>
            <a:ext cx="991405" cy="448828"/>
          </a:xfrm>
          <a:prstGeom prst="wedgeRoundRectCallout">
            <a:avLst>
              <a:gd name="adj1" fmla="val -85687"/>
              <a:gd name="adj2" fmla="val -53489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 of bins</a:t>
            </a:r>
          </a:p>
        </p:txBody>
      </p:sp>
      <p:sp>
        <p:nvSpPr>
          <p:cNvPr id="323" name="Speech Bubble: Rectangle with Corners Rounded 322">
            <a:extLst>
              <a:ext uri="{FF2B5EF4-FFF2-40B4-BE49-F238E27FC236}">
                <a16:creationId xmlns:a16="http://schemas.microsoft.com/office/drawing/2014/main" id="{3EF521B7-3552-4C52-88A3-4932AD54B13F}"/>
              </a:ext>
            </a:extLst>
          </p:cNvPr>
          <p:cNvSpPr/>
          <p:nvPr/>
        </p:nvSpPr>
        <p:spPr>
          <a:xfrm>
            <a:off x="7610896" y="6995572"/>
            <a:ext cx="1042775" cy="448828"/>
          </a:xfrm>
          <a:prstGeom prst="wedgeRoundRectCallout">
            <a:avLst>
              <a:gd name="adj1" fmla="val -85687"/>
              <a:gd name="adj2" fmla="val -53489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Show line of best fit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Speech Bubble: Rectangle with Corners Rounded 323">
            <a:extLst>
              <a:ext uri="{FF2B5EF4-FFF2-40B4-BE49-F238E27FC236}">
                <a16:creationId xmlns:a16="http://schemas.microsoft.com/office/drawing/2014/main" id="{A891A0E9-BA42-4C73-8FA9-507C3F686D2C}"/>
              </a:ext>
            </a:extLst>
          </p:cNvPr>
          <p:cNvSpPr/>
          <p:nvPr/>
        </p:nvSpPr>
        <p:spPr>
          <a:xfrm>
            <a:off x="6716864" y="9000057"/>
            <a:ext cx="921534" cy="612277"/>
          </a:xfrm>
          <a:prstGeom prst="wedgeRoundRectCallout">
            <a:avLst>
              <a:gd name="adj1" fmla="val -22745"/>
              <a:gd name="adj2" fmla="val -110329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Show data as jitter points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Speech Bubble: Rectangle with Corners Rounded 324">
            <a:extLst>
              <a:ext uri="{FF2B5EF4-FFF2-40B4-BE49-F238E27FC236}">
                <a16:creationId xmlns:a16="http://schemas.microsoft.com/office/drawing/2014/main" id="{05686D34-85DB-453A-AB83-6276A5A22238}"/>
              </a:ext>
            </a:extLst>
          </p:cNvPr>
          <p:cNvSpPr/>
          <p:nvPr/>
        </p:nvSpPr>
        <p:spPr>
          <a:xfrm>
            <a:off x="7647824" y="7931289"/>
            <a:ext cx="1033349" cy="612277"/>
          </a:xfrm>
          <a:prstGeom prst="wedgeRoundRectCallout">
            <a:avLst>
              <a:gd name="adj1" fmla="val -102943"/>
              <a:gd name="adj2" fmla="val 11087"/>
              <a:gd name="adj3" fmla="val 16667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x is optional grouping variable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1436AE-2BFA-45B4-B22E-AC01791C0C7F}"/>
              </a:ext>
            </a:extLst>
          </p:cNvPr>
          <p:cNvGrpSpPr/>
          <p:nvPr/>
        </p:nvGrpSpPr>
        <p:grpSpPr>
          <a:xfrm>
            <a:off x="9291515" y="3482772"/>
            <a:ext cx="840118" cy="273829"/>
            <a:chOff x="7041912" y="3166061"/>
            <a:chExt cx="840118" cy="2738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7694B8-D10B-45AF-94BB-C6104DCA4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E70F62">
                  <a:tint val="45000"/>
                  <a:satMod val="400000"/>
                </a:srgbClr>
              </a:duotone>
              <a:alphaModFix amt="49000"/>
            </a:blip>
            <a:srcRect r="50743" b="18"/>
            <a:stretch/>
          </p:blipFill>
          <p:spPr>
            <a:xfrm>
              <a:off x="7041912" y="3170726"/>
              <a:ext cx="423523" cy="269164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34F4DA88-4235-4942-9B89-00B200151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49000"/>
              <a:duotone>
                <a:prstClr val="black"/>
                <a:srgbClr val="317FAF">
                  <a:tint val="45000"/>
                  <a:satMod val="400000"/>
                </a:srgbClr>
              </a:duotone>
            </a:blip>
            <a:srcRect r="50743" b="18"/>
            <a:stretch/>
          </p:blipFill>
          <p:spPr>
            <a:xfrm>
              <a:off x="7458507" y="3166061"/>
              <a:ext cx="423523" cy="269164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81A4DC-8875-4E6A-8777-5C58ACA7D8F9}"/>
                </a:ext>
              </a:extLst>
            </p:cNvPr>
            <p:cNvCxnSpPr>
              <a:cxnSpLocks/>
            </p:cNvCxnSpPr>
            <p:nvPr/>
          </p:nvCxnSpPr>
          <p:spPr>
            <a:xfrm>
              <a:off x="7337989" y="3210609"/>
              <a:ext cx="241035" cy="0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90000"/>
                </a:schemeClr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46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4B745E05-9E26-492F-9ECA-D9A7723EA726}"/>
              </a:ext>
            </a:extLst>
          </p:cNvPr>
          <p:cNvSpPr txBox="1"/>
          <p:nvPr/>
        </p:nvSpPr>
        <p:spPr>
          <a:xfrm>
            <a:off x="10718613" y="3469230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dirty="0" err="1">
                <a:solidFill>
                  <a:srgbClr val="E70F62"/>
                </a:solidFill>
                <a:latin typeface="Menlo"/>
              </a:rPr>
              <a:t>t_test</a:t>
            </a:r>
            <a:r>
              <a:rPr lang="en-GB" sz="1300" b="0" dirty="0">
                <a:latin typeface="Menlo"/>
              </a:rPr>
              <a:t>(trustworthy ~ </a:t>
            </a:r>
            <a:r>
              <a:rPr lang="en-GB" sz="1300" b="0" dirty="0" err="1">
                <a:latin typeface="Menlo"/>
              </a:rPr>
              <a:t>face_sex</a:t>
            </a:r>
            <a:r>
              <a:rPr lang="en-GB" sz="1300" b="0" dirty="0">
                <a:latin typeface="Menlo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           data = </a:t>
            </a:r>
            <a:r>
              <a:rPr lang="en-GB" sz="1300" b="0" dirty="0" err="1">
                <a:latin typeface="Menlo"/>
              </a:rPr>
              <a:t>faithfulfaces</a:t>
            </a:r>
            <a:endParaRPr lang="en-GB" sz="1300" b="0" dirty="0">
              <a:latin typeface="Menlo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97F917BD-7502-434D-A38A-9D97C8991C82}"/>
              </a:ext>
            </a:extLst>
          </p:cNvPr>
          <p:cNvGrpSpPr/>
          <p:nvPr/>
        </p:nvGrpSpPr>
        <p:grpSpPr>
          <a:xfrm>
            <a:off x="9264663" y="4665862"/>
            <a:ext cx="840118" cy="273829"/>
            <a:chOff x="7041912" y="3166061"/>
            <a:chExt cx="840118" cy="273829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3CBBA204-1C35-48F4-B14F-129205B2E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E70F62">
                  <a:tint val="45000"/>
                  <a:satMod val="400000"/>
                </a:srgbClr>
              </a:duotone>
              <a:alphaModFix amt="49000"/>
            </a:blip>
            <a:srcRect r="50743" b="18"/>
            <a:stretch/>
          </p:blipFill>
          <p:spPr>
            <a:xfrm>
              <a:off x="7041912" y="3170726"/>
              <a:ext cx="423523" cy="269164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65AE0F6A-F020-43E7-A644-C629BABA5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49000"/>
              <a:duotone>
                <a:prstClr val="black"/>
                <a:srgbClr val="E70F62">
                  <a:tint val="45000"/>
                  <a:satMod val="400000"/>
                </a:srgbClr>
              </a:duotone>
            </a:blip>
            <a:srcRect r="50743" b="18"/>
            <a:stretch/>
          </p:blipFill>
          <p:spPr>
            <a:xfrm>
              <a:off x="7458507" y="3166061"/>
              <a:ext cx="423523" cy="269164"/>
            </a:xfrm>
            <a:prstGeom prst="rect">
              <a:avLst/>
            </a:prstGeom>
          </p:spPr>
        </p:pic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D461CC0-8CA5-4AAE-B528-A67FB8B49129}"/>
                </a:ext>
              </a:extLst>
            </p:cNvPr>
            <p:cNvCxnSpPr>
              <a:cxnSpLocks/>
            </p:cNvCxnSpPr>
            <p:nvPr/>
          </p:nvCxnSpPr>
          <p:spPr>
            <a:xfrm>
              <a:off x="7337989" y="3210609"/>
              <a:ext cx="241035" cy="0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90000"/>
                </a:schemeClr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53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28295C2F-1F01-4413-A114-61E978E06272}"/>
              </a:ext>
            </a:extLst>
          </p:cNvPr>
          <p:cNvSpPr txBox="1"/>
          <p:nvPr/>
        </p:nvSpPr>
        <p:spPr>
          <a:xfrm>
            <a:off x="10729403" y="4637759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dirty="0">
                <a:solidFill>
                  <a:srgbClr val="E70F62"/>
                </a:solidFill>
                <a:latin typeface="Menlo"/>
              </a:rPr>
              <a:t>paired_ </a:t>
            </a:r>
            <a:r>
              <a:rPr lang="en-GB" sz="1300" dirty="0" err="1">
                <a:solidFill>
                  <a:srgbClr val="E70F62"/>
                </a:solidFill>
                <a:latin typeface="Menlo"/>
              </a:rPr>
              <a:t>t_test</a:t>
            </a:r>
            <a:r>
              <a:rPr lang="en-GB" sz="1300" b="0" dirty="0">
                <a:latin typeface="Menlo"/>
              </a:rPr>
              <a:t>(y1, y2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          data = </a:t>
            </a:r>
            <a:r>
              <a:rPr lang="en-GB" sz="1300" b="0" dirty="0" err="1">
                <a:latin typeface="Menlo"/>
              </a:rPr>
              <a:t>faithfulfaces</a:t>
            </a:r>
            <a:endParaRPr lang="en-GB" sz="1300" b="0" dirty="0">
              <a:latin typeface="Menlo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CD212C-5732-47E5-8EE2-738DE97B9068}"/>
              </a:ext>
            </a:extLst>
          </p:cNvPr>
          <p:cNvGrpSpPr/>
          <p:nvPr/>
        </p:nvGrpSpPr>
        <p:grpSpPr>
          <a:xfrm>
            <a:off x="9374485" y="5712737"/>
            <a:ext cx="532898" cy="509610"/>
            <a:chOff x="8610340" y="5303313"/>
            <a:chExt cx="532898" cy="50961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754E73-C8B6-4D48-8A50-31B2E5411530}"/>
                </a:ext>
              </a:extLst>
            </p:cNvPr>
            <p:cNvCxnSpPr/>
            <p:nvPr/>
          </p:nvCxnSpPr>
          <p:spPr>
            <a:xfrm flipV="1">
              <a:off x="8619518" y="5303313"/>
              <a:ext cx="0" cy="509610"/>
            </a:xfrm>
            <a:prstGeom prst="straightConnector1">
              <a:avLst/>
            </a:prstGeom>
            <a:noFill/>
            <a:ln w="254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98D95C07-E702-4BB5-8BA4-4557A544FF00}"/>
                </a:ext>
              </a:extLst>
            </p:cNvPr>
            <p:cNvCxnSpPr>
              <a:cxnSpLocks/>
            </p:cNvCxnSpPr>
            <p:nvPr/>
          </p:nvCxnSpPr>
          <p:spPr>
            <a:xfrm>
              <a:off x="8610340" y="5803955"/>
              <a:ext cx="532898" cy="8968"/>
            </a:xfrm>
            <a:prstGeom prst="straightConnector1">
              <a:avLst/>
            </a:prstGeom>
            <a:noFill/>
            <a:ln w="254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38A0EB-EA0F-4030-A6AF-DD9FB1E9D3BE}"/>
                </a:ext>
              </a:extLst>
            </p:cNvPr>
            <p:cNvSpPr/>
            <p:nvPr/>
          </p:nvSpPr>
          <p:spPr>
            <a:xfrm>
              <a:off x="8729724" y="5522061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8D9905A0-D321-47CB-8625-28D1E7325A53}"/>
                </a:ext>
              </a:extLst>
            </p:cNvPr>
            <p:cNvSpPr/>
            <p:nvPr/>
          </p:nvSpPr>
          <p:spPr>
            <a:xfrm>
              <a:off x="8836405" y="5549900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25B9044-4D58-4265-8BA4-77CC68A04249}"/>
                </a:ext>
              </a:extLst>
            </p:cNvPr>
            <p:cNvSpPr/>
            <p:nvPr/>
          </p:nvSpPr>
          <p:spPr>
            <a:xfrm>
              <a:off x="8882124" y="5455446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D954753-7316-404E-B206-918549D34FA9}"/>
                </a:ext>
              </a:extLst>
            </p:cNvPr>
            <p:cNvSpPr/>
            <p:nvPr/>
          </p:nvSpPr>
          <p:spPr>
            <a:xfrm>
              <a:off x="8757479" y="5654068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C40B5E2D-1B2C-42D9-B3D8-DBBEAE48C668}"/>
                </a:ext>
              </a:extLst>
            </p:cNvPr>
            <p:cNvSpPr/>
            <p:nvPr/>
          </p:nvSpPr>
          <p:spPr>
            <a:xfrm>
              <a:off x="8882123" y="5631208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2C43BC7E-F3B2-44B6-933C-FFF6FDE7AB22}"/>
                </a:ext>
              </a:extLst>
            </p:cNvPr>
            <p:cNvSpPr/>
            <p:nvPr/>
          </p:nvSpPr>
          <p:spPr>
            <a:xfrm>
              <a:off x="8988008" y="5499201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DBAC084-1E1D-48D7-AB49-856E7E0E5F3D}"/>
                </a:ext>
              </a:extLst>
            </p:cNvPr>
            <p:cNvSpPr/>
            <p:nvPr/>
          </p:nvSpPr>
          <p:spPr>
            <a:xfrm>
              <a:off x="8678554" y="5695609"/>
              <a:ext cx="45719" cy="45719"/>
            </a:xfrm>
            <a:prstGeom prst="ellipse">
              <a:avLst/>
            </a:prstGeom>
            <a:solidFill>
              <a:srgbClr val="F0B7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1" name="SUBSUBTITLE">
            <a:extLst>
              <a:ext uri="{FF2B5EF4-FFF2-40B4-BE49-F238E27FC236}">
                <a16:creationId xmlns:a16="http://schemas.microsoft.com/office/drawing/2014/main" id="{BD81393F-6753-4239-903E-C08E06792F69}"/>
              </a:ext>
            </a:extLst>
          </p:cNvPr>
          <p:cNvSpPr txBox="1"/>
          <p:nvPr/>
        </p:nvSpPr>
        <p:spPr>
          <a:xfrm>
            <a:off x="9272704" y="5329546"/>
            <a:ext cx="14459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base:: CORRELATION</a:t>
            </a:r>
            <a:endParaRPr dirty="0"/>
          </a:p>
        </p:txBody>
      </p:sp>
      <p:sp>
        <p:nvSpPr>
          <p:cNvPr id="36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7762DFFD-9A76-4FB8-AA33-456ECCD14D73}"/>
              </a:ext>
            </a:extLst>
          </p:cNvPr>
          <p:cNvSpPr txBox="1"/>
          <p:nvPr/>
        </p:nvSpPr>
        <p:spPr>
          <a:xfrm>
            <a:off x="10727678" y="5735870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 err="1">
                <a:solidFill>
                  <a:srgbClr val="E70F62"/>
                </a:solidFill>
                <a:latin typeface="Menlo"/>
              </a:rPr>
              <a:t>cor.test</a:t>
            </a:r>
            <a:r>
              <a:rPr lang="en-GB" sz="1300" b="0" dirty="0">
                <a:latin typeface="Menlo"/>
              </a:rPr>
              <a:t>(</a:t>
            </a:r>
            <a:r>
              <a:rPr lang="en-GB" sz="1300" b="0" dirty="0" err="1">
                <a:latin typeface="Menlo"/>
              </a:rPr>
              <a:t>faithfulfaces$trustworthy</a:t>
            </a:r>
            <a:r>
              <a:rPr lang="en-GB" sz="1300" b="0" dirty="0">
                <a:latin typeface="Menlo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	</a:t>
            </a:r>
            <a:r>
              <a:rPr lang="en-GB" sz="1300" b="0" dirty="0" err="1">
                <a:latin typeface="Menlo"/>
              </a:rPr>
              <a:t>faithfulfaces$faithful</a:t>
            </a:r>
            <a:r>
              <a:rPr lang="en-GB" sz="1300" b="0" dirty="0">
                <a:latin typeface="Menlo"/>
              </a:rPr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B3C801-5C13-45A4-99AE-340D838CF588}"/>
              </a:ext>
            </a:extLst>
          </p:cNvPr>
          <p:cNvGrpSpPr/>
          <p:nvPr/>
        </p:nvGrpSpPr>
        <p:grpSpPr>
          <a:xfrm>
            <a:off x="9344705" y="7118251"/>
            <a:ext cx="532898" cy="509610"/>
            <a:chOff x="9137989" y="6500731"/>
            <a:chExt cx="532898" cy="509610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39AE743-76B8-47C1-BA38-04D435665ED5}"/>
                </a:ext>
              </a:extLst>
            </p:cNvPr>
            <p:cNvGrpSpPr/>
            <p:nvPr/>
          </p:nvGrpSpPr>
          <p:grpSpPr>
            <a:xfrm>
              <a:off x="9137989" y="6500731"/>
              <a:ext cx="532898" cy="509610"/>
              <a:chOff x="8610340" y="5303313"/>
              <a:chExt cx="532898" cy="509610"/>
            </a:xfrm>
          </p:grpSpPr>
          <p:cxnSp>
            <p:nvCxnSpPr>
              <p:cNvPr id="364" name="Straight Arrow Connector 363">
                <a:extLst>
                  <a:ext uri="{FF2B5EF4-FFF2-40B4-BE49-F238E27FC236}">
                    <a16:creationId xmlns:a16="http://schemas.microsoft.com/office/drawing/2014/main" id="{543A3F0C-AC71-489C-9F27-695CC097EA73}"/>
                  </a:ext>
                </a:extLst>
              </p:cNvPr>
              <p:cNvCxnSpPr/>
              <p:nvPr/>
            </p:nvCxnSpPr>
            <p:spPr>
              <a:xfrm flipV="1">
                <a:off x="8619518" y="5303313"/>
                <a:ext cx="0" cy="509610"/>
              </a:xfrm>
              <a:prstGeom prst="straightConnector1">
                <a:avLst/>
              </a:prstGeom>
              <a:noFill/>
              <a:ln w="254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5C3355FF-6AC7-4F4B-A7A8-D210A3D5F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340" y="5803955"/>
                <a:ext cx="532898" cy="8968"/>
              </a:xfrm>
              <a:prstGeom prst="straightConnector1">
                <a:avLst/>
              </a:prstGeom>
              <a:noFill/>
              <a:ln w="254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5B4DF793-7E37-4148-A997-252DAD8454FE}"/>
                  </a:ext>
                </a:extLst>
              </p:cNvPr>
              <p:cNvSpPr/>
              <p:nvPr/>
            </p:nvSpPr>
            <p:spPr>
              <a:xfrm>
                <a:off x="8729724" y="5522061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076DF1D-C630-4D32-BA74-9C440B13869C}"/>
                  </a:ext>
                </a:extLst>
              </p:cNvPr>
              <p:cNvSpPr/>
              <p:nvPr/>
            </p:nvSpPr>
            <p:spPr>
              <a:xfrm>
                <a:off x="8836405" y="5549900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D4969FE4-2B2B-40FF-8E72-48CC92394BDE}"/>
                  </a:ext>
                </a:extLst>
              </p:cNvPr>
              <p:cNvSpPr/>
              <p:nvPr/>
            </p:nvSpPr>
            <p:spPr>
              <a:xfrm>
                <a:off x="8882124" y="5455446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A4A4F954-4A15-4B76-84BD-C22D5139F51E}"/>
                  </a:ext>
                </a:extLst>
              </p:cNvPr>
              <p:cNvSpPr/>
              <p:nvPr/>
            </p:nvSpPr>
            <p:spPr>
              <a:xfrm>
                <a:off x="8757479" y="5654068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1DF098C-03B8-4CF4-81B0-B7A809E631CB}"/>
                  </a:ext>
                </a:extLst>
              </p:cNvPr>
              <p:cNvSpPr/>
              <p:nvPr/>
            </p:nvSpPr>
            <p:spPr>
              <a:xfrm>
                <a:off x="8882123" y="5631208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4C732115-C230-495B-AF4D-9FD0B0E2F572}"/>
                  </a:ext>
                </a:extLst>
              </p:cNvPr>
              <p:cNvSpPr/>
              <p:nvPr/>
            </p:nvSpPr>
            <p:spPr>
              <a:xfrm>
                <a:off x="8988008" y="5499201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3CF36F37-75EA-4B0A-B37D-50D04BEC6C6A}"/>
                  </a:ext>
                </a:extLst>
              </p:cNvPr>
              <p:cNvSpPr/>
              <p:nvPr/>
            </p:nvSpPr>
            <p:spPr>
              <a:xfrm>
                <a:off x="8678554" y="5695609"/>
                <a:ext cx="45719" cy="45719"/>
              </a:xfrm>
              <a:prstGeom prst="ellipse">
                <a:avLst/>
              </a:prstGeom>
              <a:solidFill>
                <a:srgbClr val="F0B7C6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2C0FB574-2BBE-4E78-91A4-4588A7740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8533" y="6664430"/>
              <a:ext cx="351042" cy="292432"/>
            </a:xfrm>
            <a:prstGeom prst="straightConnector1">
              <a:avLst/>
            </a:prstGeom>
            <a:noFill/>
            <a:ln w="25400" cap="flat">
              <a:solidFill>
                <a:srgbClr val="317FAF"/>
              </a:solidFill>
              <a:prstDash val="sysDash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74" name="SUBSUBTITLE">
            <a:extLst>
              <a:ext uri="{FF2B5EF4-FFF2-40B4-BE49-F238E27FC236}">
                <a16:creationId xmlns:a16="http://schemas.microsoft.com/office/drawing/2014/main" id="{A56E173B-54DE-4F2F-8B80-FA9775AEBD7B}"/>
              </a:ext>
            </a:extLst>
          </p:cNvPr>
          <p:cNvSpPr txBox="1"/>
          <p:nvPr/>
        </p:nvSpPr>
        <p:spPr>
          <a:xfrm>
            <a:off x="9308696" y="6710336"/>
            <a:ext cx="241252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base:: SIMPLE LINEAR REGRESSION</a:t>
            </a:r>
            <a:endParaRPr dirty="0"/>
          </a:p>
        </p:txBody>
      </p:sp>
      <p:sp>
        <p:nvSpPr>
          <p:cNvPr id="37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2315BB29-9241-4C09-855B-1E1CEC644CC7}"/>
              </a:ext>
            </a:extLst>
          </p:cNvPr>
          <p:cNvSpPr txBox="1"/>
          <p:nvPr/>
        </p:nvSpPr>
        <p:spPr>
          <a:xfrm>
            <a:off x="10724331" y="7180436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 err="1">
                <a:solidFill>
                  <a:srgbClr val="E70F62"/>
                </a:solidFill>
                <a:latin typeface="Menlo"/>
              </a:rPr>
              <a:t>lm</a:t>
            </a:r>
            <a:r>
              <a:rPr lang="en-GB" sz="1300" b="0" dirty="0">
                <a:latin typeface="Menlo"/>
              </a:rPr>
              <a:t>(data = </a:t>
            </a:r>
            <a:r>
              <a:rPr lang="en-GB" sz="1300" b="0" dirty="0" err="1">
                <a:latin typeface="Menlo"/>
              </a:rPr>
              <a:t>faithfulfaces</a:t>
            </a:r>
            <a:r>
              <a:rPr lang="en-GB" sz="1300" b="0" dirty="0">
                <a:latin typeface="Menlo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      faithful ~ trustworthy)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E6AEE-9D1C-481B-AA10-BC70289B026B}"/>
              </a:ext>
            </a:extLst>
          </p:cNvPr>
          <p:cNvGrpSpPr/>
          <p:nvPr/>
        </p:nvGrpSpPr>
        <p:grpSpPr>
          <a:xfrm>
            <a:off x="9299433" y="8374647"/>
            <a:ext cx="1269924" cy="274003"/>
            <a:chOff x="9250100" y="7890870"/>
            <a:chExt cx="1269924" cy="274003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15153ACA-EFCF-42F8-B851-A90500E1102F}"/>
                </a:ext>
              </a:extLst>
            </p:cNvPr>
            <p:cNvGrpSpPr/>
            <p:nvPr/>
          </p:nvGrpSpPr>
          <p:grpSpPr>
            <a:xfrm>
              <a:off x="9250100" y="7891044"/>
              <a:ext cx="840118" cy="273829"/>
              <a:chOff x="7041912" y="3166061"/>
              <a:chExt cx="840118" cy="273829"/>
            </a:xfrm>
          </p:grpSpPr>
          <p:pic>
            <p:nvPicPr>
              <p:cNvPr id="378" name="Picture 377">
                <a:extLst>
                  <a:ext uri="{FF2B5EF4-FFF2-40B4-BE49-F238E27FC236}">
                    <a16:creationId xmlns:a16="http://schemas.microsoft.com/office/drawing/2014/main" id="{C16F8C18-EAE4-40DB-9FE1-5689682F7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E70F62">
                    <a:tint val="45000"/>
                    <a:satMod val="400000"/>
                  </a:srgbClr>
                </a:duotone>
                <a:alphaModFix amt="49000"/>
              </a:blip>
              <a:srcRect r="50743" b="18"/>
              <a:stretch/>
            </p:blipFill>
            <p:spPr>
              <a:xfrm>
                <a:off x="7041912" y="3170726"/>
                <a:ext cx="423523" cy="269164"/>
              </a:xfrm>
              <a:prstGeom prst="rect">
                <a:avLst/>
              </a:prstGeom>
            </p:spPr>
          </p:pic>
          <p:pic>
            <p:nvPicPr>
              <p:cNvPr id="379" name="Picture 378">
                <a:extLst>
                  <a:ext uri="{FF2B5EF4-FFF2-40B4-BE49-F238E27FC236}">
                    <a16:creationId xmlns:a16="http://schemas.microsoft.com/office/drawing/2014/main" id="{0ED7F0C6-2771-4E02-8ECA-3F1CE60367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49000"/>
                <a:duotone>
                  <a:prstClr val="black"/>
                  <a:srgbClr val="317FAF">
                    <a:tint val="45000"/>
                    <a:satMod val="400000"/>
                  </a:srgbClr>
                </a:duotone>
              </a:blip>
              <a:srcRect r="50743" b="18"/>
              <a:stretch/>
            </p:blipFill>
            <p:spPr>
              <a:xfrm>
                <a:off x="7458507" y="3166061"/>
                <a:ext cx="423523" cy="269164"/>
              </a:xfrm>
              <a:prstGeom prst="rect">
                <a:avLst/>
              </a:prstGeom>
            </p:spPr>
          </p:pic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C52DF94D-44D4-47AF-AEA7-359482738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7989" y="3210609"/>
                <a:ext cx="241035" cy="0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90000"/>
                  </a:schemeClr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381" name="Picture 380">
              <a:extLst>
                <a:ext uri="{FF2B5EF4-FFF2-40B4-BE49-F238E27FC236}">
                  <a16:creationId xmlns:a16="http://schemas.microsoft.com/office/drawing/2014/main" id="{931678C9-A10C-4262-A7DE-BD04C5AA3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49000"/>
              <a:duotone>
                <a:prstClr val="black"/>
                <a:srgbClr val="F9BE5C">
                  <a:tint val="45000"/>
                  <a:satMod val="400000"/>
                </a:srgbClr>
              </a:duotone>
            </a:blip>
            <a:srcRect r="50743" b="18"/>
            <a:stretch/>
          </p:blipFill>
          <p:spPr>
            <a:xfrm>
              <a:off x="10096501" y="7890870"/>
              <a:ext cx="423523" cy="269164"/>
            </a:xfrm>
            <a:prstGeom prst="rect">
              <a:avLst/>
            </a:prstGeom>
          </p:spPr>
        </p:pic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44E4001A-B4E1-4EF4-9627-7112FBCFA37E}"/>
                </a:ext>
              </a:extLst>
            </p:cNvPr>
            <p:cNvCxnSpPr>
              <a:cxnSpLocks/>
            </p:cNvCxnSpPr>
            <p:nvPr/>
          </p:nvCxnSpPr>
          <p:spPr>
            <a:xfrm>
              <a:off x="9969700" y="7935592"/>
              <a:ext cx="241035" cy="0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90000"/>
                </a:schemeClr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3" name="SUBSUBTITLE">
            <a:extLst>
              <a:ext uri="{FF2B5EF4-FFF2-40B4-BE49-F238E27FC236}">
                <a16:creationId xmlns:a16="http://schemas.microsoft.com/office/drawing/2014/main" id="{0A11E4C4-6D56-4B20-BAC4-B856588624ED}"/>
              </a:ext>
            </a:extLst>
          </p:cNvPr>
          <p:cNvSpPr txBox="1"/>
          <p:nvPr/>
        </p:nvSpPr>
        <p:spPr>
          <a:xfrm>
            <a:off x="9299433" y="8054187"/>
            <a:ext cx="16158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base:: ONE WAY ANOVA </a:t>
            </a:r>
            <a:endParaRPr dirty="0"/>
          </a:p>
        </p:txBody>
      </p:sp>
      <p:sp>
        <p:nvSpPr>
          <p:cNvPr id="384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A6801C04-0179-4DC4-ACED-BB6DB81A37B0}"/>
              </a:ext>
            </a:extLst>
          </p:cNvPr>
          <p:cNvSpPr txBox="1"/>
          <p:nvPr/>
        </p:nvSpPr>
        <p:spPr>
          <a:xfrm>
            <a:off x="10758318" y="8360298"/>
            <a:ext cx="2456755" cy="6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 err="1">
                <a:solidFill>
                  <a:srgbClr val="E70F62"/>
                </a:solidFill>
                <a:latin typeface="Menlo"/>
              </a:rPr>
              <a:t>aov</a:t>
            </a:r>
            <a:r>
              <a:rPr lang="en-GB" sz="1300" b="0" dirty="0">
                <a:latin typeface="Menlo"/>
              </a:rPr>
              <a:t>(data = selfesteem2,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sz="1300" b="0" dirty="0">
                <a:latin typeface="Menlo"/>
              </a:rPr>
              <a:t>        score ~ time)</a:t>
            </a:r>
          </a:p>
        </p:txBody>
      </p:sp>
    </p:spTree>
    <p:extLst>
      <p:ext uri="{BB962C8B-B14F-4D97-AF65-F5344CB8AC3E}">
        <p14:creationId xmlns:p14="http://schemas.microsoft.com/office/powerpoint/2010/main" val="115763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625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</vt:lpstr>
      <vt:lpstr>Helvetica Light</vt:lpstr>
      <vt:lpstr>Menlo</vt:lpstr>
      <vt:lpstr>Source Sans Pro</vt:lpstr>
      <vt:lpstr>Source Sans Pro Black</vt:lpstr>
      <vt:lpstr>Source Sans Pro Light</vt:lpstr>
      <vt:lpstr>Source Sans Pro Semibold</vt:lpstr>
      <vt:lpstr>White</vt:lpstr>
      <vt:lpstr>psyntur: : CHEAT SHEET (LEVEL 4 UG)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Sarah Gardner</dc:creator>
  <cp:lastModifiedBy>Gardner, Sarah</cp:lastModifiedBy>
  <cp:revision>3</cp:revision>
  <dcterms:modified xsi:type="dcterms:W3CDTF">2022-05-03T19:33:06Z</dcterms:modified>
</cp:coreProperties>
</file>