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3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6F18-2CB0-BD3D-1E47-B18A8E69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2375D-A276-374E-06B6-D5C8948A4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325D-5886-40DA-C6C9-4CFC5458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BBC0-D5AE-2EA7-F01C-5ECC6931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E0AE-B2BD-B238-012E-B274DFD8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8A4A-9BDC-0484-71A4-36B50739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DF996-7B2C-405E-60D8-904EC9E3D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B413-FE37-0E75-D3DB-499AC4A8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167A-1615-AB7D-4600-0945DA0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8B49-918A-7B4B-D9F9-AC3FCA17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4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183BB-300C-D91D-0E2A-FBF3D1A8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6401F-CE0A-919B-6AF0-C82250B0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6696-91AE-D52E-1D66-470AEF8B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909F-9A83-D6AD-E0F6-2516DDF9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CBC8-F442-3A50-E237-6C370E53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9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07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6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2056-CC06-EB91-D93F-C8D410CD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FCAD-BFDD-7C75-86F0-3261F09C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5E90-B149-8F27-5267-F68D1F71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9D7E-4D94-15A7-DC00-09F2A4F3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3DC7-9BC9-202E-9E0E-89BD5A69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9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36BC-1D62-503F-CA61-5B73CDF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D93A-6CCC-E11D-0C61-347CCBE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F5F0-F063-F8F9-81B9-70721D25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F335-17B5-11F7-8032-735D3EBA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EFA0-CD46-50D6-47E0-389AFCB5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0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8915-D331-08E7-D6E0-3DDEFE8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B031-07DB-B49B-EB06-5C63B1F2E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E8D2-D199-14F7-305E-CBA3A10A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796F-70F9-E9D1-70E6-AD9B8737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678D-C50F-E33E-C0A9-322D2EE0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B32DF-FB57-CE00-40F3-7ACB32AA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8938-DAEE-146E-9B2B-DCD74B36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4507-B59F-AC4F-7742-DCBF569D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B7E87-88AD-3D26-4BBC-B133251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C2460-91EA-FABD-CB37-0105A6686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5192D-84B0-15CB-46C8-FB70C92A8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CEC62-95BB-7455-F471-7CD3C7E5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07DF8-B9C0-BAAF-43D3-F2EBDD5E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928F6-6E92-10B5-AC39-3CD2441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3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157F-743C-C165-BF1A-3A066044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80922-AE37-BC28-C1B3-775569AB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1DAA-C124-9E55-1761-5DE008F2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FB02-92D1-3F0E-F4C0-78621D4A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3E129-9A4A-87BD-1C51-79CF74EA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275D2-3B1F-0F26-0EC5-1108F803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806B-A4A0-0761-2562-6E146B81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47ED-4626-191D-64F3-D9F55489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7974-3B95-DC6A-5FDF-9C28B969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39C14-3B9D-F9F5-1113-EDCA5F0D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C94F-2D5B-5D76-223F-E25885DD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374E-F043-5197-C3D1-BF86ED09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8AC6-DADD-A538-C6AA-005DF2F0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180D-061E-13B9-656B-E1974AD6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0CBCD-9DAC-2702-767F-F3E664CF4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A35D6-7D0F-85F5-6B03-173ACA2BB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7CE1-A151-A62E-A48D-19BBFA9C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4147-8641-E2AF-4AA0-BF582427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372F-5507-090F-6676-06397DF8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3F3A0-3049-7B42-6D49-87C4A79F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E01A-A012-665E-BCD9-3335553C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85B-C7A3-2C3F-E5DF-5B799705D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4A33-D6D2-4C0B-8727-00810C4A4329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4AEB-BB39-EB35-6BDC-830BF987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09FB-44D0-EABB-C063-3F0E8D2BD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4CB3-09B1-499E-BD5A-3AFFB66C1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1E34-A750-4B0A-9A0A-FD0627B73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Moderated Mediation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480F-7507-4967-A990-9CDC32A39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F3972-8AD6-4A19-A6A0-AA8EFDEB38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7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E2CA8-EA48-46A3-A56F-DD8904775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214117" cy="3708400"/>
          </a:xfrm>
        </p:spPr>
        <p:txBody>
          <a:bodyPr/>
          <a:lstStyle/>
          <a:p>
            <a:r>
              <a:rPr lang="en-GB" dirty="0"/>
              <a:t>Moderated mediation, mediated moderation or conditional process analyses (coined by Hayes), are all terms used to describe a model that integrates both mediated and moderated pathways.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F134A-E7E1-43BD-9D54-03B3E057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Moderated Mediation (&amp; Mediated Moderation)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CB2CB-DB0F-484F-9C61-B7DF41812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5A6B2-8422-45C1-B5BC-9E3459263F71}"/>
              </a:ext>
            </a:extLst>
          </p:cNvPr>
          <p:cNvSpPr/>
          <p:nvPr/>
        </p:nvSpPr>
        <p:spPr>
          <a:xfrm>
            <a:off x="6816448" y="420430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BDE84-05F8-46BD-A53D-21C444364591}"/>
              </a:ext>
            </a:extLst>
          </p:cNvPr>
          <p:cNvSpPr/>
          <p:nvPr/>
        </p:nvSpPr>
        <p:spPr>
          <a:xfrm>
            <a:off x="10197228" y="420430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EB4B8-83EF-4B5F-BCEE-C1F0A1E1A86A}"/>
              </a:ext>
            </a:extLst>
          </p:cNvPr>
          <p:cNvSpPr/>
          <p:nvPr/>
        </p:nvSpPr>
        <p:spPr>
          <a:xfrm>
            <a:off x="8482180" y="276290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E092D6-C2CB-4003-9630-620A334D08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76560" y="4458986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B46B01-CB56-4776-BF59-D962ACAC05E9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7346504" y="3017583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C27584-E618-4317-9D05-74D5030C7E3F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542292" y="3017583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71745-F25F-4234-A5AC-7CED5449D90E}"/>
              </a:ext>
            </a:extLst>
          </p:cNvPr>
          <p:cNvCxnSpPr>
            <a:cxnSpLocks/>
          </p:cNvCxnSpPr>
          <p:nvPr/>
        </p:nvCxnSpPr>
        <p:spPr>
          <a:xfrm>
            <a:off x="7254753" y="3098711"/>
            <a:ext cx="602776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D5EF86-CFA6-4A04-AB44-A76F3CB57712}"/>
              </a:ext>
            </a:extLst>
          </p:cNvPr>
          <p:cNvSpPr/>
          <p:nvPr/>
        </p:nvSpPr>
        <p:spPr>
          <a:xfrm>
            <a:off x="6534243" y="258934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</p:spTree>
    <p:extLst>
      <p:ext uri="{BB962C8B-B14F-4D97-AF65-F5344CB8AC3E}">
        <p14:creationId xmlns:p14="http://schemas.microsoft.com/office/powerpoint/2010/main" val="381440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18E6-DA76-4C07-99FD-40C198C31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A7794-2E04-4ACA-A51E-4309499DD245}"/>
              </a:ext>
            </a:extLst>
          </p:cNvPr>
          <p:cNvSpPr/>
          <p:nvPr/>
        </p:nvSpPr>
        <p:spPr>
          <a:xfrm>
            <a:off x="1386924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07804-1C10-4883-8F15-03EBD4F19757}"/>
              </a:ext>
            </a:extLst>
          </p:cNvPr>
          <p:cNvSpPr/>
          <p:nvPr/>
        </p:nvSpPr>
        <p:spPr>
          <a:xfrm>
            <a:off x="4767704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274F8-FD27-4732-9E83-3EC4C433257C}"/>
              </a:ext>
            </a:extLst>
          </p:cNvPr>
          <p:cNvSpPr/>
          <p:nvPr/>
        </p:nvSpPr>
        <p:spPr>
          <a:xfrm>
            <a:off x="3052656" y="269727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9259F-5BB8-4065-8031-88A99F4DE05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47036" y="4393359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942E9A-D45D-4698-BEE5-85CF1F633476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1916980" y="2951956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22B59-6878-4329-AE2A-BB68CFAFA36B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4112768" y="2951956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54A2E-B631-4054-B23A-6CAADBC4AC14}"/>
              </a:ext>
            </a:extLst>
          </p:cNvPr>
          <p:cNvCxnSpPr>
            <a:cxnSpLocks/>
          </p:cNvCxnSpPr>
          <p:nvPr/>
        </p:nvCxnSpPr>
        <p:spPr>
          <a:xfrm>
            <a:off x="1825229" y="3033084"/>
            <a:ext cx="602776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3A1EF-CBE4-4968-AA54-A2747596C7A7}"/>
              </a:ext>
            </a:extLst>
          </p:cNvPr>
          <p:cNvSpPr/>
          <p:nvPr/>
        </p:nvSpPr>
        <p:spPr>
          <a:xfrm>
            <a:off x="1104719" y="252372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586DD-3B66-4580-8747-88508DC2CD66}"/>
              </a:ext>
            </a:extLst>
          </p:cNvPr>
          <p:cNvSpPr/>
          <p:nvPr/>
        </p:nvSpPr>
        <p:spPr>
          <a:xfrm>
            <a:off x="6985991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258110-90A7-4804-9CF4-F8D69746AF16}"/>
              </a:ext>
            </a:extLst>
          </p:cNvPr>
          <p:cNvSpPr/>
          <p:nvPr/>
        </p:nvSpPr>
        <p:spPr>
          <a:xfrm>
            <a:off x="10366771" y="41386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A444F-4F62-42D2-ABC0-BED2071C40D0}"/>
              </a:ext>
            </a:extLst>
          </p:cNvPr>
          <p:cNvSpPr/>
          <p:nvPr/>
        </p:nvSpPr>
        <p:spPr>
          <a:xfrm>
            <a:off x="8651723" y="269727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1FAB73-3E80-4E50-9D44-2834376A203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046103" y="4393359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02CEB-E22B-4DD9-9DC4-BDC89799CAD0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flipV="1">
            <a:off x="7516047" y="2951956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C40C3-5E27-45DE-9839-9F9C02AAC87C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9711835" y="2951956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02376-E5B9-441F-9E90-32A8EA1C076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927975" y="2378236"/>
            <a:ext cx="723748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6F9E37-EA07-4647-9B4F-6339D9A122E2}"/>
              </a:ext>
            </a:extLst>
          </p:cNvPr>
          <p:cNvSpPr/>
          <p:nvPr/>
        </p:nvSpPr>
        <p:spPr>
          <a:xfrm>
            <a:off x="6867863" y="212355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63BF5-9F23-4499-A7A5-E58C32314756}"/>
              </a:ext>
            </a:extLst>
          </p:cNvPr>
          <p:cNvSpPr/>
          <p:nvPr/>
        </p:nvSpPr>
        <p:spPr>
          <a:xfrm>
            <a:off x="7987159" y="159455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W*X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6E9852-89D7-4FC1-9CD1-492195F5DF9D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517215" y="2103914"/>
            <a:ext cx="664564" cy="59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911712-62B2-45A3-BCCE-0ED8DD2C5D1D}"/>
              </a:ext>
            </a:extLst>
          </p:cNvPr>
          <p:cNvSpPr txBox="1"/>
          <p:nvPr/>
        </p:nvSpPr>
        <p:spPr>
          <a:xfrm rot="10800000" flipH="1" flipV="1">
            <a:off x="9846343" y="2829521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44016F-6975-491E-AFEC-6F37D58FCE5F}"/>
              </a:ext>
            </a:extLst>
          </p:cNvPr>
          <p:cNvSpPr txBox="1"/>
          <p:nvPr/>
        </p:nvSpPr>
        <p:spPr>
          <a:xfrm rot="10800000" flipH="1" flipV="1">
            <a:off x="8939939" y="4279151"/>
            <a:ext cx="332551" cy="36888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39E9F6-C728-4870-8D54-A1C518719F14}"/>
              </a:ext>
            </a:extLst>
          </p:cNvPr>
          <p:cNvSpPr txBox="1"/>
          <p:nvPr/>
        </p:nvSpPr>
        <p:spPr>
          <a:xfrm rot="10800000" flipH="1" flipV="1">
            <a:off x="7285044" y="2879603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63148-E39F-4D2C-901E-DF1502FE919C}"/>
              </a:ext>
            </a:extLst>
          </p:cNvPr>
          <p:cNvSpPr txBox="1"/>
          <p:nvPr/>
        </p:nvSpPr>
        <p:spPr>
          <a:xfrm rot="10800000" flipH="1" flipV="1">
            <a:off x="7560758" y="2163807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41D253-9EC5-478E-A911-823A7AA1365F}"/>
              </a:ext>
            </a:extLst>
          </p:cNvPr>
          <p:cNvSpPr txBox="1"/>
          <p:nvPr/>
        </p:nvSpPr>
        <p:spPr>
          <a:xfrm rot="10800000" flipH="1" flipV="1">
            <a:off x="8502654" y="1789562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a3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AACE1A0-3185-4BCE-99C3-8B2FD09AC986}"/>
              </a:ext>
            </a:extLst>
          </p:cNvPr>
          <p:cNvSpPr txBox="1">
            <a:spLocks/>
          </p:cNvSpPr>
          <p:nvPr/>
        </p:nvSpPr>
        <p:spPr>
          <a:xfrm>
            <a:off x="601302" y="1091280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Model Diagram: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0FA258-2F7B-490C-B686-A119554860E3}"/>
              </a:ext>
            </a:extLst>
          </p:cNvPr>
          <p:cNvSpPr txBox="1">
            <a:spLocks/>
          </p:cNvSpPr>
          <p:nvPr/>
        </p:nvSpPr>
        <p:spPr>
          <a:xfrm>
            <a:off x="6527285" y="1091280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</p:spTree>
    <p:extLst>
      <p:ext uri="{BB962C8B-B14F-4D97-AF65-F5344CB8AC3E}">
        <p14:creationId xmlns:p14="http://schemas.microsoft.com/office/powerpoint/2010/main" val="304386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93532-7147-4A5D-B51B-8020E8AA0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C9979-7898-44EF-A6A6-FBC5B1661261}"/>
              </a:ext>
            </a:extLst>
          </p:cNvPr>
          <p:cNvSpPr/>
          <p:nvPr/>
        </p:nvSpPr>
        <p:spPr>
          <a:xfrm>
            <a:off x="7308194" y="43365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1AAF6-9094-4FC6-8E1D-9C56C2CDACFE}"/>
              </a:ext>
            </a:extLst>
          </p:cNvPr>
          <p:cNvSpPr/>
          <p:nvPr/>
        </p:nvSpPr>
        <p:spPr>
          <a:xfrm>
            <a:off x="10688974" y="43365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F47D4-B66A-43CE-9B56-F2A06A315E0B}"/>
              </a:ext>
            </a:extLst>
          </p:cNvPr>
          <p:cNvSpPr/>
          <p:nvPr/>
        </p:nvSpPr>
        <p:spPr>
          <a:xfrm>
            <a:off x="8973926" y="2895147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19525A-EE13-4D42-842A-7C7E74A147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8306" y="4591231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2CB75-2DB4-481F-A7DF-65AA344E0A3D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7838250" y="3149828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56F79-49DB-420C-A8EA-8A532EF10719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10034038" y="3149828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33573-D9D6-4118-BE58-758BE1CAD9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50178" y="2576108"/>
            <a:ext cx="723748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9D12A-A00B-4432-BD22-6EB0EB7C7AA2}"/>
              </a:ext>
            </a:extLst>
          </p:cNvPr>
          <p:cNvSpPr/>
          <p:nvPr/>
        </p:nvSpPr>
        <p:spPr>
          <a:xfrm>
            <a:off x="7190066" y="2321427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B3C35-F855-4A30-9F8B-EF66B6EFA62D}"/>
              </a:ext>
            </a:extLst>
          </p:cNvPr>
          <p:cNvSpPr/>
          <p:nvPr/>
        </p:nvSpPr>
        <p:spPr>
          <a:xfrm>
            <a:off x="8309362" y="179242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W*X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BC19EB-A28E-4F5F-9F6B-08F73110D00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8839418" y="2301786"/>
            <a:ext cx="664564" cy="593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606998-6122-4946-937D-6C3C6BCF7401}"/>
              </a:ext>
            </a:extLst>
          </p:cNvPr>
          <p:cNvSpPr txBox="1"/>
          <p:nvPr/>
        </p:nvSpPr>
        <p:spPr>
          <a:xfrm rot="10800000" flipH="1" flipV="1">
            <a:off x="10168546" y="3027393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F37E2-2C78-4A41-BAC5-1EC5696FE254}"/>
              </a:ext>
            </a:extLst>
          </p:cNvPr>
          <p:cNvSpPr txBox="1"/>
          <p:nvPr/>
        </p:nvSpPr>
        <p:spPr>
          <a:xfrm rot="10800000" flipH="1" flipV="1">
            <a:off x="9262142" y="4477023"/>
            <a:ext cx="332551" cy="36888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EAFC4-0F99-4AEF-8BE7-E765AF4366AE}"/>
              </a:ext>
            </a:extLst>
          </p:cNvPr>
          <p:cNvSpPr txBox="1"/>
          <p:nvPr/>
        </p:nvSpPr>
        <p:spPr>
          <a:xfrm rot="10800000" flipH="1" flipV="1">
            <a:off x="7607247" y="3077475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782A4-C2E8-45BC-A206-B1CB7C8D1605}"/>
              </a:ext>
            </a:extLst>
          </p:cNvPr>
          <p:cNvSpPr txBox="1"/>
          <p:nvPr/>
        </p:nvSpPr>
        <p:spPr>
          <a:xfrm rot="10800000" flipH="1" flipV="1">
            <a:off x="7882961" y="236167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78680-58E1-486E-9F39-110A243008E4}"/>
              </a:ext>
            </a:extLst>
          </p:cNvPr>
          <p:cNvSpPr txBox="1"/>
          <p:nvPr/>
        </p:nvSpPr>
        <p:spPr>
          <a:xfrm rot="10800000" flipH="1" flipV="1">
            <a:off x="8824857" y="198743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a3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82489F1-1D70-4F38-AFCF-FB9309141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507" y="431212"/>
            <a:ext cx="6912250" cy="554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dirty="0">
                <a:latin typeface="Courier"/>
              </a:rPr>
              <a:t>Model Equations:</a:t>
            </a:r>
          </a:p>
          <a:p>
            <a:pPr marL="0" indent="0">
              <a:buNone/>
            </a:pPr>
            <a:r>
              <a:rPr lang="en-GB" sz="1900" dirty="0">
                <a:latin typeface="Courier"/>
              </a:rPr>
              <a:t>Y = b0 + b1M + </a:t>
            </a:r>
            <a:r>
              <a:rPr lang="en-GB" sz="1900" dirty="0" err="1">
                <a:latin typeface="Courier"/>
              </a:rPr>
              <a:t>c'X</a:t>
            </a:r>
            <a:r>
              <a:rPr lang="en-GB" sz="1900" dirty="0">
                <a:latin typeface="Courier"/>
              </a:rPr>
              <a:t> </a:t>
            </a:r>
            <a:br>
              <a:rPr lang="en-GB" sz="1900" dirty="0">
                <a:latin typeface="Courier"/>
              </a:rPr>
            </a:br>
            <a:r>
              <a:rPr lang="en-GB" sz="1900" dirty="0">
                <a:latin typeface="Courier"/>
              </a:rPr>
              <a:t>M = a0 + a1X + a2W + a3XW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Algebra to calculate conditional effects by writing model as Y = a + </a:t>
            </a:r>
            <a:r>
              <a:rPr lang="en-GB" sz="1400" b="1" dirty="0" err="1">
                <a:latin typeface="Courier"/>
              </a:rPr>
              <a:t>bX</a:t>
            </a:r>
            <a:r>
              <a:rPr lang="en-GB" sz="1400" b="1" dirty="0">
                <a:latin typeface="Courier"/>
              </a:rPr>
              <a:t>:</a:t>
            </a:r>
            <a:r>
              <a:rPr lang="en-GB" sz="1400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b0 + b1M + </a:t>
            </a:r>
            <a:r>
              <a:rPr lang="en-GB" sz="1400" dirty="0" err="1">
                <a:latin typeface="Courier"/>
              </a:rPr>
              <a:t>c'X</a:t>
            </a:r>
            <a:r>
              <a:rPr lang="en-GB" sz="1400" dirty="0">
                <a:latin typeface="Courier"/>
              </a:rPr>
              <a:t> </a:t>
            </a:r>
            <a:br>
              <a:rPr lang="en-GB" sz="1400" dirty="0">
                <a:latin typeface="Courier"/>
              </a:rPr>
            </a:br>
            <a:r>
              <a:rPr lang="en-GB" sz="1400" dirty="0">
                <a:latin typeface="Courier"/>
              </a:rPr>
              <a:t>M = a0 + a1X + a2W + a3XW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Substituting in equation for M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b0 + b1(a0 + a1X + a2W + a3XW) + </a:t>
            </a:r>
            <a:r>
              <a:rPr lang="en-GB" sz="1400" dirty="0" err="1">
                <a:latin typeface="Courier"/>
              </a:rPr>
              <a:t>c’X</a:t>
            </a:r>
            <a:r>
              <a:rPr lang="en-GB" sz="1400" dirty="0">
                <a:latin typeface="Courier"/>
              </a:rPr>
              <a:t> </a:t>
            </a:r>
            <a:br>
              <a:rPr lang="en-GB" sz="1400" dirty="0">
                <a:latin typeface="Courier"/>
              </a:rPr>
            </a:br>
            <a:r>
              <a:rPr lang="en-GB" sz="1400" b="1" dirty="0">
                <a:latin typeface="Courier"/>
              </a:rPr>
              <a:t>Multiplying out brackets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b0 + a0b1 + a1b1X + a2b1W + a3b1XW + </a:t>
            </a:r>
            <a:r>
              <a:rPr lang="en-GB" sz="1400" dirty="0" err="1">
                <a:latin typeface="Courier"/>
              </a:rPr>
              <a:t>c’X</a:t>
            </a:r>
            <a:r>
              <a:rPr lang="en-GB" sz="1400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Grouping terms into form Y = a + </a:t>
            </a:r>
            <a:r>
              <a:rPr lang="en-GB" sz="1400" b="1" dirty="0" err="1">
                <a:latin typeface="Courier"/>
              </a:rPr>
              <a:t>bX</a:t>
            </a:r>
            <a:r>
              <a:rPr lang="en-GB" sz="1400" b="1" dirty="0"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Y = (b0 + a0b1 + a2b1W) + (a1b1 + a3b1W + c')X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One indirect effect(s) of X on Y, conditional on W:  </a:t>
            </a:r>
          </a:p>
          <a:p>
            <a:pPr marL="0" indent="0">
              <a:buNone/>
            </a:pPr>
            <a:r>
              <a:rPr lang="en-GB" sz="1400" dirty="0">
                <a:latin typeface="Courier"/>
              </a:rPr>
              <a:t>a1b1 + a3b1W 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One direct effect of X on Y:  </a:t>
            </a:r>
            <a:r>
              <a:rPr lang="en-GB" sz="1200" dirty="0">
                <a:latin typeface="Courier"/>
              </a:rPr>
              <a:t>c’</a:t>
            </a:r>
          </a:p>
          <a:p>
            <a:pPr marL="0" indent="0">
              <a:buNone/>
            </a:pPr>
            <a:r>
              <a:rPr lang="en-GB" sz="1400" b="1" dirty="0">
                <a:latin typeface="Courier"/>
              </a:rPr>
              <a:t>Index of moderated mediation: </a:t>
            </a:r>
            <a:r>
              <a:rPr lang="en-GB" sz="1400" dirty="0">
                <a:latin typeface="Courier"/>
              </a:rPr>
              <a:t>a3b1XW</a:t>
            </a:r>
          </a:p>
        </p:txBody>
      </p:sp>
    </p:spTree>
    <p:extLst>
      <p:ext uri="{BB962C8B-B14F-4D97-AF65-F5344CB8AC3E}">
        <p14:creationId xmlns:p14="http://schemas.microsoft.com/office/powerpoint/2010/main" val="39920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CEF4E-7CE6-423F-8C3B-432592A57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302418" cy="3708400"/>
          </a:xfrm>
        </p:spPr>
        <p:txBody>
          <a:bodyPr/>
          <a:lstStyle/>
          <a:p>
            <a:r>
              <a:rPr lang="en-GB" dirty="0"/>
              <a:t>Does the indirect effect of social studies on science depend on maths ability?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6D9F0-F024-4188-A690-D00D383E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in </a:t>
            </a:r>
            <a:r>
              <a:rPr lang="en-GB" dirty="0" err="1"/>
              <a:t>lavaan</a:t>
            </a:r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01F0-C5F7-4607-AEED-597F6C1CA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F6364-F0C9-496B-9162-DAAA37DDC225}"/>
              </a:ext>
            </a:extLst>
          </p:cNvPr>
          <p:cNvSpPr/>
          <p:nvPr/>
        </p:nvSpPr>
        <p:spPr>
          <a:xfrm>
            <a:off x="6557592" y="391203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Studies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651CD-53DD-438E-A0DE-5D3E95E830AD}"/>
              </a:ext>
            </a:extLst>
          </p:cNvPr>
          <p:cNvSpPr/>
          <p:nvPr/>
        </p:nvSpPr>
        <p:spPr>
          <a:xfrm>
            <a:off x="9938372" y="391203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01EC7-E7B1-487B-9A0B-3399BE54138D}"/>
              </a:ext>
            </a:extLst>
          </p:cNvPr>
          <p:cNvSpPr/>
          <p:nvPr/>
        </p:nvSpPr>
        <p:spPr>
          <a:xfrm>
            <a:off x="8223324" y="247062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48173-164F-46BA-AA59-79D39A677AE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17704" y="4166712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0709E-725B-44EB-AD43-66FD3A347EAF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7087648" y="2725309"/>
            <a:ext cx="1135676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F6BB8-2384-459C-AA75-A03FF936CB6C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9283436" y="2725309"/>
            <a:ext cx="1184992" cy="1186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6EA0C-9DF0-4E2F-9171-CD0E54373BFC}"/>
              </a:ext>
            </a:extLst>
          </p:cNvPr>
          <p:cNvCxnSpPr>
            <a:cxnSpLocks/>
          </p:cNvCxnSpPr>
          <p:nvPr/>
        </p:nvCxnSpPr>
        <p:spPr>
          <a:xfrm>
            <a:off x="6995897" y="2806437"/>
            <a:ext cx="602776" cy="5122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66B2D-481B-4C5E-9974-0C25D7BCB0D1}"/>
              </a:ext>
            </a:extLst>
          </p:cNvPr>
          <p:cNvSpPr/>
          <p:nvPr/>
        </p:nvSpPr>
        <p:spPr>
          <a:xfrm>
            <a:off x="6275387" y="229707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Maths</a:t>
            </a:r>
          </a:p>
        </p:txBody>
      </p:sp>
    </p:spTree>
    <p:extLst>
      <p:ext uri="{BB962C8B-B14F-4D97-AF65-F5344CB8AC3E}">
        <p14:creationId xmlns:p14="http://schemas.microsoft.com/office/powerpoint/2010/main" val="59392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253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Times New Roman</vt:lpstr>
      <vt:lpstr>Wingdings</vt:lpstr>
      <vt:lpstr>Office Theme</vt:lpstr>
      <vt:lpstr>Moderated Mediation in R</vt:lpstr>
      <vt:lpstr>Moderated Mediation (&amp; Mediated Moderation)</vt:lpstr>
      <vt:lpstr>PowerPoint Presentation</vt:lpstr>
      <vt:lpstr>PowerPoint Presentation</vt:lpstr>
      <vt:lpstr>Demo in lavaan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Moderated Mediation in R</dc:title>
  <dc:creator>Sarah Gardner</dc:creator>
  <cp:lastModifiedBy>Sarah Gardner</cp:lastModifiedBy>
  <cp:revision>1</cp:revision>
  <dcterms:created xsi:type="dcterms:W3CDTF">2022-09-13T12:46:27Z</dcterms:created>
  <dcterms:modified xsi:type="dcterms:W3CDTF">2022-09-13T15:23:22Z</dcterms:modified>
</cp:coreProperties>
</file>