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5"/>
  </p:notesMasterIdLst>
  <p:sldIdLst>
    <p:sldId id="257" r:id="rId2"/>
    <p:sldId id="258" r:id="rId3"/>
    <p:sldId id="281" r:id="rId4"/>
    <p:sldId id="282" r:id="rId5"/>
    <p:sldId id="259" r:id="rId6"/>
    <p:sldId id="260" r:id="rId7"/>
    <p:sldId id="262" r:id="rId8"/>
    <p:sldId id="263" r:id="rId9"/>
    <p:sldId id="264" r:id="rId10"/>
    <p:sldId id="270" r:id="rId11"/>
    <p:sldId id="271" r:id="rId12"/>
    <p:sldId id="272" r:id="rId13"/>
    <p:sldId id="273" r:id="rId14"/>
    <p:sldId id="274" r:id="rId15"/>
    <p:sldId id="275" r:id="rId16"/>
    <p:sldId id="283" r:id="rId17"/>
    <p:sldId id="285" r:id="rId18"/>
    <p:sldId id="286" r:id="rId19"/>
    <p:sldId id="314" r:id="rId20"/>
    <p:sldId id="288" r:id="rId21"/>
    <p:sldId id="289" r:id="rId22"/>
    <p:sldId id="290" r:id="rId23"/>
    <p:sldId id="295" r:id="rId24"/>
    <p:sldId id="298" r:id="rId25"/>
    <p:sldId id="299" r:id="rId26"/>
    <p:sldId id="304" r:id="rId27"/>
    <p:sldId id="305" r:id="rId28"/>
    <p:sldId id="307" r:id="rId29"/>
    <p:sldId id="309" r:id="rId30"/>
    <p:sldId id="311" r:id="rId31"/>
    <p:sldId id="312" r:id="rId32"/>
    <p:sldId id="277" r:id="rId33"/>
    <p:sldId id="278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fc3caad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fc3caad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c7214b1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c7214b1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c3caad2_0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c3caad2_0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c7214b1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c7214b1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c3caad2_0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c3caad2_0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c3caad2_0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c3caad2_0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c3caad2_0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c3caad2_0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6c7214b16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6c7214b16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c3caad2_0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c3caad2_0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6c7214b1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6c7214b1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c3caad2_0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c3caad2_0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fc3caad2_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fc3caad2_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c3caad2_0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c3caad2_0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c3caad2_0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fc3caad2_0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c3caad2_0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c3caad2_0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c3caad2_0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c3caad2_0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c7214b1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c7214b1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c3caad2_0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c3caad2_0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6c7214b16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6c7214b16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6c7214b16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6c7214b16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6c7214b16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6c7214b16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c3caad2_0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c3caad2_0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c3caad2_0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c3caad2_0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9051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fc3caad2_0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fc3caad2_0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c7214b1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6c7214b1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1304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6c7214b1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6c7214b1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884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c7214b1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6c7214b1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46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fc3caad2_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fc3caad2_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c7214b1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6c7214b1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c3caad2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c3caad2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c3caad2_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c3caad2_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c3caad2_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c3caad2_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lefoot.com/math/discrete/counting/cardfreq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lefoot.com/math/discrete/counting/cardfreq.ht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et.com.au/itunes-just-how-random-is-random-339274094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llup.com/poll/156851/uninsured-rate-stable-across-states-far-2012.aspx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llup.com/poll/156851/uninsured-rate-stable-across-states-far-2012.aspx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ctrTitle"/>
          </p:nvPr>
        </p:nvSpPr>
        <p:spPr>
          <a:xfrm>
            <a:off x="685800" y="2111126"/>
            <a:ext cx="7772400" cy="22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Introduction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to Probability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Disjoint and non-disjoint outcomes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21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i="1" dirty="0">
                <a:solidFill>
                  <a:schemeClr val="accent1"/>
                </a:solidFill>
              </a:rPr>
              <a:t>Disjoint (mutually exclusive) outcomes</a:t>
            </a:r>
            <a:r>
              <a:rPr lang="en" sz="2100" dirty="0">
                <a:solidFill>
                  <a:schemeClr val="accent1"/>
                </a:solidFill>
              </a:rPr>
              <a:t>:</a:t>
            </a:r>
            <a:r>
              <a:rPr lang="en" sz="2100" dirty="0">
                <a:solidFill>
                  <a:srgbClr val="000000"/>
                </a:solidFill>
              </a:rPr>
              <a:t> </a:t>
            </a:r>
            <a:r>
              <a:rPr lang="en" sz="2400" dirty="0">
                <a:solidFill>
                  <a:srgbClr val="000000"/>
                </a:solidFill>
              </a:rPr>
              <a:t>Cannot happen at the same time.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" sz="2100" dirty="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en-US" sz="2400" i="1" dirty="0">
                <a:solidFill>
                  <a:schemeClr val="accent1"/>
                </a:solidFill>
              </a:rPr>
              <a:t>Non-disjoint outcomes</a:t>
            </a:r>
            <a:r>
              <a:rPr lang="en-US" sz="2400" dirty="0">
                <a:solidFill>
                  <a:schemeClr val="accent1"/>
                </a:solidFill>
              </a:rPr>
              <a:t>:</a:t>
            </a:r>
            <a:r>
              <a:rPr lang="en-US" sz="2400" dirty="0">
                <a:solidFill>
                  <a:srgbClr val="000000"/>
                </a:solidFill>
              </a:rPr>
              <a:t> Can happen at the same time.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1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27" y="3502412"/>
            <a:ext cx="7005547" cy="23268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457200" y="6011250"/>
            <a:ext cx="79536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Figure from </a:t>
            </a:r>
            <a:r>
              <a:rPr lang="en" sz="1500" i="1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http://www.milefoot.com/math/discrete/counting/cardfreq.htm</a:t>
            </a:r>
            <a:endParaRPr sz="1500" i="1">
              <a:solidFill>
                <a:srgbClr val="000000"/>
              </a:solidFill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457200" y="140660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accent1"/>
                </a:solidFill>
              </a:rPr>
              <a:t>Union of non-</a:t>
            </a:r>
            <a:r>
              <a:rPr lang="en" i="1" dirty="0">
                <a:solidFill>
                  <a:schemeClr val="accent1"/>
                </a:solidFill>
              </a:rPr>
              <a:t> mutually exclusive</a:t>
            </a:r>
            <a:r>
              <a:rPr lang="en" dirty="0">
                <a:solidFill>
                  <a:schemeClr val="accent1"/>
                </a:solidFill>
              </a:rPr>
              <a:t> events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21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000000"/>
                </a:solidFill>
              </a:rPr>
              <a:t>What is the probability of drawing a jack or a red card from a well shuffled full deck?</a:t>
            </a:r>
            <a:endParaRPr sz="2100" dirty="0">
              <a:solidFill>
                <a:srgbClr val="000000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450" y="2029524"/>
            <a:ext cx="6681025" cy="29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457200" y="6011250"/>
            <a:ext cx="79536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Figure from </a:t>
            </a:r>
            <a:r>
              <a:rPr lang="en" sz="1500" i="1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http://www.milefoot.com/math/discrete/counting/cardfreq.htm</a:t>
            </a:r>
            <a:endParaRPr sz="1500" i="1">
              <a:solidFill>
                <a:srgbClr val="000000"/>
              </a:solidFill>
            </a:endParaRPr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457200" y="14945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accent1"/>
                </a:solidFill>
              </a:rPr>
              <a:t>Union of non-</a:t>
            </a:r>
            <a:r>
              <a:rPr lang="en" i="1" dirty="0">
                <a:solidFill>
                  <a:schemeClr val="accent1"/>
                </a:solidFill>
              </a:rPr>
              <a:t> mutually exclusive</a:t>
            </a:r>
            <a:r>
              <a:rPr lang="en" dirty="0">
                <a:solidFill>
                  <a:schemeClr val="accent1"/>
                </a:solidFill>
              </a:rPr>
              <a:t> events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21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What is the probability of drawing a jack or a red card from a well shuffled full deck?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450" y="2029524"/>
            <a:ext cx="6681024" cy="29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5600" y="5006725"/>
            <a:ext cx="5128975" cy="10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50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What is the probability that a randomly sampled student thinks marijuana should be legalized </a:t>
            </a:r>
            <a:r>
              <a:rPr lang="en" sz="2100" u="sng" dirty="0">
                <a:solidFill>
                  <a:schemeClr val="accent1"/>
                </a:solidFill>
              </a:rPr>
              <a:t>or</a:t>
            </a:r>
            <a:r>
              <a:rPr lang="en" sz="2100" dirty="0">
                <a:solidFill>
                  <a:schemeClr val="accent1"/>
                </a:solidFill>
              </a:rPr>
              <a:t> they agree with their parents' political views?</a:t>
            </a:r>
            <a:endParaRPr sz="21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924" y="2468350"/>
            <a:ext cx="5232676" cy="1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50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What is the probability that a randomly sampled student thinks marijuana should be legalized </a:t>
            </a:r>
            <a:r>
              <a:rPr lang="en" sz="2100" u="sng" dirty="0">
                <a:solidFill>
                  <a:schemeClr val="accent1"/>
                </a:solidFill>
              </a:rPr>
              <a:t>or</a:t>
            </a:r>
            <a:r>
              <a:rPr lang="en" sz="2100" dirty="0">
                <a:solidFill>
                  <a:schemeClr val="accent1"/>
                </a:solidFill>
              </a:rPr>
              <a:t> they agree with their parents' political views?</a:t>
            </a:r>
            <a:endParaRPr sz="21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i="1" dirty="0">
                <a:solidFill>
                  <a:srgbClr val="FF9900"/>
                </a:solidFill>
              </a:rPr>
              <a:t>(114 + 118 - 78) / 165</a:t>
            </a:r>
            <a:endParaRPr sz="2100" i="1" dirty="0">
              <a:solidFill>
                <a:srgbClr val="FF9900"/>
              </a:solidFill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924" y="2468350"/>
            <a:ext cx="5232676" cy="1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dirty="0" smtClean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ddition Rule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50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000000"/>
                </a:solidFill>
              </a:rPr>
              <a:t>General addition rule</a:t>
            </a: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000000"/>
                </a:solidFill>
              </a:rPr>
              <a:t>	</a:t>
            </a:r>
            <a:r>
              <a:rPr lang="en" sz="2100" i="1" dirty="0">
                <a:solidFill>
                  <a:srgbClr val="000000"/>
                </a:solidFill>
              </a:rPr>
              <a:t>P(A or B) = P(A) + P(B) - P(A and B)</a:t>
            </a:r>
            <a:endParaRPr sz="2100" i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0000"/>
                </a:solidFill>
              </a:rPr>
              <a:t>Note:</a:t>
            </a:r>
            <a:r>
              <a:rPr lang="en" sz="2100" dirty="0">
                <a:solidFill>
                  <a:srgbClr val="000000"/>
                </a:solidFill>
              </a:rPr>
              <a:t> For </a:t>
            </a:r>
            <a:r>
              <a:rPr lang="en" sz="2100" i="1" dirty="0">
                <a:solidFill>
                  <a:srgbClr val="000000"/>
                </a:solidFill>
              </a:rPr>
              <a:t>disjoint</a:t>
            </a:r>
            <a:r>
              <a:rPr lang="en" sz="2100" dirty="0">
                <a:solidFill>
                  <a:srgbClr val="000000"/>
                </a:solidFill>
              </a:rPr>
              <a:t> events </a:t>
            </a:r>
            <a:r>
              <a:rPr lang="en" sz="2100" i="1" dirty="0">
                <a:solidFill>
                  <a:srgbClr val="000000"/>
                </a:solidFill>
              </a:rPr>
              <a:t>P(A and B)</a:t>
            </a:r>
            <a:r>
              <a:rPr lang="en" sz="2100" dirty="0">
                <a:solidFill>
                  <a:srgbClr val="000000"/>
                </a:solidFill>
              </a:rPr>
              <a:t> = 0, so the above formula simplifies to </a:t>
            </a:r>
            <a:r>
              <a:rPr lang="en" sz="2100" i="1" dirty="0">
                <a:solidFill>
                  <a:srgbClr val="000000"/>
                </a:solidFill>
              </a:rPr>
              <a:t>P(A or B) = P(A) + P(B)</a:t>
            </a:r>
            <a:endParaRPr sz="2100" i="1" dirty="0">
              <a:solidFill>
                <a:srgbClr val="000000"/>
              </a:solidFill>
            </a:endParaRPr>
          </a:p>
        </p:txBody>
      </p:sp>
      <p:cxnSp>
        <p:nvCxnSpPr>
          <p:cNvPr id="163" name="Google Shape;163;p27"/>
          <p:cNvCxnSpPr/>
          <p:nvPr/>
        </p:nvCxnSpPr>
        <p:spPr>
          <a:xfrm>
            <a:off x="583100" y="3968600"/>
            <a:ext cx="218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Complements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3074" name="Picture 2" descr="Complementary Events Complement of Event A p Th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6" t="24062" r="-2475"/>
          <a:stretch/>
        </p:blipFill>
        <p:spPr bwMode="auto">
          <a:xfrm>
            <a:off x="1213338" y="1767253"/>
            <a:ext cx="6708532" cy="390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10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Two processes are </a:t>
            </a:r>
            <a:r>
              <a:rPr lang="en" sz="2100" i="1">
                <a:solidFill>
                  <a:schemeClr val="accent1"/>
                </a:solidFill>
              </a:rPr>
              <a:t>independent</a:t>
            </a:r>
            <a:r>
              <a:rPr lang="en" sz="2100" i="1">
                <a:solidFill>
                  <a:srgbClr val="000000"/>
                </a:solidFill>
              </a:rPr>
              <a:t> </a:t>
            </a:r>
            <a:r>
              <a:rPr lang="en" sz="2100">
                <a:solidFill>
                  <a:srgbClr val="000000"/>
                </a:solidFill>
              </a:rPr>
              <a:t>if knowing the outcome of one provides no useful information about the outcome of the other.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Independence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body" idx="1"/>
          </p:nvPr>
        </p:nvSpPr>
        <p:spPr>
          <a:xfrm>
            <a:off x="457200" y="2317450"/>
            <a:ext cx="7953600" cy="3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Knowing that the coin landed on a head on the first toss </a:t>
            </a:r>
            <a:r>
              <a:rPr lang="en" sz="2100" u="sng">
                <a:solidFill>
                  <a:srgbClr val="000000"/>
                </a:solidFill>
              </a:rPr>
              <a:t>does not</a:t>
            </a:r>
            <a:r>
              <a:rPr lang="en" sz="2100">
                <a:solidFill>
                  <a:srgbClr val="000000"/>
                </a:solidFill>
              </a:rPr>
              <a:t> provide any useful information for determining what the coin will land on in the second toss.</a:t>
            </a:r>
            <a:br>
              <a:rPr lang="en" sz="2100">
                <a:solidFill>
                  <a:srgbClr val="000000"/>
                </a:solidFill>
              </a:rPr>
            </a:br>
            <a:r>
              <a:rPr lang="en" sz="2100">
                <a:solidFill>
                  <a:srgbClr val="000000"/>
                </a:solidFill>
              </a:rPr>
              <a:t>&gt;&gt; Outcomes of two tosses of a coin are independent.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10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Two processes are </a:t>
            </a:r>
            <a:r>
              <a:rPr lang="en" sz="2100" i="1">
                <a:solidFill>
                  <a:schemeClr val="accent1"/>
                </a:solidFill>
              </a:rPr>
              <a:t>independent</a:t>
            </a:r>
            <a:r>
              <a:rPr lang="en" sz="2100" i="1">
                <a:solidFill>
                  <a:srgbClr val="000000"/>
                </a:solidFill>
              </a:rPr>
              <a:t> </a:t>
            </a:r>
            <a:r>
              <a:rPr lang="en" sz="2100">
                <a:solidFill>
                  <a:srgbClr val="000000"/>
                </a:solidFill>
              </a:rPr>
              <a:t>if knowing the outcome of one provides no useful information about the outcome of the other.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Independence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accent1"/>
                </a:solidFill>
              </a:rPr>
              <a:t>Independent vs. Mutually Exclusive</a:t>
            </a:r>
            <a:endParaRPr lang="en-US" dirty="0"/>
          </a:p>
        </p:txBody>
      </p:sp>
      <p:pic>
        <p:nvPicPr>
          <p:cNvPr id="4098" name="Picture 2" descr="Difference Between Mutually Exclusive and Independent Events (with  Comparison Chart) - Key Differ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977" y="2681655"/>
            <a:ext cx="6415683" cy="203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22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4006500" cy="55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 dirty="0">
                <a:solidFill>
                  <a:srgbClr val="000000"/>
                </a:solidFill>
              </a:rPr>
              <a:t>A </a:t>
            </a:r>
            <a:r>
              <a:rPr lang="en" sz="1900" i="1" dirty="0">
                <a:solidFill>
                  <a:schemeClr val="accent1"/>
                </a:solidFill>
              </a:rPr>
              <a:t>random process</a:t>
            </a:r>
            <a:r>
              <a:rPr lang="en" sz="1900" dirty="0">
                <a:solidFill>
                  <a:srgbClr val="000000"/>
                </a:solidFill>
              </a:rPr>
              <a:t> is a situation in which we know what outcomes could happen, but we don't know which particular outcome will happen.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endParaRPr sz="1900" dirty="0">
              <a:solidFill>
                <a:srgbClr val="000000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 dirty="0">
                <a:solidFill>
                  <a:srgbClr val="000000"/>
                </a:solidFill>
              </a:rPr>
              <a:t>Examples: coin tosses, die rolls, iTunes shuffle, whether the stock market goes up or down tomorrow, etc.</a:t>
            </a:r>
            <a:endParaRPr sz="1900" dirty="0">
              <a:solidFill>
                <a:srgbClr val="000000"/>
              </a:solidFill>
            </a:endParaRPr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Random processes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538475" y="5026925"/>
            <a:ext cx="42957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i="1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http://www.cnet.com.au/itunes-just-how-random-is-random-339274094.htm</a:t>
            </a:r>
            <a:endParaRPr sz="1500" i="1">
              <a:solidFill>
                <a:srgbClr val="000000"/>
              </a:solidFill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434" y="1501100"/>
            <a:ext cx="3863824" cy="33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7" name="Google Shape;257;p40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dirty="0">
                <a:solidFill>
                  <a:schemeClr val="accent1"/>
                </a:solidFill>
              </a:rPr>
              <a:t>Between January 9-12, 2013, SurveyUSA interviewed a random sample of 500 NC residents asking them whether they think widespread gun ownership protects law abiding citizens from crime, or makes society more dangerous. 58% of all respondents said it protects citizens. 67% of  White </a:t>
            </a:r>
            <a:r>
              <a:rPr lang="en" sz="1900" dirty="0" smtClean="0">
                <a:solidFill>
                  <a:schemeClr val="accent1"/>
                </a:solidFill>
              </a:rPr>
              <a:t>respondents shared </a:t>
            </a:r>
            <a:r>
              <a:rPr lang="en" sz="1900" dirty="0">
                <a:solidFill>
                  <a:schemeClr val="accent1"/>
                </a:solidFill>
              </a:rPr>
              <a:t>this view. Which of the below is true?</a:t>
            </a:r>
            <a:endParaRPr sz="19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sz="1900" b="1" dirty="0">
                <a:solidFill>
                  <a:srgbClr val="000000"/>
                </a:solidFill>
              </a:rPr>
              <a:t>Opinion on gun ownership </a:t>
            </a:r>
            <a:r>
              <a:rPr lang="en-US" sz="1900" dirty="0">
                <a:solidFill>
                  <a:srgbClr val="000000"/>
                </a:solidFill>
              </a:rPr>
              <a:t>and </a:t>
            </a:r>
            <a:r>
              <a:rPr lang="en-US" sz="1900" b="1" dirty="0">
                <a:solidFill>
                  <a:srgbClr val="000000"/>
                </a:solidFill>
              </a:rPr>
              <a:t>race ethnicity </a:t>
            </a:r>
            <a:r>
              <a:rPr lang="en-US" sz="1900" dirty="0">
                <a:solidFill>
                  <a:srgbClr val="000000"/>
                </a:solidFill>
              </a:rPr>
              <a:t>are most likely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dirty="0" smtClean="0">
                <a:solidFill>
                  <a:srgbClr val="000000"/>
                </a:solidFill>
              </a:rPr>
              <a:t>(</a:t>
            </a:r>
            <a:r>
              <a:rPr lang="en" sz="1900" dirty="0">
                <a:solidFill>
                  <a:srgbClr val="000000"/>
                </a:solidFill>
              </a:rPr>
              <a:t>a) complementary</a:t>
            </a: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dirty="0">
                <a:solidFill>
                  <a:srgbClr val="000000"/>
                </a:solidFill>
              </a:rPr>
              <a:t>(b) mutually exclusive</a:t>
            </a: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dirty="0">
                <a:solidFill>
                  <a:srgbClr val="000000"/>
                </a:solidFill>
              </a:rPr>
              <a:t>(c) independent</a:t>
            </a: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dirty="0">
                <a:solidFill>
                  <a:srgbClr val="000000"/>
                </a:solidFill>
              </a:rPr>
              <a:t>(d) dependent</a:t>
            </a: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</a:rPr>
              <a:t>(e) disjoint</a:t>
            </a:r>
            <a:endParaRPr sz="1900" i="1" dirty="0">
              <a:solidFill>
                <a:schemeClr val="accent1"/>
              </a:solidFill>
            </a:endParaRPr>
          </a:p>
        </p:txBody>
      </p:sp>
      <p:sp>
        <p:nvSpPr>
          <p:cNvPr id="258" name="Google Shape;258;p40"/>
          <p:cNvSpPr txBox="1">
            <a:spLocks noGrp="1"/>
          </p:cNvSpPr>
          <p:nvPr>
            <p:ph type="body" idx="1"/>
          </p:nvPr>
        </p:nvSpPr>
        <p:spPr>
          <a:xfrm>
            <a:off x="457200" y="5944228"/>
            <a:ext cx="79536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rgbClr val="000000"/>
                </a:solidFill>
              </a:rPr>
              <a:t>http://www.surveyusa.com/client/PollReport.aspx?g=a5f460ef-bba9-484b-8579-1101ea26421b</a:t>
            </a:r>
            <a:endParaRPr sz="1400" i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4" name="Google Shape;264;p41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1"/>
                </a:solidFill>
              </a:rPr>
              <a:t>Between January 9-12, 2013, SurveyUSA interviewed a random sample of 500 NC residents asking them whether they think widespread gun ownership protects law abiding citizens from crime, or makes society more dangerous. 58% of all respondents said it protects citizens. 67% of  White </a:t>
            </a:r>
            <a:r>
              <a:rPr lang="en" sz="1900" dirty="0" smtClean="0">
                <a:solidFill>
                  <a:schemeClr val="accent1"/>
                </a:solidFill>
              </a:rPr>
              <a:t>respondents shared </a:t>
            </a:r>
            <a:r>
              <a:rPr lang="en" sz="1900" dirty="0">
                <a:solidFill>
                  <a:schemeClr val="accent1"/>
                </a:solidFill>
              </a:rPr>
              <a:t>this view. Which of the below is true?</a:t>
            </a:r>
            <a:endParaRPr sz="19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000000"/>
                </a:solidFill>
              </a:rPr>
              <a:t>Opinion on gun ownership </a:t>
            </a:r>
            <a:r>
              <a:rPr lang="en" sz="1900" dirty="0">
                <a:solidFill>
                  <a:srgbClr val="000000"/>
                </a:solidFill>
              </a:rPr>
              <a:t>and </a:t>
            </a:r>
            <a:r>
              <a:rPr lang="en" sz="1900" b="1" dirty="0">
                <a:solidFill>
                  <a:srgbClr val="000000"/>
                </a:solidFill>
              </a:rPr>
              <a:t>race ethnicity </a:t>
            </a:r>
            <a:r>
              <a:rPr lang="en" sz="1900" dirty="0">
                <a:solidFill>
                  <a:srgbClr val="000000"/>
                </a:solidFill>
              </a:rPr>
              <a:t>are most likely</a:t>
            </a: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</a:rPr>
              <a:t>(a) complementary</a:t>
            </a: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</a:rPr>
              <a:t>(b) mutually exclusive</a:t>
            </a: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</a:rPr>
              <a:t>(c) independent</a:t>
            </a: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i="1" dirty="0">
                <a:solidFill>
                  <a:srgbClr val="FF9900"/>
                </a:solidFill>
              </a:rPr>
              <a:t>(d) dependent</a:t>
            </a:r>
            <a:endParaRPr sz="1900" i="1" dirty="0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</a:rPr>
              <a:t>(e) disjoint</a:t>
            </a:r>
            <a:endParaRPr sz="1900" i="1" dirty="0">
              <a:solidFill>
                <a:schemeClr val="accent1"/>
              </a:solidFill>
            </a:endParaRPr>
          </a:p>
        </p:txBody>
      </p:sp>
      <p:sp>
        <p:nvSpPr>
          <p:cNvPr id="265" name="Google Shape;265;p41"/>
          <p:cNvSpPr txBox="1">
            <a:spLocks noGrp="1"/>
          </p:cNvSpPr>
          <p:nvPr>
            <p:ph type="body" idx="1"/>
          </p:nvPr>
        </p:nvSpPr>
        <p:spPr>
          <a:xfrm>
            <a:off x="457200" y="5944228"/>
            <a:ext cx="79536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rgbClr val="000000"/>
                </a:solidFill>
              </a:rPr>
              <a:t>http://www.surveyusa.com/client/PollReport.aspx?g=a5f460ef-bba9-484b-8579-1101ea26421b</a:t>
            </a:r>
            <a:endParaRPr sz="1400" i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>
            <a:spLocks noGrp="1"/>
          </p:cNvSpPr>
          <p:nvPr>
            <p:ph type="body" idx="1"/>
          </p:nvPr>
        </p:nvSpPr>
        <p:spPr>
          <a:xfrm>
            <a:off x="457200" y="1264449"/>
            <a:ext cx="7953600" cy="1610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" sz="1900" dirty="0">
                <a:solidFill>
                  <a:srgbClr val="000000"/>
                </a:solidFill>
              </a:rPr>
              <a:t>If </a:t>
            </a:r>
            <a:r>
              <a:rPr lang="en-US" dirty="0"/>
              <a:t>P(A and B) = P(A) × P(B)</a:t>
            </a:r>
            <a:r>
              <a:rPr lang="en" sz="1900" dirty="0">
                <a:solidFill>
                  <a:srgbClr val="000000"/>
                </a:solidFill>
              </a:rPr>
              <a:t/>
            </a:r>
            <a:br>
              <a:rPr lang="en" sz="1900" dirty="0">
                <a:solidFill>
                  <a:srgbClr val="000000"/>
                </a:solidFill>
              </a:rPr>
            </a:br>
            <a:r>
              <a:rPr lang="en" sz="1900" dirty="0">
                <a:solidFill>
                  <a:srgbClr val="000000"/>
                </a:solidFill>
              </a:rPr>
              <a:t>then A and B are independent.</a:t>
            </a:r>
            <a:endParaRPr sz="1900" dirty="0">
              <a:solidFill>
                <a:srgbClr val="000000"/>
              </a:solidFill>
            </a:endParaRPr>
          </a:p>
        </p:txBody>
      </p:sp>
      <p:sp>
        <p:nvSpPr>
          <p:cNvPr id="271" name="Google Shape;271;p42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Checking for independence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>
            <a:spLocks noGrp="1"/>
          </p:cNvSpPr>
          <p:nvPr>
            <p:ph type="body" idx="1"/>
          </p:nvPr>
        </p:nvSpPr>
        <p:spPr>
          <a:xfrm>
            <a:off x="457200" y="2477788"/>
            <a:ext cx="7953600" cy="8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000000"/>
                </a:solidFill>
              </a:rPr>
              <a:t>If events A and B are independent,</a:t>
            </a: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i="1" dirty="0">
                <a:solidFill>
                  <a:srgbClr val="000000"/>
                </a:solidFill>
              </a:rPr>
              <a:t>P(A and B) = P(A) x P(B)</a:t>
            </a:r>
            <a:endParaRPr sz="2100" i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000000"/>
                </a:solidFill>
              </a:rPr>
              <a:t>Or more generally, P(A</a:t>
            </a:r>
            <a:r>
              <a:rPr lang="en" sz="2100" baseline="-25000" dirty="0">
                <a:solidFill>
                  <a:srgbClr val="000000"/>
                </a:solidFill>
              </a:rPr>
              <a:t>1</a:t>
            </a:r>
            <a:r>
              <a:rPr lang="en" sz="2100" dirty="0">
                <a:solidFill>
                  <a:srgbClr val="000000"/>
                </a:solidFill>
              </a:rPr>
              <a:t>, and,  … and A</a:t>
            </a:r>
            <a:r>
              <a:rPr lang="en" sz="2100" baseline="-25000" dirty="0">
                <a:solidFill>
                  <a:srgbClr val="000000"/>
                </a:solidFill>
              </a:rPr>
              <a:t>k</a:t>
            </a:r>
            <a:r>
              <a:rPr lang="en" sz="2100" dirty="0">
                <a:solidFill>
                  <a:srgbClr val="000000"/>
                </a:solidFill>
              </a:rPr>
              <a:t>) = P(A</a:t>
            </a:r>
            <a:r>
              <a:rPr lang="en" sz="2100" baseline="-25000" dirty="0">
                <a:solidFill>
                  <a:srgbClr val="000000"/>
                </a:solidFill>
              </a:rPr>
              <a:t>1</a:t>
            </a:r>
            <a:r>
              <a:rPr lang="en" sz="2100" dirty="0">
                <a:solidFill>
                  <a:srgbClr val="000000"/>
                </a:solidFill>
              </a:rPr>
              <a:t>) x … x P(A</a:t>
            </a:r>
            <a:r>
              <a:rPr lang="en" sz="2100" baseline="-25000" dirty="0">
                <a:solidFill>
                  <a:srgbClr val="000000"/>
                </a:solidFill>
              </a:rPr>
              <a:t>k</a:t>
            </a:r>
            <a:r>
              <a:rPr lang="en" sz="2100" dirty="0">
                <a:solidFill>
                  <a:srgbClr val="000000"/>
                </a:solidFill>
              </a:rPr>
              <a:t>)</a:t>
            </a:r>
            <a:endParaRPr sz="2100" dirty="0">
              <a:solidFill>
                <a:srgbClr val="000000"/>
              </a:solidFill>
            </a:endParaRPr>
          </a:p>
        </p:txBody>
      </p:sp>
      <p:sp>
        <p:nvSpPr>
          <p:cNvPr id="306" name="Google Shape;306;p4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477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Multiplication rule for independent events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7953600" cy="31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4A86E8"/>
                </a:solidFill>
              </a:rPr>
              <a:t>A recent Gallup poll suggests that 25.5% of Texans do not have health insurance as of June 2012. Assuming that the uninsured rate stayed constant, what is the probability that two randomly selected Texans are both uninsured?</a:t>
            </a:r>
            <a:endParaRPr sz="1900" dirty="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 dirty="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</a:rPr>
              <a:t>(a) 25.5</a:t>
            </a:r>
            <a:r>
              <a:rPr lang="en" sz="1900" baseline="30000" dirty="0">
                <a:solidFill>
                  <a:srgbClr val="000000"/>
                </a:solidFill>
              </a:rPr>
              <a:t>2</a:t>
            </a: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dirty="0">
                <a:solidFill>
                  <a:srgbClr val="000000"/>
                </a:solidFill>
              </a:rPr>
              <a:t>(b) 0.255</a:t>
            </a:r>
            <a:r>
              <a:rPr lang="en" sz="1900" baseline="30000" dirty="0">
                <a:solidFill>
                  <a:srgbClr val="000000"/>
                </a:solidFill>
              </a:rPr>
              <a:t>2</a:t>
            </a:r>
            <a:endParaRPr sz="1900" baseline="30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dirty="0">
                <a:solidFill>
                  <a:srgbClr val="000000"/>
                </a:solidFill>
              </a:rPr>
              <a:t>(c) 0.255 x 2</a:t>
            </a:r>
            <a:endParaRPr sz="1900" baseline="30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</a:rPr>
              <a:t>(d) (1 - 0.255)</a:t>
            </a:r>
            <a:r>
              <a:rPr lang="en" sz="1900" baseline="30000" dirty="0">
                <a:solidFill>
                  <a:srgbClr val="000000"/>
                </a:solidFill>
              </a:rPr>
              <a:t>2</a:t>
            </a:r>
            <a:endParaRPr sz="1900" baseline="30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i="1" u="sng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http://www.gallup.com/poll/156851/uninsured-rate-stable-across-states-far-2012.aspx</a:t>
            </a:r>
            <a:endParaRPr sz="1500" i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</a:endParaRPr>
          </a:p>
        </p:txBody>
      </p:sp>
      <p:sp>
        <p:nvSpPr>
          <p:cNvPr id="326" name="Google Shape;326;p5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27" name="Google Shape;32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2299" y="2276799"/>
            <a:ext cx="4535825" cy="37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7953600" cy="31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A86E8"/>
                </a:solidFill>
              </a:rPr>
              <a:t>A recent Gallup poll suggests that 25.5% of Texans do not have health insurance as of June 2012. Assuming that the uninsured rate stayed constant, what is the probability that two randomly selected Texans are both uninsured?</a:t>
            </a:r>
            <a:endParaRPr sz="190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(a) 25.5</a:t>
            </a:r>
            <a:r>
              <a:rPr lang="en" sz="1900" baseline="30000">
                <a:solidFill>
                  <a:srgbClr val="000000"/>
                </a:solidFill>
              </a:rPr>
              <a:t>2</a:t>
            </a: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F9900"/>
                </a:solidFill>
              </a:rPr>
              <a:t>(b) 0.255</a:t>
            </a:r>
            <a:r>
              <a:rPr lang="en" sz="1900" baseline="30000">
                <a:solidFill>
                  <a:srgbClr val="FF9900"/>
                </a:solidFill>
              </a:rPr>
              <a:t>2</a:t>
            </a:r>
            <a:endParaRPr sz="1900" baseline="30000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0000"/>
                </a:solidFill>
              </a:rPr>
              <a:t>(c) 0.255 x 2</a:t>
            </a:r>
            <a:endParaRPr sz="1900" baseline="30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(d) (1 - 0.255)</a:t>
            </a:r>
            <a:r>
              <a:rPr lang="en" sz="1900" baseline="30000">
                <a:solidFill>
                  <a:srgbClr val="000000"/>
                </a:solidFill>
              </a:rPr>
              <a:t>2</a:t>
            </a:r>
            <a:endParaRPr sz="1900" baseline="30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i="1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http://www.gallup.com/poll/156851/uninsured-rate-stable-across-states-far-2012.aspx</a:t>
            </a:r>
            <a:endParaRPr sz="1500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333" name="Google Shape;333;p5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34" name="Google Shape;33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2299" y="2276799"/>
            <a:ext cx="4535825" cy="37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6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49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 dirty="0">
                <a:solidFill>
                  <a:srgbClr val="000000"/>
                </a:solidFill>
              </a:rPr>
              <a:t>If we were to randomly select 5 Texans, what is the probability that at least one is uninsured?</a:t>
            </a:r>
            <a:endParaRPr sz="2100" dirty="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 dirty="0">
                <a:solidFill>
                  <a:srgbClr val="000000"/>
                </a:solidFill>
              </a:rPr>
              <a:t>If we were to randomly select 5 Texans, the sample space for the number of Texans who are uninsured would be:</a:t>
            </a:r>
            <a:br>
              <a:rPr lang="en" sz="2100" dirty="0">
                <a:solidFill>
                  <a:srgbClr val="000000"/>
                </a:solidFill>
              </a:rPr>
            </a:br>
            <a:r>
              <a:rPr lang="en" sz="2100" dirty="0">
                <a:solidFill>
                  <a:srgbClr val="000000"/>
                </a:solidFill>
              </a:rPr>
              <a:t>         S = {0, 1, 2, 3, 4, 5}</a:t>
            </a:r>
            <a:endParaRPr sz="2100" dirty="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 dirty="0">
                <a:solidFill>
                  <a:srgbClr val="000000"/>
                </a:solidFill>
              </a:rPr>
              <a:t>We are interested in instances where at least one person is uninsured:</a:t>
            </a:r>
            <a:br>
              <a:rPr lang="en" sz="2100" dirty="0">
                <a:solidFill>
                  <a:srgbClr val="000000"/>
                </a:solidFill>
              </a:rPr>
            </a:br>
            <a:r>
              <a:rPr lang="en" sz="2100" dirty="0">
                <a:solidFill>
                  <a:srgbClr val="000000"/>
                </a:solidFill>
              </a:rPr>
              <a:t>         S = {0, </a:t>
            </a:r>
            <a:r>
              <a:rPr lang="en" sz="2100" dirty="0">
                <a:solidFill>
                  <a:srgbClr val="FF9900"/>
                </a:solidFill>
              </a:rPr>
              <a:t>1, 2, 3, 4, 5</a:t>
            </a:r>
            <a:r>
              <a:rPr lang="en" sz="2100" dirty="0">
                <a:solidFill>
                  <a:srgbClr val="000000"/>
                </a:solidFill>
              </a:rPr>
              <a:t>}</a:t>
            </a:r>
            <a:endParaRPr sz="2100" dirty="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100"/>
              <a:buChar char="●"/>
            </a:pPr>
            <a:r>
              <a:rPr lang="en" sz="2100" dirty="0">
                <a:solidFill>
                  <a:srgbClr val="000000"/>
                </a:solidFill>
              </a:rPr>
              <a:t>So we can divide up the sample space into two categories:</a:t>
            </a:r>
            <a:br>
              <a:rPr lang="en" sz="2100" dirty="0">
                <a:solidFill>
                  <a:srgbClr val="000000"/>
                </a:solidFill>
              </a:rPr>
            </a:br>
            <a:r>
              <a:rPr lang="en" sz="2100" dirty="0">
                <a:solidFill>
                  <a:srgbClr val="000000"/>
                </a:solidFill>
              </a:rPr>
              <a:t>         S = {0, </a:t>
            </a:r>
            <a:r>
              <a:rPr lang="en" sz="2100" dirty="0">
                <a:solidFill>
                  <a:srgbClr val="FF9900"/>
                </a:solidFill>
              </a:rPr>
              <a:t>at least one</a:t>
            </a:r>
            <a:r>
              <a:rPr lang="en" sz="2100" dirty="0">
                <a:solidFill>
                  <a:srgbClr val="000000"/>
                </a:solidFill>
              </a:rPr>
              <a:t>}</a:t>
            </a:r>
            <a:endParaRPr sz="2100" dirty="0">
              <a:solidFill>
                <a:srgbClr val="000000"/>
              </a:solidFill>
            </a:endParaRPr>
          </a:p>
        </p:txBody>
      </p:sp>
      <p:sp>
        <p:nvSpPr>
          <p:cNvPr id="367" name="Google Shape;367;p5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Putting everything together...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>
            <a:spLocks noGrp="1"/>
          </p:cNvSpPr>
          <p:nvPr>
            <p:ph type="body" idx="1"/>
          </p:nvPr>
        </p:nvSpPr>
        <p:spPr>
          <a:xfrm>
            <a:off x="457200" y="2523450"/>
            <a:ext cx="7953600" cy="18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</a:rPr>
              <a:t>		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73" name="Google Shape;373;p57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8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Since the probability of the sample space must add up to 1: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	</a:t>
            </a:r>
            <a:r>
              <a:rPr lang="en" sz="2100" i="1">
                <a:solidFill>
                  <a:srgbClr val="000000"/>
                </a:solidFill>
              </a:rPr>
              <a:t>P(at least 1 uninsured)</a:t>
            </a:r>
            <a:endParaRPr sz="2100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		= 1 - </a:t>
            </a:r>
            <a:r>
              <a:rPr lang="en" sz="2100" i="1">
                <a:solidFill>
                  <a:srgbClr val="000000"/>
                </a:solidFill>
              </a:rPr>
              <a:t>P(none uninsured)</a:t>
            </a:r>
            <a:endParaRPr sz="2100" i="1">
              <a:solidFill>
                <a:srgbClr val="000000"/>
              </a:solidFill>
            </a:endParaRPr>
          </a:p>
        </p:txBody>
      </p:sp>
      <p:sp>
        <p:nvSpPr>
          <p:cNvPr id="374" name="Google Shape;374;p5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Putting everything together...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9"/>
          <p:cNvSpPr txBox="1">
            <a:spLocks noGrp="1"/>
          </p:cNvSpPr>
          <p:nvPr>
            <p:ph type="body" idx="1"/>
          </p:nvPr>
        </p:nvSpPr>
        <p:spPr>
          <a:xfrm>
            <a:off x="457200" y="2523450"/>
            <a:ext cx="7953600" cy="18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</a:rPr>
              <a:t>		= 1 - (1 - 0.255)</a:t>
            </a:r>
            <a:r>
              <a:rPr lang="en" sz="2100" baseline="30000">
                <a:solidFill>
                  <a:srgbClr val="000000"/>
                </a:solidFill>
              </a:rPr>
              <a:t>5</a:t>
            </a:r>
            <a:endParaRPr sz="2100" baseline="30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</a:rPr>
              <a:t>		= 1 - 0.745</a:t>
            </a:r>
            <a:r>
              <a:rPr lang="en" sz="2100" baseline="30000">
                <a:solidFill>
                  <a:srgbClr val="000000"/>
                </a:solidFill>
              </a:rPr>
              <a:t>5</a:t>
            </a:r>
            <a:endParaRPr sz="2100" baseline="30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</a:rPr>
              <a:t>		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</p:txBody>
      </p:sp>
      <p:sp>
        <p:nvSpPr>
          <p:cNvPr id="387" name="Google Shape;387;p59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8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Since the probability of the sample space must add up to 1: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	</a:t>
            </a:r>
            <a:r>
              <a:rPr lang="en" sz="2100" i="1">
                <a:solidFill>
                  <a:srgbClr val="000000"/>
                </a:solidFill>
              </a:rPr>
              <a:t>P(at least 1 uninsured)</a:t>
            </a:r>
            <a:endParaRPr sz="2100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		= 1 - </a:t>
            </a:r>
            <a:r>
              <a:rPr lang="en" sz="2100" i="1">
                <a:solidFill>
                  <a:srgbClr val="000000"/>
                </a:solidFill>
              </a:rPr>
              <a:t>P(none uninsured)</a:t>
            </a:r>
            <a:endParaRPr sz="2100" i="1">
              <a:solidFill>
                <a:srgbClr val="000000"/>
              </a:solidFill>
            </a:endParaRPr>
          </a:p>
        </p:txBody>
      </p:sp>
      <p:sp>
        <p:nvSpPr>
          <p:cNvPr id="388" name="Google Shape;388;p5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Putting everything together...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1"/>
          <p:cNvSpPr txBox="1">
            <a:spLocks noGrp="1"/>
          </p:cNvSpPr>
          <p:nvPr>
            <p:ph type="body" idx="1"/>
          </p:nvPr>
        </p:nvSpPr>
        <p:spPr>
          <a:xfrm>
            <a:off x="457200" y="2523450"/>
            <a:ext cx="7953600" cy="18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</a:rPr>
              <a:t>		= 1 - (1 - 0.255)</a:t>
            </a:r>
            <a:r>
              <a:rPr lang="en" sz="2100" baseline="30000">
                <a:solidFill>
                  <a:srgbClr val="000000"/>
                </a:solidFill>
              </a:rPr>
              <a:t>5</a:t>
            </a:r>
            <a:endParaRPr sz="2100" baseline="30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</a:rPr>
              <a:t>		= 1 - 0.745</a:t>
            </a:r>
            <a:r>
              <a:rPr lang="en" sz="2100" baseline="30000">
                <a:solidFill>
                  <a:srgbClr val="000000"/>
                </a:solidFill>
              </a:rPr>
              <a:t>5</a:t>
            </a:r>
            <a:endParaRPr sz="2100" baseline="30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</a:rPr>
              <a:t>		= 1 - 0.23</a:t>
            </a:r>
            <a:endParaRPr sz="2100" baseline="30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		= 0.77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</p:txBody>
      </p:sp>
      <p:sp>
        <p:nvSpPr>
          <p:cNvPr id="401" name="Google Shape;401;p61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8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Since the probability of the sample space must add up to 1: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	</a:t>
            </a:r>
            <a:r>
              <a:rPr lang="en" sz="2100" i="1">
                <a:solidFill>
                  <a:srgbClr val="000000"/>
                </a:solidFill>
              </a:rPr>
              <a:t>P(at least 1 uninsured)</a:t>
            </a:r>
            <a:endParaRPr sz="2100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		= 1 - </a:t>
            </a:r>
            <a:r>
              <a:rPr lang="en" sz="2100" i="1">
                <a:solidFill>
                  <a:srgbClr val="000000"/>
                </a:solidFill>
              </a:rPr>
              <a:t>P(none uninsured)</a:t>
            </a:r>
            <a:endParaRPr sz="2100" i="1">
              <a:solidFill>
                <a:srgbClr val="000000"/>
              </a:solidFill>
            </a:endParaRPr>
          </a:p>
        </p:txBody>
      </p:sp>
      <p:sp>
        <p:nvSpPr>
          <p:cNvPr id="402" name="Google Shape;402;p6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Putting everything together...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21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 i="1" dirty="0">
                <a:solidFill>
                  <a:schemeClr val="accent1"/>
                </a:solidFill>
              </a:rPr>
              <a:t>Sample space</a:t>
            </a:r>
            <a:r>
              <a:rPr lang="en" sz="2100" dirty="0">
                <a:solidFill>
                  <a:srgbClr val="000000"/>
                </a:solidFill>
              </a:rPr>
              <a:t> is the collection of all possible outcomes of a trial.</a:t>
            </a:r>
            <a:endParaRPr sz="2100" dirty="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 dirty="0">
                <a:solidFill>
                  <a:srgbClr val="000000"/>
                </a:solidFill>
              </a:rPr>
              <a:t>A couple has one kid, what is the sample space for the gender of this kid? 		</a:t>
            </a:r>
            <a:r>
              <a:rPr lang="en" sz="2100" dirty="0">
                <a:solidFill>
                  <a:srgbClr val="FF0000"/>
                </a:solidFill>
              </a:rPr>
              <a:t>S = {M, F}</a:t>
            </a:r>
            <a:endParaRPr sz="2100" dirty="0">
              <a:solidFill>
                <a:srgbClr val="FF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 dirty="0">
                <a:solidFill>
                  <a:srgbClr val="000000"/>
                </a:solidFill>
              </a:rPr>
              <a:t>A couple has two kids, what is the sample space for the gender of these kids?</a:t>
            </a:r>
            <a:endParaRPr sz="2100" dirty="0">
              <a:solidFill>
                <a:srgbClr val="000000"/>
              </a:solidFill>
            </a:endParaRPr>
          </a:p>
        </p:txBody>
      </p:sp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Sample space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406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3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37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Roughly 20% of undergraduates at a university are vegetarian or vegan. What is the probability that, among a random sample of 3 undergraduates, at least one is vegetarian or vegan?</a:t>
            </a:r>
            <a:endParaRPr sz="21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</a:rPr>
              <a:t>(a) 1 - 0.2 x 3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</a:rPr>
              <a:t>(b) 1 - 0.2</a:t>
            </a:r>
            <a:r>
              <a:rPr lang="en" sz="2100" baseline="30000">
                <a:solidFill>
                  <a:srgbClr val="000000"/>
                </a:solidFill>
              </a:rPr>
              <a:t>3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</a:rPr>
              <a:t>(c) 0.8</a:t>
            </a:r>
            <a:r>
              <a:rPr lang="en" sz="2100" baseline="30000">
                <a:solidFill>
                  <a:srgbClr val="000000"/>
                </a:solidFill>
              </a:rPr>
              <a:t>3</a:t>
            </a:r>
            <a:endParaRPr sz="2100" baseline="30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</a:rPr>
              <a:t>(d) 1 - 0.8 x 3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</a:rPr>
              <a:t>(e) 1 - 0.8</a:t>
            </a:r>
            <a:r>
              <a:rPr lang="en" sz="2100" baseline="30000">
                <a:solidFill>
                  <a:srgbClr val="000000"/>
                </a:solidFill>
              </a:rPr>
              <a:t>3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416" name="Google Shape;416;p63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4"/>
          <p:cNvSpPr txBox="1">
            <a:spLocks noGrp="1"/>
          </p:cNvSpPr>
          <p:nvPr>
            <p:ph type="body" idx="1"/>
          </p:nvPr>
        </p:nvSpPr>
        <p:spPr>
          <a:xfrm>
            <a:off x="4424750" y="2808650"/>
            <a:ext cx="4088400" cy="18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P(at least 1 from veg)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	= 1 - P(none veg)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	= 1 - 0.8</a:t>
            </a:r>
            <a:r>
              <a:rPr lang="en" sz="2100" baseline="30000">
                <a:solidFill>
                  <a:srgbClr val="000000"/>
                </a:solidFill>
              </a:rPr>
              <a:t>3</a:t>
            </a:r>
            <a:endParaRPr sz="2100" baseline="30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	= 1 - 0.512 = 0.488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422" name="Google Shape;422;p64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37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Roughly 20% of undergraduates at a university are vegetarian or vegan. What is the probability that, among a random sample of 3 undergraduates, at least one is vegetarian or vegan?</a:t>
            </a:r>
            <a:endParaRPr sz="21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(a) 1 - 0.2 x 3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(b) 1 - 0.2</a:t>
            </a:r>
            <a:r>
              <a:rPr lang="en" sz="2100" baseline="30000">
                <a:solidFill>
                  <a:srgbClr val="000000"/>
                </a:solidFill>
              </a:rPr>
              <a:t>3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(c) 0.8</a:t>
            </a:r>
            <a:r>
              <a:rPr lang="en" sz="2100" baseline="30000">
                <a:solidFill>
                  <a:srgbClr val="000000"/>
                </a:solidFill>
              </a:rPr>
              <a:t>3</a:t>
            </a:r>
            <a:endParaRPr sz="2100" baseline="30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(d) 1 - 0.8 x 3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i="1">
                <a:solidFill>
                  <a:srgbClr val="FF9900"/>
                </a:solidFill>
              </a:rPr>
              <a:t>(e) 1 - 0.8</a:t>
            </a:r>
            <a:r>
              <a:rPr lang="en" sz="2100" i="1" baseline="30000">
                <a:solidFill>
                  <a:srgbClr val="FF9900"/>
                </a:solidFill>
              </a:rPr>
              <a:t>3</a:t>
            </a:r>
            <a:endParaRPr sz="2100" i="1">
              <a:solidFill>
                <a:srgbClr val="FF9900"/>
              </a:solidFill>
            </a:endParaRPr>
          </a:p>
        </p:txBody>
      </p:sp>
      <p:sp>
        <p:nvSpPr>
          <p:cNvPr id="423" name="Google Shape;423;p64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457200" y="3912576"/>
            <a:ext cx="7953600" cy="2083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 dirty="0">
                <a:solidFill>
                  <a:srgbClr val="000000"/>
                </a:solidFill>
              </a:rPr>
              <a:t>Rules for probability distributions:</a:t>
            </a:r>
            <a:endParaRPr sz="19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</a:rPr>
              <a:t>1. The events listed must be </a:t>
            </a:r>
            <a:r>
              <a:rPr lang="en" sz="1900" dirty="0" smtClean="0">
                <a:solidFill>
                  <a:srgbClr val="000000"/>
                </a:solidFill>
              </a:rPr>
              <a:t>mutually exclusive</a:t>
            </a:r>
            <a:endParaRPr sz="19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</a:rPr>
              <a:t>2. Each probability must be between 0 and 1</a:t>
            </a:r>
            <a:endParaRPr sz="19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</a:rPr>
              <a:t>3. The probabilities must total 1</a:t>
            </a:r>
            <a:endParaRPr sz="1900" dirty="0">
              <a:solidFill>
                <a:srgbClr val="000000"/>
              </a:solidFill>
            </a:endParaRPr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18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-US" sz="1900" dirty="0">
                <a:solidFill>
                  <a:srgbClr val="000000"/>
                </a:solidFill>
              </a:rPr>
              <a:t>A </a:t>
            </a:r>
            <a:r>
              <a:rPr lang="en-US" sz="1900" i="1" dirty="0">
                <a:solidFill>
                  <a:schemeClr val="accent1"/>
                </a:solidFill>
              </a:rPr>
              <a:t>probability distribution</a:t>
            </a:r>
            <a:r>
              <a:rPr lang="en-US" sz="1900" dirty="0">
                <a:solidFill>
                  <a:srgbClr val="000000"/>
                </a:solidFill>
              </a:rPr>
              <a:t> for a </a:t>
            </a:r>
            <a:r>
              <a:rPr lang="en-US" sz="1900" b="1" dirty="0">
                <a:solidFill>
                  <a:srgbClr val="000000"/>
                </a:solidFill>
              </a:rPr>
              <a:t>discrete</a:t>
            </a:r>
            <a:r>
              <a:rPr lang="en-US" sz="1900" dirty="0">
                <a:solidFill>
                  <a:srgbClr val="000000"/>
                </a:solidFill>
              </a:rPr>
              <a:t> variable lists all possible events and the probabilities with which they occur</a:t>
            </a:r>
            <a:r>
              <a:rPr lang="en-US" sz="1900" dirty="0" smtClean="0">
                <a:solidFill>
                  <a:srgbClr val="000000"/>
                </a:solidFill>
              </a:rPr>
              <a:t>.</a:t>
            </a:r>
          </a:p>
          <a:p>
            <a:pPr marL="0" lv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pPr lvl="0"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-US" sz="1900" dirty="0">
                <a:solidFill>
                  <a:srgbClr val="000000"/>
                </a:solidFill>
              </a:rPr>
              <a:t>The probability distribution for the gender of one kid:</a:t>
            </a:r>
            <a:br>
              <a:rPr lang="en-US" sz="1900" dirty="0">
                <a:solidFill>
                  <a:srgbClr val="000000"/>
                </a:solidFill>
              </a:rPr>
            </a:br>
            <a:endParaRPr lang="en-US" sz="1900" dirty="0">
              <a:solidFill>
                <a:srgbClr val="000000"/>
              </a:solidFill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Probability distributions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695" y="3084801"/>
            <a:ext cx="3589675" cy="827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660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18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-US" sz="1900" dirty="0">
                <a:solidFill>
                  <a:srgbClr val="000000"/>
                </a:solidFill>
              </a:rPr>
              <a:t>A </a:t>
            </a:r>
            <a:r>
              <a:rPr lang="en-US" sz="1900" i="1" dirty="0">
                <a:solidFill>
                  <a:schemeClr val="accent1"/>
                </a:solidFill>
              </a:rPr>
              <a:t>probability distribution</a:t>
            </a:r>
            <a:r>
              <a:rPr lang="en-US" sz="1900" dirty="0">
                <a:solidFill>
                  <a:srgbClr val="000000"/>
                </a:solidFill>
              </a:rPr>
              <a:t> for a </a:t>
            </a:r>
            <a:r>
              <a:rPr lang="en-US" sz="1900" b="1" dirty="0">
                <a:solidFill>
                  <a:srgbClr val="000000"/>
                </a:solidFill>
              </a:rPr>
              <a:t>discrete</a:t>
            </a:r>
            <a:r>
              <a:rPr lang="en-US" sz="1900" dirty="0">
                <a:solidFill>
                  <a:srgbClr val="000000"/>
                </a:solidFill>
              </a:rPr>
              <a:t> variable lists all possible events and the probabilities with which they occur</a:t>
            </a:r>
            <a:r>
              <a:rPr lang="en-US" sz="1900" dirty="0" smtClean="0">
                <a:solidFill>
                  <a:srgbClr val="000000"/>
                </a:solidFill>
              </a:rPr>
              <a:t>.</a:t>
            </a:r>
            <a:endParaRPr lang="en-US" sz="1900" dirty="0">
              <a:solidFill>
                <a:srgbClr val="000000"/>
              </a:solidFill>
            </a:endParaRPr>
          </a:p>
        </p:txBody>
      </p:sp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Probability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457200" y="2882018"/>
            <a:ext cx="7953600" cy="15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 dirty="0">
                <a:solidFill>
                  <a:srgbClr val="000000"/>
                </a:solidFill>
              </a:rPr>
              <a:t>The probability distribution for the genders of two kids:</a:t>
            </a:r>
            <a:br>
              <a:rPr lang="en" sz="1900" dirty="0">
                <a:solidFill>
                  <a:srgbClr val="000000"/>
                </a:solidFill>
              </a:rPr>
            </a:br>
            <a:endParaRPr sz="1900" dirty="0">
              <a:solidFill>
                <a:srgbClr val="000000"/>
              </a:solidFill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410" y="3769293"/>
            <a:ext cx="5209150" cy="943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814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21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 i="1" dirty="0">
                <a:solidFill>
                  <a:schemeClr val="accent1"/>
                </a:solidFill>
              </a:rPr>
              <a:t>Sample space</a:t>
            </a:r>
            <a:r>
              <a:rPr lang="en" sz="2100" dirty="0">
                <a:solidFill>
                  <a:srgbClr val="000000"/>
                </a:solidFill>
              </a:rPr>
              <a:t> is the collection of all possible outcomes of a trial.</a:t>
            </a:r>
            <a:endParaRPr sz="2100" dirty="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 dirty="0">
                <a:solidFill>
                  <a:srgbClr val="000000"/>
                </a:solidFill>
              </a:rPr>
              <a:t>A couple has one kid, what is the sample space for the gender of this kid? 		</a:t>
            </a:r>
            <a:r>
              <a:rPr lang="en" sz="2100" dirty="0">
                <a:solidFill>
                  <a:srgbClr val="FF0000"/>
                </a:solidFill>
              </a:rPr>
              <a:t>S = {M, F}</a:t>
            </a:r>
            <a:endParaRPr sz="2100" dirty="0">
              <a:solidFill>
                <a:srgbClr val="FF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 dirty="0">
                <a:solidFill>
                  <a:srgbClr val="000000"/>
                </a:solidFill>
              </a:rPr>
              <a:t>A couple has two kids, what is the sample space for the gender of these kids?</a:t>
            </a:r>
            <a:endParaRPr sz="2100" dirty="0">
              <a:solidFill>
                <a:srgbClr val="000000"/>
              </a:solidFill>
            </a:endParaRPr>
          </a:p>
        </p:txBody>
      </p:sp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Sample space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3617700" y="2825075"/>
            <a:ext cx="29430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0000"/>
                </a:solidFill>
              </a:rPr>
              <a:t>S = {MM, FF, FM, MF}</a:t>
            </a:r>
            <a:endParaRPr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17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15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0000"/>
                </a:solidFill>
              </a:rPr>
              <a:t>There are several possible interpretations of probability but they (almost) completely agree on the mathematical rules probability must follow.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P(A) = Probability of event A 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0 ≤ P(A) ≤ 1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Probability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15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0000"/>
                </a:solidFill>
              </a:rPr>
              <a:t>There are several possible interpretations of probability but they (almost) completely agree on the mathematical rules probability must follow.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P(A) = Probability of event A 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0 ≤ P(A) ≤ 1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457200" y="2849350"/>
            <a:ext cx="7953600" cy="15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1"/>
                </a:solidFill>
              </a:rPr>
              <a:t>Frequentist interpretation:</a:t>
            </a:r>
            <a:endParaRPr sz="1900" dirty="0">
              <a:solidFill>
                <a:schemeClr val="accent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 dirty="0">
                <a:solidFill>
                  <a:srgbClr val="000000"/>
                </a:solidFill>
              </a:rPr>
              <a:t>The probability of an outcome is the proportion of times the outcome would occur if we observed the random process an infinite number of times.</a:t>
            </a:r>
            <a:endParaRPr sz="1900" dirty="0">
              <a:solidFill>
                <a:srgbClr val="000000"/>
              </a:solidFill>
            </a:endParaRPr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Probability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38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accent1"/>
                </a:solidFill>
              </a:rPr>
              <a:t>Which of the following events would you be most surprised by?</a:t>
            </a:r>
            <a:endParaRPr sz="21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</a:rPr>
              <a:t>(a) exactly 3 heads in 10 coin flips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</a:rPr>
              <a:t>(b) exactly 3 heads in 100 coin flips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(c) exactly 3 heads in 1000 coin flips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38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Which of the following events would you be most surprised by?</a:t>
            </a:r>
            <a:endParaRPr sz="21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(a) exactly 3 heads in 10 coin flips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(b) exactly 3 heads in 100 coin flips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i="1">
                <a:solidFill>
                  <a:srgbClr val="FF9900"/>
                </a:solidFill>
              </a:rPr>
              <a:t>(c) exactly 3 heads in 1000 coin flips</a:t>
            </a:r>
            <a:endParaRPr sz="2100" i="1">
              <a:solidFill>
                <a:srgbClr val="FF9900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15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i="1" dirty="0">
                <a:solidFill>
                  <a:schemeClr val="accent1"/>
                </a:solidFill>
              </a:rPr>
              <a:t>Law of large numbers</a:t>
            </a:r>
            <a:r>
              <a:rPr lang="en" sz="1900" dirty="0">
                <a:solidFill>
                  <a:srgbClr val="000000"/>
                </a:solidFill>
              </a:rPr>
              <a:t> states that as more observations are collected, the proportion of occurrences with a particular outcome converges to the probability of that outcome.</a:t>
            </a:r>
            <a:endParaRPr sz="1900" dirty="0">
              <a:solidFill>
                <a:srgbClr val="000000"/>
              </a:solidFill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Law of large numbers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Law of Large Numbers - Statistics By J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60" y="2700092"/>
            <a:ext cx="5524255" cy="330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1596</Words>
  <Application>Microsoft Office PowerPoint</Application>
  <PresentationFormat>On-screen Show (4:3)</PresentationFormat>
  <Paragraphs>180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Arial</vt:lpstr>
      <vt:lpstr>Simple Light</vt:lpstr>
      <vt:lpstr>Introduction to Probability </vt:lpstr>
      <vt:lpstr>Random processes</vt:lpstr>
      <vt:lpstr>Sample space</vt:lpstr>
      <vt:lpstr>Sample space</vt:lpstr>
      <vt:lpstr>Probability</vt:lpstr>
      <vt:lpstr>Probability</vt:lpstr>
      <vt:lpstr>Practice</vt:lpstr>
      <vt:lpstr>Practice</vt:lpstr>
      <vt:lpstr>Law of large numbers</vt:lpstr>
      <vt:lpstr>Disjoint and non-disjoint outcomes</vt:lpstr>
      <vt:lpstr>Union of non- mutually exclusive events</vt:lpstr>
      <vt:lpstr>Union of non- mutually exclusive events</vt:lpstr>
      <vt:lpstr>Practice</vt:lpstr>
      <vt:lpstr>Practice</vt:lpstr>
      <vt:lpstr>Addition Rule</vt:lpstr>
      <vt:lpstr>Complements</vt:lpstr>
      <vt:lpstr>Independence</vt:lpstr>
      <vt:lpstr>Independence</vt:lpstr>
      <vt:lpstr>Independent vs. Mutually Exclusive</vt:lpstr>
      <vt:lpstr>Practice</vt:lpstr>
      <vt:lpstr>Practice</vt:lpstr>
      <vt:lpstr>Checking for independence</vt:lpstr>
      <vt:lpstr>Multiplication rule for independent events</vt:lpstr>
      <vt:lpstr>Practice</vt:lpstr>
      <vt:lpstr>Practice</vt:lpstr>
      <vt:lpstr>Putting everything together...</vt:lpstr>
      <vt:lpstr>Putting everything together...</vt:lpstr>
      <vt:lpstr>Putting everything together...</vt:lpstr>
      <vt:lpstr>Putting everything together...</vt:lpstr>
      <vt:lpstr>Practice</vt:lpstr>
      <vt:lpstr>Practice</vt:lpstr>
      <vt:lpstr>Probability distributions</vt:lpstr>
      <vt:lpstr>Probability distributions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Probability </dc:title>
  <cp:lastModifiedBy>Fang, Rebecca</cp:lastModifiedBy>
  <cp:revision>23</cp:revision>
  <dcterms:modified xsi:type="dcterms:W3CDTF">2024-02-12T16:08:32Z</dcterms:modified>
</cp:coreProperties>
</file>