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44"/>
  </p:notesMasterIdLst>
  <p:sldIdLst>
    <p:sldId id="257" r:id="rId3"/>
    <p:sldId id="264" r:id="rId4"/>
    <p:sldId id="265" r:id="rId5"/>
    <p:sldId id="268" r:id="rId6"/>
    <p:sldId id="269" r:id="rId7"/>
    <p:sldId id="273" r:id="rId8"/>
    <p:sldId id="274" r:id="rId9"/>
    <p:sldId id="275" r:id="rId10"/>
    <p:sldId id="277" r:id="rId11"/>
    <p:sldId id="278" r:id="rId12"/>
    <p:sldId id="279" r:id="rId13"/>
    <p:sldId id="282" r:id="rId14"/>
    <p:sldId id="285" r:id="rId15"/>
    <p:sldId id="287" r:id="rId16"/>
    <p:sldId id="342" r:id="rId17"/>
    <p:sldId id="334" r:id="rId18"/>
    <p:sldId id="290" r:id="rId19"/>
    <p:sldId id="291" r:id="rId20"/>
    <p:sldId id="337" r:id="rId21"/>
    <p:sldId id="336" r:id="rId22"/>
    <p:sldId id="335" r:id="rId23"/>
    <p:sldId id="343" r:id="rId24"/>
    <p:sldId id="338" r:id="rId25"/>
    <p:sldId id="298" r:id="rId26"/>
    <p:sldId id="299" r:id="rId27"/>
    <p:sldId id="302" r:id="rId28"/>
    <p:sldId id="306" r:id="rId29"/>
    <p:sldId id="341" r:id="rId30"/>
    <p:sldId id="310" r:id="rId31"/>
    <p:sldId id="311" r:id="rId32"/>
    <p:sldId id="339" r:id="rId33"/>
    <p:sldId id="313" r:id="rId34"/>
    <p:sldId id="340" r:id="rId35"/>
    <p:sldId id="321" r:id="rId36"/>
    <p:sldId id="322" r:id="rId37"/>
    <p:sldId id="323" r:id="rId38"/>
    <p:sldId id="326" r:id="rId39"/>
    <p:sldId id="327" r:id="rId40"/>
    <p:sldId id="328" r:id="rId41"/>
    <p:sldId id="329" r:id="rId42"/>
    <p:sldId id="332" r:id="rId4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6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29b066a1b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29b066a1b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f28003507_0_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f28003507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f28003507_0_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f28003507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5f28003507_0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5f28003507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f28003507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f28003507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f28003507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5f2800350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f28003507_1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f28003507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0885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f28003507_1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f28003507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5f28003507_1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f28003507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f28003507_1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f28003507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4389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5f28003507_1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f28003507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8354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79a6bd8b3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79a6bd8b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f28003507_0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f28003507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0672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29b066a1b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29b066a1b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830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9b066a1b_0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29b066a1b_0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79a6bd8b3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79a6bd8b3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b0d60de8_0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b0d60de8_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79a6bd8b3_0_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79a6bd8b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79a6bd8b3_0_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79a6bd8b3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79a6bd8b3_0_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79a6bd8b3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79a6bd8b3_0_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79a6bd8b3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28038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79a6bd8b3_0_1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79a6bd8b3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79a6bd8b3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79a6bd8b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79a6bd8b3_0_1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79a6bd8b3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0565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79a6bd8b3_0_1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179a6bd8b3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79a6bd8b3_0_1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79a6bd8b3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179a6bd8b3_0_1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179a6bd8b3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b0d60de8_0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b0d60de8_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179a6bd8b3_0_1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179a6bd8b3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2a5098262_0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2a5098262_0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179a6bd8b3_0_1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179a6bd8b3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2b0d60de8_02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2b0d60de8_0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f28003507_0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f28003507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b0d60de8_0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b0d60de8_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79a6bd8b3_0_2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79a6bd8b3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b0d60de8_01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b0d60de8_0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b0d60de8_01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b0d60de8_0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f28003507_0_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f2800350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0" name="Google Shape;10;p2"/>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3" name="Google Shape;13;p3"/>
          <p:cNvSpPr txBox="1">
            <a:spLocks noGrp="1"/>
          </p:cNvSpPr>
          <p:nvPr>
            <p:ph type="body" idx="1"/>
          </p:nvPr>
        </p:nvSpPr>
        <p:spPr>
          <a:xfrm>
            <a:off x="457200" y="1600200"/>
            <a:ext cx="82296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6" name="Google Shape;16;p4"/>
          <p:cNvSpPr txBox="1">
            <a:spLocks noGrp="1"/>
          </p:cNvSpPr>
          <p:nvPr>
            <p:ph type="body" idx="1"/>
          </p:nvPr>
        </p:nvSpPr>
        <p:spPr>
          <a:xfrm>
            <a:off x="457200" y="1600200"/>
            <a:ext cx="39945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7" name="Google Shape;17;p4"/>
          <p:cNvSpPr txBox="1">
            <a:spLocks noGrp="1"/>
          </p:cNvSpPr>
          <p:nvPr>
            <p:ph type="body" idx="2"/>
          </p:nvPr>
        </p:nvSpPr>
        <p:spPr>
          <a:xfrm>
            <a:off x="4692274" y="1600200"/>
            <a:ext cx="39945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5875079"/>
            <a:ext cx="8229600" cy="6927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9"/>
          <p:cNvSpPr txBox="1">
            <a:spLocks noGrp="1"/>
          </p:cNvSpPr>
          <p:nvPr>
            <p:ph type="ctrTitle"/>
          </p:nvPr>
        </p:nvSpPr>
        <p:spPr>
          <a:xfrm>
            <a:off x="685800" y="2111123"/>
            <a:ext cx="7772400" cy="154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28" name="Google Shape;28;p9"/>
          <p:cNvSpPr txBox="1">
            <a:spLocks noGrp="1"/>
          </p:cNvSpPr>
          <p:nvPr>
            <p:ph type="subTitle" idx="1"/>
          </p:nvPr>
        </p:nvSpPr>
        <p:spPr>
          <a:xfrm>
            <a:off x="685800" y="3786738"/>
            <a:ext cx="7772400" cy="1046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Google Shape;31;p10"/>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4" name="Google Shape;34;p11"/>
          <p:cNvSpPr txBox="1">
            <a:spLocks noGrp="1"/>
          </p:cNvSpPr>
          <p:nvPr>
            <p:ph type="body" idx="1"/>
          </p:nvPr>
        </p:nvSpPr>
        <p:spPr>
          <a:xfrm>
            <a:off x="457200" y="1600200"/>
            <a:ext cx="39945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5" name="Google Shape;35;p11"/>
          <p:cNvSpPr txBox="1">
            <a:spLocks noGrp="1"/>
          </p:cNvSpPr>
          <p:nvPr>
            <p:ph type="body" idx="2"/>
          </p:nvPr>
        </p:nvSpPr>
        <p:spPr>
          <a:xfrm>
            <a:off x="4692274" y="1600200"/>
            <a:ext cx="39945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Char char="●"/>
              <a:defRPr sz="3000">
                <a:solidFill>
                  <a:schemeClr val="dk1"/>
                </a:solidFill>
              </a:defRPr>
            </a:lvl1pPr>
            <a:lvl2pPr marL="914400" lvl="1" indent="-381000">
              <a:spcBef>
                <a:spcPts val="0"/>
              </a:spcBef>
              <a:spcAft>
                <a:spcPts val="0"/>
              </a:spcAft>
              <a:buClr>
                <a:schemeClr val="dk1"/>
              </a:buClr>
              <a:buSzPts val="2400"/>
              <a:buChar char="○"/>
              <a:defRPr sz="2400">
                <a:solidFill>
                  <a:schemeClr val="dk1"/>
                </a:solidFill>
              </a:defRPr>
            </a:lvl2pPr>
            <a:lvl3pPr marL="1371600" lvl="2" indent="-381000">
              <a:spcBef>
                <a:spcPts val="0"/>
              </a:spcBef>
              <a:spcAft>
                <a:spcPts val="0"/>
              </a:spcAft>
              <a:buClr>
                <a:schemeClr val="dk1"/>
              </a:buClr>
              <a:buSzPts val="2400"/>
              <a:buChar char="■"/>
              <a:defRPr sz="24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25" name="Google Shape;25;p8"/>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60.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8.xml"/><Relationship Id="rId4" Type="http://schemas.openxmlformats.org/officeDocument/2006/relationships/image" Target="../media/image7.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60.png"/></Relationships>
</file>

<file path=ppt/slides/_rels/slide2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6"/>
          <p:cNvSpPr txBox="1">
            <a:spLocks noGrp="1"/>
          </p:cNvSpPr>
          <p:nvPr>
            <p:ph type="ctrTitle"/>
          </p:nvPr>
        </p:nvSpPr>
        <p:spPr>
          <a:xfrm>
            <a:off x="685800" y="2111126"/>
            <a:ext cx="7772400" cy="228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Hypothesis Testing for a Proportion</a:t>
            </a:r>
            <a:endParaRPr>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7"/>
          <p:cNvSpPr txBox="1">
            <a:spLocks noGrp="1"/>
          </p:cNvSpPr>
          <p:nvPr>
            <p:ph type="body" idx="1"/>
          </p:nvPr>
        </p:nvSpPr>
        <p:spPr>
          <a:xfrm flipH="1">
            <a:off x="457075" y="1143000"/>
            <a:ext cx="8229600" cy="4326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t>If we again think of a hypothesis test as a criminal trial then it makes sense to frame the verdict in terms of the null and alternative hypotheses:</a:t>
            </a:r>
            <a:endParaRPr sz="1800"/>
          </a:p>
          <a:p>
            <a:pPr marL="0" lvl="0" indent="457200" algn="ctr" rtl="0">
              <a:lnSpc>
                <a:spcPct val="115000"/>
              </a:lnSpc>
              <a:spcBef>
                <a:spcPts val="1000"/>
              </a:spcBef>
              <a:spcAft>
                <a:spcPts val="0"/>
              </a:spcAft>
              <a:buClr>
                <a:schemeClr val="dk1"/>
              </a:buClr>
              <a:buSzPts val="1100"/>
              <a:buFont typeface="Arial"/>
              <a:buNone/>
            </a:pPr>
            <a:r>
              <a:rPr lang="en" sz="1800"/>
              <a:t>    </a:t>
            </a:r>
            <a:r>
              <a:rPr lang="en" sz="1800" i="1"/>
              <a:t> H</a:t>
            </a:r>
            <a:r>
              <a:rPr lang="en" sz="1800" i="1" baseline="-25000"/>
              <a:t>0</a:t>
            </a:r>
            <a:r>
              <a:rPr lang="en" sz="1800"/>
              <a:t>: Defendant is innocent</a:t>
            </a:r>
            <a:endParaRPr sz="1800"/>
          </a:p>
          <a:p>
            <a:pPr marL="0" lvl="0" indent="457200" algn="ctr" rtl="0">
              <a:lnSpc>
                <a:spcPct val="115000"/>
              </a:lnSpc>
              <a:spcBef>
                <a:spcPts val="1000"/>
              </a:spcBef>
              <a:spcAft>
                <a:spcPts val="0"/>
              </a:spcAft>
              <a:buClr>
                <a:schemeClr val="dk1"/>
              </a:buClr>
              <a:buSzPts val="1100"/>
              <a:buFont typeface="Arial"/>
              <a:buNone/>
            </a:pPr>
            <a:r>
              <a:rPr lang="en" sz="1800" i="1"/>
              <a:t>H</a:t>
            </a:r>
            <a:r>
              <a:rPr lang="en" sz="1800" i="1" baseline="-25000"/>
              <a:t>A</a:t>
            </a:r>
            <a:r>
              <a:rPr lang="en" sz="1800"/>
              <a:t>: Defendant is guilty</a:t>
            </a:r>
            <a:endParaRPr sz="1800"/>
          </a:p>
          <a:p>
            <a:pPr marL="0" lvl="0" indent="0" algn="l" rtl="0">
              <a:lnSpc>
                <a:spcPct val="115000"/>
              </a:lnSpc>
              <a:spcBef>
                <a:spcPts val="1000"/>
              </a:spcBef>
              <a:spcAft>
                <a:spcPts val="0"/>
              </a:spcAft>
              <a:buClr>
                <a:schemeClr val="dk1"/>
              </a:buClr>
              <a:buSzPts val="1100"/>
              <a:buFont typeface="Arial"/>
              <a:buNone/>
            </a:pPr>
            <a:r>
              <a:rPr lang="en" sz="1800"/>
              <a:t>Which type of error is being committed in the following circumstances?</a:t>
            </a:r>
            <a:endParaRPr sz="1800"/>
          </a:p>
          <a:p>
            <a:pPr marL="457200" lvl="0" indent="-342900" algn="l" rtl="0">
              <a:lnSpc>
                <a:spcPct val="115000"/>
              </a:lnSpc>
              <a:spcBef>
                <a:spcPts val="1000"/>
              </a:spcBef>
              <a:spcAft>
                <a:spcPts val="0"/>
              </a:spcAft>
              <a:buSzPts val="1800"/>
              <a:buChar char="●"/>
            </a:pPr>
            <a:r>
              <a:rPr lang="en" sz="1800"/>
              <a:t>Declaring the defendant innocent when they are actually guilty</a:t>
            </a:r>
            <a:endParaRPr sz="1800"/>
          </a:p>
          <a:p>
            <a:pPr marL="0" lvl="0" indent="457200" algn="ctr" rtl="0">
              <a:lnSpc>
                <a:spcPct val="115000"/>
              </a:lnSpc>
              <a:spcBef>
                <a:spcPts val="1000"/>
              </a:spcBef>
              <a:spcAft>
                <a:spcPts val="0"/>
              </a:spcAft>
              <a:buClr>
                <a:srgbClr val="000000"/>
              </a:buClr>
              <a:buSzPts val="1100"/>
              <a:buFont typeface="Arial"/>
              <a:buNone/>
            </a:pPr>
            <a:r>
              <a:rPr lang="en" sz="1800" i="1">
                <a:solidFill>
                  <a:schemeClr val="accent1"/>
                </a:solidFill>
              </a:rPr>
              <a:t>Type 2 error</a:t>
            </a:r>
            <a:endParaRPr sz="1800"/>
          </a:p>
          <a:p>
            <a:pPr marL="457200" lvl="0" indent="-342900" algn="l" rtl="0">
              <a:lnSpc>
                <a:spcPct val="115000"/>
              </a:lnSpc>
              <a:spcBef>
                <a:spcPts val="1000"/>
              </a:spcBef>
              <a:spcAft>
                <a:spcPts val="0"/>
              </a:spcAft>
              <a:buSzPts val="1800"/>
              <a:buChar char="●"/>
            </a:pPr>
            <a:r>
              <a:rPr lang="en" sz="1800"/>
              <a:t>Declaring the defendant guilty when they are actually innocent</a:t>
            </a:r>
            <a:endParaRPr sz="1800"/>
          </a:p>
          <a:p>
            <a:pPr marL="0" lvl="0" indent="457200" algn="l" rtl="0">
              <a:lnSpc>
                <a:spcPct val="115000"/>
              </a:lnSpc>
              <a:spcBef>
                <a:spcPts val="1000"/>
              </a:spcBef>
              <a:spcAft>
                <a:spcPts val="1000"/>
              </a:spcAft>
              <a:buNone/>
            </a:pPr>
            <a:endParaRPr sz="1800"/>
          </a:p>
        </p:txBody>
      </p:sp>
      <p:sp>
        <p:nvSpPr>
          <p:cNvPr id="209" name="Google Shape;209;p37"/>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Hypothesis Test as a trial</a:t>
            </a:r>
            <a:endParaRPr>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8"/>
          <p:cNvSpPr txBox="1">
            <a:spLocks noGrp="1"/>
          </p:cNvSpPr>
          <p:nvPr>
            <p:ph type="body" idx="1"/>
          </p:nvPr>
        </p:nvSpPr>
        <p:spPr>
          <a:xfrm flipH="1">
            <a:off x="457075" y="1143000"/>
            <a:ext cx="8229600" cy="4326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t>If we again think of a hypothesis test as a criminal trial then it makes sense to frame the verdict in terms of the null and alternative hypotheses:</a:t>
            </a:r>
            <a:endParaRPr sz="1800"/>
          </a:p>
          <a:p>
            <a:pPr marL="0" lvl="0" indent="457200" algn="ctr" rtl="0">
              <a:lnSpc>
                <a:spcPct val="115000"/>
              </a:lnSpc>
              <a:spcBef>
                <a:spcPts val="1000"/>
              </a:spcBef>
              <a:spcAft>
                <a:spcPts val="0"/>
              </a:spcAft>
              <a:buClr>
                <a:schemeClr val="dk1"/>
              </a:buClr>
              <a:buSzPts val="1100"/>
              <a:buFont typeface="Arial"/>
              <a:buNone/>
            </a:pPr>
            <a:r>
              <a:rPr lang="en" sz="1800"/>
              <a:t>    </a:t>
            </a:r>
            <a:r>
              <a:rPr lang="en" sz="1800" i="1"/>
              <a:t> H</a:t>
            </a:r>
            <a:r>
              <a:rPr lang="en" sz="1800" i="1" baseline="-25000"/>
              <a:t>0</a:t>
            </a:r>
            <a:r>
              <a:rPr lang="en" sz="1800"/>
              <a:t>: Defendant is innocent</a:t>
            </a:r>
            <a:endParaRPr sz="1800"/>
          </a:p>
          <a:p>
            <a:pPr marL="0" lvl="0" indent="457200" algn="ctr" rtl="0">
              <a:lnSpc>
                <a:spcPct val="115000"/>
              </a:lnSpc>
              <a:spcBef>
                <a:spcPts val="1000"/>
              </a:spcBef>
              <a:spcAft>
                <a:spcPts val="0"/>
              </a:spcAft>
              <a:buClr>
                <a:schemeClr val="dk1"/>
              </a:buClr>
              <a:buSzPts val="1100"/>
              <a:buFont typeface="Arial"/>
              <a:buNone/>
            </a:pPr>
            <a:r>
              <a:rPr lang="en" sz="1800" i="1"/>
              <a:t>H</a:t>
            </a:r>
            <a:r>
              <a:rPr lang="en" sz="1800" i="1" baseline="-25000"/>
              <a:t>A</a:t>
            </a:r>
            <a:r>
              <a:rPr lang="en" sz="1800"/>
              <a:t>: Defendant is guilty</a:t>
            </a:r>
            <a:endParaRPr sz="1800"/>
          </a:p>
          <a:p>
            <a:pPr marL="0" lvl="0" indent="0" algn="l" rtl="0">
              <a:lnSpc>
                <a:spcPct val="115000"/>
              </a:lnSpc>
              <a:spcBef>
                <a:spcPts val="1000"/>
              </a:spcBef>
              <a:spcAft>
                <a:spcPts val="0"/>
              </a:spcAft>
              <a:buClr>
                <a:schemeClr val="dk1"/>
              </a:buClr>
              <a:buSzPts val="1100"/>
              <a:buFont typeface="Arial"/>
              <a:buNone/>
            </a:pPr>
            <a:r>
              <a:rPr lang="en" sz="1800"/>
              <a:t>Which type of error is being committed in the following circumstances?</a:t>
            </a:r>
            <a:endParaRPr sz="1800"/>
          </a:p>
          <a:p>
            <a:pPr marL="457200" lvl="0" indent="-342900" algn="l" rtl="0">
              <a:lnSpc>
                <a:spcPct val="115000"/>
              </a:lnSpc>
              <a:spcBef>
                <a:spcPts val="1000"/>
              </a:spcBef>
              <a:spcAft>
                <a:spcPts val="0"/>
              </a:spcAft>
              <a:buSzPts val="1800"/>
              <a:buChar char="●"/>
            </a:pPr>
            <a:r>
              <a:rPr lang="en" sz="1800"/>
              <a:t>Declaring the defendant innocent when they are actually guilty</a:t>
            </a:r>
            <a:endParaRPr sz="1800"/>
          </a:p>
          <a:p>
            <a:pPr marL="0" lvl="0" indent="457200" algn="ctr" rtl="0">
              <a:lnSpc>
                <a:spcPct val="115000"/>
              </a:lnSpc>
              <a:spcBef>
                <a:spcPts val="1000"/>
              </a:spcBef>
              <a:spcAft>
                <a:spcPts val="0"/>
              </a:spcAft>
              <a:buClr>
                <a:srgbClr val="000000"/>
              </a:buClr>
              <a:buSzPts val="1100"/>
              <a:buFont typeface="Arial"/>
              <a:buNone/>
            </a:pPr>
            <a:r>
              <a:rPr lang="en" sz="1800" i="1">
                <a:solidFill>
                  <a:schemeClr val="accent1"/>
                </a:solidFill>
              </a:rPr>
              <a:t>Type 2 error</a:t>
            </a:r>
            <a:endParaRPr sz="1800"/>
          </a:p>
          <a:p>
            <a:pPr marL="457200" lvl="0" indent="-342900" algn="l" rtl="0">
              <a:lnSpc>
                <a:spcPct val="115000"/>
              </a:lnSpc>
              <a:spcBef>
                <a:spcPts val="1000"/>
              </a:spcBef>
              <a:spcAft>
                <a:spcPts val="0"/>
              </a:spcAft>
              <a:buSzPts val="1800"/>
              <a:buChar char="●"/>
            </a:pPr>
            <a:r>
              <a:rPr lang="en" sz="1800"/>
              <a:t>Declaring the defendant guilty when they are actually innocent</a:t>
            </a:r>
            <a:endParaRPr sz="1800"/>
          </a:p>
          <a:p>
            <a:pPr marL="0" lvl="0" indent="457200" algn="ctr" rtl="0">
              <a:lnSpc>
                <a:spcPct val="115000"/>
              </a:lnSpc>
              <a:spcBef>
                <a:spcPts val="1000"/>
              </a:spcBef>
              <a:spcAft>
                <a:spcPts val="0"/>
              </a:spcAft>
              <a:buNone/>
            </a:pPr>
            <a:r>
              <a:rPr lang="en" sz="1800" i="1">
                <a:solidFill>
                  <a:schemeClr val="accent1"/>
                </a:solidFill>
              </a:rPr>
              <a:t>Type 1 error</a:t>
            </a:r>
            <a:endParaRPr sz="1800" i="1">
              <a:solidFill>
                <a:schemeClr val="accent1"/>
              </a:solidFill>
            </a:endParaRPr>
          </a:p>
          <a:p>
            <a:pPr marL="0" lvl="0" indent="457200" algn="l" rtl="0">
              <a:lnSpc>
                <a:spcPct val="115000"/>
              </a:lnSpc>
              <a:spcBef>
                <a:spcPts val="1000"/>
              </a:spcBef>
              <a:spcAft>
                <a:spcPts val="1000"/>
              </a:spcAft>
              <a:buNone/>
            </a:pPr>
            <a:endParaRPr sz="1800"/>
          </a:p>
        </p:txBody>
      </p:sp>
      <p:sp>
        <p:nvSpPr>
          <p:cNvPr id="215" name="Google Shape;215;p38"/>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Hypothesis Test as a trial</a:t>
            </a:r>
            <a:endParaRPr>
              <a:solidFill>
                <a:schemeClr val="accent1"/>
              </a:solidFill>
            </a:endParaRPr>
          </a:p>
        </p:txBody>
      </p:sp>
      <p:sp>
        <p:nvSpPr>
          <p:cNvPr id="216" name="Google Shape;216;p38"/>
          <p:cNvSpPr txBox="1">
            <a:spLocks noGrp="1"/>
          </p:cNvSpPr>
          <p:nvPr>
            <p:ph type="body" idx="1"/>
          </p:nvPr>
        </p:nvSpPr>
        <p:spPr>
          <a:xfrm flipH="1">
            <a:off x="457075" y="5116100"/>
            <a:ext cx="8229600" cy="1473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900"/>
              <a:t>Which error do you think is the worse error to make?</a:t>
            </a:r>
            <a:endParaRPr sz="1900"/>
          </a:p>
          <a:p>
            <a:pPr marL="0" lvl="0" indent="0" algn="l" rtl="0">
              <a:lnSpc>
                <a:spcPct val="115000"/>
              </a:lnSpc>
              <a:spcBef>
                <a:spcPts val="1000"/>
              </a:spcBef>
              <a:spcAft>
                <a:spcPts val="0"/>
              </a:spcAft>
              <a:buNone/>
            </a:pPr>
            <a:endParaRPr sz="1900"/>
          </a:p>
          <a:p>
            <a:pPr marL="0" lvl="0" indent="0" algn="l" rtl="0">
              <a:lnSpc>
                <a:spcPct val="115000"/>
              </a:lnSpc>
              <a:spcBef>
                <a:spcPts val="0"/>
              </a:spcBef>
              <a:spcAft>
                <a:spcPts val="0"/>
              </a:spcAft>
              <a:buNone/>
            </a:pP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1"/>
          <p:cNvSpPr txBox="1">
            <a:spLocks noGrp="1"/>
          </p:cNvSpPr>
          <p:nvPr>
            <p:ph type="body" idx="1"/>
          </p:nvPr>
        </p:nvSpPr>
        <p:spPr>
          <a:xfrm flipH="1">
            <a:off x="457075" y="1494692"/>
            <a:ext cx="8229600" cy="3974608"/>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US" sz="2400" i="1" dirty="0">
                <a:solidFill>
                  <a:schemeClr val="accent1"/>
                </a:solidFill>
              </a:rPr>
              <a:t>P(Type 1 </a:t>
            </a:r>
            <a:r>
              <a:rPr lang="en-US" sz="2400" i="1" dirty="0" smtClean="0">
                <a:solidFill>
                  <a:schemeClr val="accent1"/>
                </a:solidFill>
              </a:rPr>
              <a:t>error) </a:t>
            </a:r>
            <a:r>
              <a:rPr lang="en-US" sz="2400" i="1" dirty="0">
                <a:solidFill>
                  <a:schemeClr val="accent1"/>
                </a:solidFill>
              </a:rPr>
              <a:t>= </a:t>
            </a:r>
            <a:r>
              <a:rPr lang="el-GR" sz="2400" b="1" i="1" dirty="0">
                <a:solidFill>
                  <a:schemeClr val="accent1"/>
                </a:solidFill>
              </a:rPr>
              <a:t>α</a:t>
            </a:r>
          </a:p>
          <a:p>
            <a:pPr marL="457200" lvl="0" indent="-381000" algn="l" rtl="0">
              <a:lnSpc>
                <a:spcPct val="115000"/>
              </a:lnSpc>
              <a:spcBef>
                <a:spcPts val="0"/>
              </a:spcBef>
              <a:spcAft>
                <a:spcPts val="0"/>
              </a:spcAft>
              <a:buSzPts val="2400"/>
              <a:buChar char="●"/>
            </a:pPr>
            <a:endParaRPr lang="en" sz="2400" i="1" dirty="0">
              <a:solidFill>
                <a:schemeClr val="accent1"/>
              </a:solidFill>
            </a:endParaRPr>
          </a:p>
          <a:p>
            <a:pPr marL="457200" lvl="0" indent="-381000" algn="l" rtl="0">
              <a:lnSpc>
                <a:spcPct val="115000"/>
              </a:lnSpc>
              <a:spcBef>
                <a:spcPts val="0"/>
              </a:spcBef>
              <a:spcAft>
                <a:spcPts val="0"/>
              </a:spcAft>
              <a:buSzPts val="2400"/>
              <a:buChar char="●"/>
            </a:pPr>
            <a:r>
              <a:rPr lang="en-US" altLang="zh-CN" sz="2400" dirty="0"/>
              <a:t>Also called </a:t>
            </a:r>
            <a:r>
              <a:rPr lang="en" sz="2400" i="1" dirty="0" smtClean="0">
                <a:solidFill>
                  <a:schemeClr val="accent1"/>
                </a:solidFill>
              </a:rPr>
              <a:t>Significance level</a:t>
            </a:r>
            <a:r>
              <a:rPr lang="en" sz="2400" dirty="0" smtClean="0"/>
              <a:t>.</a:t>
            </a:r>
            <a:endParaRPr lang="en" sz="2400" dirty="0"/>
          </a:p>
          <a:p>
            <a:pPr marL="457200" lvl="0" indent="-381000" algn="l" rtl="0">
              <a:lnSpc>
                <a:spcPct val="115000"/>
              </a:lnSpc>
              <a:spcBef>
                <a:spcPts val="0"/>
              </a:spcBef>
              <a:spcAft>
                <a:spcPts val="0"/>
              </a:spcAft>
              <a:buSzPts val="2400"/>
              <a:buChar char="●"/>
            </a:pPr>
            <a:endParaRPr sz="2400" dirty="0"/>
          </a:p>
          <a:p>
            <a:pPr lvl="0" indent="-381000">
              <a:lnSpc>
                <a:spcPct val="115000"/>
              </a:lnSpc>
              <a:spcBef>
                <a:spcPts val="0"/>
              </a:spcBef>
              <a:buSzPts val="2400"/>
            </a:pPr>
            <a:r>
              <a:rPr lang="en" sz="2400" i="1" dirty="0">
                <a:solidFill>
                  <a:schemeClr val="accent1"/>
                </a:solidFill>
              </a:rPr>
              <a:t>α</a:t>
            </a:r>
            <a:r>
              <a:rPr lang="en" sz="2400" dirty="0">
                <a:solidFill>
                  <a:schemeClr val="accent1"/>
                </a:solidFill>
              </a:rPr>
              <a:t> = 0.05</a:t>
            </a:r>
            <a:r>
              <a:rPr lang="en" sz="2400" dirty="0" smtClean="0"/>
              <a:t> </a:t>
            </a:r>
            <a:r>
              <a:rPr lang="en" sz="2400" dirty="0"/>
              <a:t>means that, the chance to reject the null hypothesis when</a:t>
            </a:r>
            <a:r>
              <a:rPr lang="en" sz="2400" i="1" dirty="0"/>
              <a:t> H</a:t>
            </a:r>
            <a:r>
              <a:rPr lang="en" sz="2400" i="1" baseline="-25000" dirty="0"/>
              <a:t>0</a:t>
            </a:r>
            <a:r>
              <a:rPr lang="en" sz="2400" dirty="0"/>
              <a:t> is true is 5%.</a:t>
            </a:r>
          </a:p>
          <a:p>
            <a:pPr lvl="0" indent="-381000">
              <a:lnSpc>
                <a:spcPct val="115000"/>
              </a:lnSpc>
              <a:spcBef>
                <a:spcPts val="0"/>
              </a:spcBef>
              <a:buSzPts val="2400"/>
            </a:pPr>
            <a:endParaRPr lang="en" sz="2400" dirty="0"/>
          </a:p>
          <a:p>
            <a:pPr lvl="0" indent="-381000">
              <a:lnSpc>
                <a:spcPct val="115000"/>
              </a:lnSpc>
              <a:spcBef>
                <a:spcPts val="0"/>
              </a:spcBef>
              <a:buSzPts val="2400"/>
            </a:pPr>
            <a:r>
              <a:rPr lang="en" sz="2400" i="1" dirty="0">
                <a:solidFill>
                  <a:schemeClr val="accent1"/>
                </a:solidFill>
              </a:rPr>
              <a:t>α </a:t>
            </a:r>
            <a:r>
              <a:rPr lang="en" sz="2400" dirty="0"/>
              <a:t>is always predetermined. </a:t>
            </a:r>
            <a:r>
              <a:rPr lang="en" sz="2400" dirty="0" smtClean="0"/>
              <a:t>By default, </a:t>
            </a:r>
            <a:r>
              <a:rPr lang="en" sz="2400" i="1" dirty="0">
                <a:solidFill>
                  <a:schemeClr val="accent1"/>
                </a:solidFill>
              </a:rPr>
              <a:t>α</a:t>
            </a:r>
            <a:r>
              <a:rPr lang="en" sz="2400" dirty="0">
                <a:solidFill>
                  <a:schemeClr val="accent1"/>
                </a:solidFill>
              </a:rPr>
              <a:t> = 0.05</a:t>
            </a:r>
            <a:r>
              <a:rPr lang="en" sz="2400" dirty="0"/>
              <a:t> </a:t>
            </a:r>
            <a:endParaRPr sz="2400" dirty="0"/>
          </a:p>
        </p:txBody>
      </p:sp>
      <p:sp>
        <p:nvSpPr>
          <p:cNvPr id="235" name="Google Shape;235;p41"/>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Type 1 error rate</a:t>
            </a:r>
            <a:endParaRPr>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4"/>
          <p:cNvSpPr txBox="1">
            <a:spLocks noGrp="1"/>
          </p:cNvSpPr>
          <p:nvPr>
            <p:ph type="body" idx="1"/>
          </p:nvPr>
        </p:nvSpPr>
        <p:spPr>
          <a:xfrm flipH="1">
            <a:off x="457075" y="1143000"/>
            <a:ext cx="8229600" cy="5191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t>The same survey asked the 850 respondents how comfortable they are with Facebook creating a list of categories for them. 41% of the respondents said they are comfortable. Do these data provide convincing evidence that the proportion of American Facebook users are comfortable with Facebook creating a list of interest categories for them is different than 50%?</a:t>
            </a:r>
            <a:endParaRPr sz="1800"/>
          </a:p>
          <a:p>
            <a:pPr marL="0" lvl="0" indent="0" algn="l" rtl="0">
              <a:lnSpc>
                <a:spcPct val="115000"/>
              </a:lnSpc>
              <a:spcBef>
                <a:spcPts val="1000"/>
              </a:spcBef>
              <a:spcAft>
                <a:spcPts val="0"/>
              </a:spcAft>
              <a:buNone/>
            </a:pPr>
            <a:endParaRPr sz="1800"/>
          </a:p>
          <a:p>
            <a:pPr marL="0" lvl="0" indent="0" algn="l" rtl="0">
              <a:lnSpc>
                <a:spcPct val="115000"/>
              </a:lnSpc>
              <a:spcBef>
                <a:spcPts val="1000"/>
              </a:spcBef>
              <a:spcAft>
                <a:spcPts val="0"/>
              </a:spcAft>
              <a:buNone/>
            </a:pPr>
            <a:endParaRPr sz="1800"/>
          </a:p>
          <a:p>
            <a:pPr marL="0" lvl="0" indent="0" algn="l" rtl="0">
              <a:lnSpc>
                <a:spcPct val="115000"/>
              </a:lnSpc>
              <a:spcBef>
                <a:spcPts val="1000"/>
              </a:spcBef>
              <a:spcAft>
                <a:spcPts val="0"/>
              </a:spcAft>
              <a:buNone/>
            </a:pPr>
            <a:endParaRPr sz="1800"/>
          </a:p>
          <a:p>
            <a:pPr marL="0" lvl="0" indent="0" algn="l" rtl="0">
              <a:lnSpc>
                <a:spcPct val="115000"/>
              </a:lnSpc>
              <a:spcBef>
                <a:spcPts val="1000"/>
              </a:spcBef>
              <a:spcAft>
                <a:spcPts val="0"/>
              </a:spcAft>
              <a:buNone/>
            </a:pPr>
            <a:endParaRPr sz="1800"/>
          </a:p>
          <a:p>
            <a:pPr marL="0" lvl="0" indent="0" algn="l" rtl="0">
              <a:lnSpc>
                <a:spcPct val="115000"/>
              </a:lnSpc>
              <a:spcBef>
                <a:spcPts val="1000"/>
              </a:spcBef>
              <a:spcAft>
                <a:spcPts val="0"/>
              </a:spcAft>
              <a:buNone/>
            </a:pPr>
            <a:endParaRPr sz="1800"/>
          </a:p>
          <a:p>
            <a:pPr marL="0" lvl="0" indent="0" algn="l" rtl="0">
              <a:lnSpc>
                <a:spcPct val="115000"/>
              </a:lnSpc>
              <a:spcBef>
                <a:spcPts val="1000"/>
              </a:spcBef>
              <a:spcAft>
                <a:spcPts val="0"/>
              </a:spcAft>
              <a:buNone/>
            </a:pPr>
            <a:endParaRPr sz="1800"/>
          </a:p>
          <a:p>
            <a:pPr marL="0" lvl="0" indent="0" algn="l" rtl="0">
              <a:lnSpc>
                <a:spcPct val="115000"/>
              </a:lnSpc>
              <a:spcBef>
                <a:spcPts val="1000"/>
              </a:spcBef>
              <a:spcAft>
                <a:spcPts val="0"/>
              </a:spcAft>
              <a:buNone/>
            </a:pPr>
            <a:endParaRPr sz="1800"/>
          </a:p>
          <a:p>
            <a:pPr marL="0" lvl="0" indent="0" algn="l" rtl="0">
              <a:lnSpc>
                <a:spcPct val="115000"/>
              </a:lnSpc>
              <a:spcBef>
                <a:spcPts val="1000"/>
              </a:spcBef>
              <a:spcAft>
                <a:spcPts val="1000"/>
              </a:spcAft>
              <a:buNone/>
            </a:pPr>
            <a:r>
              <a:rPr lang="en" sz="1200"/>
              <a:t>https://www.pewinternet.org/2019/01/16/facebook-algorithms-and-personal-data/</a:t>
            </a:r>
            <a:endParaRPr sz="1200"/>
          </a:p>
        </p:txBody>
      </p:sp>
      <p:sp>
        <p:nvSpPr>
          <p:cNvPr id="253" name="Google Shape;253;p44"/>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Facebook interest categories</a:t>
            </a:r>
            <a:endParaRPr>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6"/>
          <p:cNvSpPr txBox="1">
            <a:spLocks noGrp="1"/>
          </p:cNvSpPr>
          <p:nvPr>
            <p:ph type="body" idx="1"/>
          </p:nvPr>
        </p:nvSpPr>
        <p:spPr>
          <a:xfrm flipH="1">
            <a:off x="457075" y="4787100"/>
            <a:ext cx="8229600" cy="1593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t>We test the claim that the proportion of American Facebook users who are comfortable with Facebook creating categories of interests for them is </a:t>
            </a:r>
            <a:r>
              <a:rPr lang="en" sz="1800" u="sng" dirty="0"/>
              <a:t>different</a:t>
            </a:r>
            <a:r>
              <a:rPr lang="en" sz="1800" dirty="0"/>
              <a:t> than 50%.</a:t>
            </a:r>
            <a:endParaRPr sz="1800" dirty="0"/>
          </a:p>
          <a:p>
            <a:pPr marL="0" lvl="0" indent="0" algn="l" rtl="0">
              <a:lnSpc>
                <a:spcPct val="115000"/>
              </a:lnSpc>
              <a:spcBef>
                <a:spcPts val="1000"/>
              </a:spcBef>
              <a:spcAft>
                <a:spcPts val="0"/>
              </a:spcAft>
              <a:buNone/>
            </a:pPr>
            <a:r>
              <a:rPr lang="en" sz="1800" dirty="0"/>
              <a:t>	H</a:t>
            </a:r>
            <a:r>
              <a:rPr lang="en" sz="1800" baseline="-25000" dirty="0"/>
              <a:t>A</a:t>
            </a:r>
            <a:r>
              <a:rPr lang="en" sz="1800" dirty="0"/>
              <a:t>: </a:t>
            </a:r>
            <a:r>
              <a:rPr lang="en" sz="1800" i="1" dirty="0"/>
              <a:t>p</a:t>
            </a:r>
            <a:r>
              <a:rPr lang="en" sz="1800" dirty="0"/>
              <a:t> ≠ 0.50</a:t>
            </a:r>
            <a:endParaRPr sz="1800" dirty="0"/>
          </a:p>
        </p:txBody>
      </p:sp>
      <p:sp>
        <p:nvSpPr>
          <p:cNvPr id="266" name="Google Shape;266;p46"/>
          <p:cNvSpPr txBox="1">
            <a:spLocks noGrp="1"/>
          </p:cNvSpPr>
          <p:nvPr>
            <p:ph type="body" idx="1"/>
          </p:nvPr>
        </p:nvSpPr>
        <p:spPr>
          <a:xfrm flipH="1">
            <a:off x="457075" y="1143000"/>
            <a:ext cx="8229600" cy="364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t>The same survey asked the 850 respondents how comfortable they are with Facebook creating a list of categories for them. 41% of the respondents said they are comfortable. Do these data provide convincing evidence that the proportion of American Facebook users are comfortable with Facebook creating a list of interest categories for them is different than 50%?</a:t>
            </a:r>
            <a:endParaRPr sz="1800" dirty="0"/>
          </a:p>
          <a:p>
            <a:pPr marL="0" lvl="0" indent="0" algn="l" rtl="0">
              <a:lnSpc>
                <a:spcPct val="115000"/>
              </a:lnSpc>
              <a:spcBef>
                <a:spcPts val="1000"/>
              </a:spcBef>
              <a:spcAft>
                <a:spcPts val="0"/>
              </a:spcAft>
              <a:buNone/>
            </a:pPr>
            <a:endParaRPr sz="1200" dirty="0"/>
          </a:p>
          <a:p>
            <a:pPr marL="0" lvl="0" indent="0" algn="l" rtl="0">
              <a:lnSpc>
                <a:spcPct val="115000"/>
              </a:lnSpc>
              <a:spcBef>
                <a:spcPts val="1000"/>
              </a:spcBef>
              <a:spcAft>
                <a:spcPts val="0"/>
              </a:spcAft>
              <a:buNone/>
            </a:pPr>
            <a:r>
              <a:rPr lang="en" sz="1800" b="1" dirty="0"/>
              <a:t>Setting the hypotheses</a:t>
            </a:r>
            <a:r>
              <a:rPr lang="en" sz="1800" dirty="0"/>
              <a:t/>
            </a:r>
            <a:br>
              <a:rPr lang="en" sz="1800" dirty="0"/>
            </a:br>
            <a:r>
              <a:rPr lang="en" sz="1800" dirty="0"/>
              <a:t>We start with the assumption that 50% of American Facebook users are comfortable with Facebook creating categories of interests for them</a:t>
            </a:r>
            <a:endParaRPr sz="1800" dirty="0"/>
          </a:p>
          <a:p>
            <a:pPr marL="0" lvl="0" indent="457200" algn="l" rtl="0">
              <a:lnSpc>
                <a:spcPct val="115000"/>
              </a:lnSpc>
              <a:spcBef>
                <a:spcPts val="1000"/>
              </a:spcBef>
              <a:spcAft>
                <a:spcPts val="1000"/>
              </a:spcAft>
              <a:buNone/>
            </a:pPr>
            <a:r>
              <a:rPr lang="en" sz="1800" dirty="0"/>
              <a:t>	H</a:t>
            </a:r>
            <a:r>
              <a:rPr lang="en" sz="1800" baseline="-25000" dirty="0"/>
              <a:t>0</a:t>
            </a:r>
            <a:r>
              <a:rPr lang="en" sz="1800" dirty="0"/>
              <a:t>: </a:t>
            </a:r>
            <a:r>
              <a:rPr lang="en" sz="1800" i="1" dirty="0"/>
              <a:t>p </a:t>
            </a:r>
            <a:r>
              <a:rPr lang="en" sz="1800" dirty="0"/>
              <a:t>= 0.50</a:t>
            </a:r>
            <a:endParaRPr sz="1800" dirty="0"/>
          </a:p>
        </p:txBody>
      </p:sp>
      <p:sp>
        <p:nvSpPr>
          <p:cNvPr id="267" name="Google Shape;267;p46"/>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Facebook interest categories</a:t>
            </a:r>
            <a:endParaRPr>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Check conditions</a:t>
            </a:r>
          </a:p>
        </p:txBody>
      </p:sp>
      <p:sp>
        <p:nvSpPr>
          <p:cNvPr id="3" name="Text Placeholder 2"/>
          <p:cNvSpPr>
            <a:spLocks noGrp="1"/>
          </p:cNvSpPr>
          <p:nvPr>
            <p:ph type="body" idx="1"/>
          </p:nvPr>
        </p:nvSpPr>
        <p:spPr/>
        <p:txBody>
          <a:bodyPr/>
          <a:lstStyle/>
          <a:p>
            <a:r>
              <a:rPr lang="en-US" dirty="0"/>
              <a:t>Independence?</a:t>
            </a:r>
          </a:p>
          <a:p>
            <a:r>
              <a:rPr lang="en-US" dirty="0"/>
              <a:t>Sample size?</a:t>
            </a:r>
          </a:p>
        </p:txBody>
      </p:sp>
    </p:spTree>
    <p:extLst>
      <p:ext uri="{BB962C8B-B14F-4D97-AF65-F5344CB8AC3E}">
        <p14:creationId xmlns:p14="http://schemas.microsoft.com/office/powerpoint/2010/main" val="2887223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5" name="Google Shape;285;p49"/>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dirty="0" smtClean="0">
                <a:solidFill>
                  <a:schemeClr val="accent1"/>
                </a:solidFill>
              </a:rPr>
              <a:t>Recall: CLT</a:t>
            </a:r>
            <a:endParaRPr dirty="0">
              <a:solidFill>
                <a:schemeClr val="accent1"/>
              </a:solidFill>
            </a:endParaRPr>
          </a:p>
        </p:txBody>
      </p:sp>
      <mc:AlternateContent xmlns:mc="http://schemas.openxmlformats.org/markup-compatibility/2006" xmlns:a14="http://schemas.microsoft.com/office/drawing/2010/main">
        <mc:Choice Requires="a14">
          <p:sp>
            <p:nvSpPr>
              <p:cNvPr id="2" name="TextBox 1"/>
              <p:cNvSpPr txBox="1"/>
              <p:nvPr/>
            </p:nvSpPr>
            <p:spPr>
              <a:xfrm>
                <a:off x="1993990" y="1576507"/>
                <a:ext cx="2715743" cy="9073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𝑝</m:t>
                          </m:r>
                        </m:e>
                      </m:acc>
                      <m:r>
                        <a:rPr lang="en-US" sz="1800" b="0" i="1" smtClean="0">
                          <a:latin typeface="Cambria Math" panose="02040503050406030204" pitchFamily="18" charset="0"/>
                        </a:rPr>
                        <m:t>~</m:t>
                      </m:r>
                      <m:r>
                        <a:rPr lang="en-US" sz="1800" b="0" i="1" smtClean="0">
                          <a:latin typeface="Cambria Math" panose="02040503050406030204" pitchFamily="18" charset="0"/>
                        </a:rPr>
                        <m:t>𝑁</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𝑝</m:t>
                          </m:r>
                          <m:r>
                            <a:rPr lang="en-US" sz="1800" b="0" i="1" smtClean="0">
                              <a:latin typeface="Cambria Math" panose="02040503050406030204" pitchFamily="18" charset="0"/>
                            </a:rPr>
                            <m:t>, </m:t>
                          </m:r>
                          <m:r>
                            <a:rPr lang="en-US" sz="1800" b="0" i="1" smtClean="0">
                              <a:latin typeface="Cambria Math" panose="02040503050406030204" pitchFamily="18" charset="0"/>
                            </a:rPr>
                            <m:t>𝑆𝐸</m:t>
                          </m:r>
                          <m:r>
                            <a:rPr lang="en-US" sz="1800" b="0" i="1" smtClean="0">
                              <a:latin typeface="Cambria Math" panose="02040503050406030204" pitchFamily="18" charset="0"/>
                            </a:rPr>
                            <m:t>=</m:t>
                          </m:r>
                          <m:rad>
                            <m:radPr>
                              <m:degHide m:val="on"/>
                              <m:ctrlPr>
                                <a:rPr lang="en-US" sz="1800" b="0" i="1" smtClean="0">
                                  <a:latin typeface="Cambria Math" panose="02040503050406030204" pitchFamily="18" charset="0"/>
                                </a:rPr>
                              </m:ctrlPr>
                            </m:radPr>
                            <m:deg/>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r>
                                        <a:rPr lang="en-US" sz="1800" b="0" i="1" smtClean="0">
                                          <a:latin typeface="Cambria Math" panose="02040503050406030204" pitchFamily="18" charset="0"/>
                                        </a:rPr>
                                        <m:t>𝑝</m:t>
                                      </m:r>
                                    </m:e>
                                  </m:d>
                                </m:num>
                                <m:den>
                                  <m:r>
                                    <a:rPr lang="en-US" sz="1800" b="0" i="1" smtClean="0">
                                      <a:latin typeface="Cambria Math" panose="02040503050406030204" pitchFamily="18" charset="0"/>
                                    </a:rPr>
                                    <m:t>𝑛</m:t>
                                  </m:r>
                                </m:den>
                              </m:f>
                            </m:e>
                          </m:rad>
                        </m:e>
                      </m:d>
                    </m:oMath>
                  </m:oMathPara>
                </a14:m>
                <a:endParaRPr lang="en-US" sz="1800" dirty="0"/>
              </a:p>
            </p:txBody>
          </p:sp>
        </mc:Choice>
        <mc:Fallback xmlns="">
          <p:sp>
            <p:nvSpPr>
              <p:cNvPr id="2" name="TextBox 1"/>
              <p:cNvSpPr txBox="1">
                <a:spLocks noRot="1" noChangeAspect="1" noMove="1" noResize="1" noEditPoints="1" noAdjustHandles="1" noChangeArrowheads="1" noChangeShapeType="1" noTextEdit="1"/>
              </p:cNvSpPr>
              <p:nvPr/>
            </p:nvSpPr>
            <p:spPr>
              <a:xfrm>
                <a:off x="1993990" y="1576507"/>
                <a:ext cx="2715743" cy="9073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993990" y="4244534"/>
                <a:ext cx="2844433" cy="9995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1800" i="1">
                              <a:latin typeface="Cambria Math" panose="02040503050406030204" pitchFamily="18" charset="0"/>
                            </a:rPr>
                          </m:ctrlPr>
                        </m:accPr>
                        <m:e>
                          <m:r>
                            <a:rPr lang="en-US" sz="1800" i="1">
                              <a:latin typeface="Cambria Math" panose="02040503050406030204" pitchFamily="18" charset="0"/>
                            </a:rPr>
                            <m:t>𝑝</m:t>
                          </m:r>
                        </m:e>
                      </m:acc>
                      <m:r>
                        <a:rPr lang="en-US" sz="1800" i="1">
                          <a:latin typeface="Cambria Math" panose="02040503050406030204" pitchFamily="18" charset="0"/>
                        </a:rPr>
                        <m:t>~</m:t>
                      </m:r>
                      <m:r>
                        <a:rPr lang="en-US" sz="1800" i="1">
                          <a:latin typeface="Cambria Math" panose="02040503050406030204" pitchFamily="18" charset="0"/>
                        </a:rPr>
                        <m:t>𝑁</m:t>
                      </m:r>
                      <m:d>
                        <m:dPr>
                          <m:ctrlPr>
                            <a:rPr lang="en-US" sz="1800" i="1">
                              <a:latin typeface="Cambria Math" panose="02040503050406030204" pitchFamily="18" charset="0"/>
                            </a:rPr>
                          </m:ctrlPr>
                        </m:dPr>
                        <m:e>
                          <m:r>
                            <a:rPr lang="en-US" sz="1800" i="1">
                              <a:latin typeface="Cambria Math" panose="02040503050406030204" pitchFamily="18" charset="0"/>
                            </a:rPr>
                            <m:t>0.5,</m:t>
                          </m:r>
                          <m:rad>
                            <m:radPr>
                              <m:degHide m:val="on"/>
                              <m:ctrlPr>
                                <a:rPr lang="en-US" sz="1800" i="1">
                                  <a:latin typeface="Cambria Math" panose="02040503050406030204" pitchFamily="18" charset="0"/>
                                </a:rPr>
                              </m:ctrlPr>
                            </m:radPr>
                            <m:deg/>
                            <m:e>
                              <m:f>
                                <m:fPr>
                                  <m:ctrlPr>
                                    <a:rPr lang="en-US" sz="1800" i="1">
                                      <a:latin typeface="Cambria Math" panose="02040503050406030204" pitchFamily="18" charset="0"/>
                                    </a:rPr>
                                  </m:ctrlPr>
                                </m:fPr>
                                <m:num>
                                  <m:r>
                                    <a:rPr lang="en-US" sz="1800" i="1">
                                      <a:latin typeface="Cambria Math" panose="02040503050406030204" pitchFamily="18" charset="0"/>
                                    </a:rPr>
                                    <m:t>0.5</m:t>
                                  </m:r>
                                  <m:d>
                                    <m:dPr>
                                      <m:ctrlPr>
                                        <a:rPr lang="en-US" sz="1800" i="1">
                                          <a:latin typeface="Cambria Math" panose="02040503050406030204" pitchFamily="18" charset="0"/>
                                        </a:rPr>
                                      </m:ctrlPr>
                                    </m:dPr>
                                    <m:e>
                                      <m:r>
                                        <a:rPr lang="en-US" sz="1800" i="1">
                                          <a:latin typeface="Cambria Math" panose="02040503050406030204" pitchFamily="18" charset="0"/>
                                        </a:rPr>
                                        <m:t>1−0.5</m:t>
                                      </m:r>
                                    </m:e>
                                  </m:d>
                                </m:num>
                                <m:den>
                                  <m:r>
                                    <a:rPr lang="en-US" sz="1800" i="1">
                                      <a:latin typeface="Cambria Math" panose="02040503050406030204" pitchFamily="18" charset="0"/>
                                    </a:rPr>
                                    <m:t>850</m:t>
                                  </m:r>
                                </m:den>
                              </m:f>
                            </m:e>
                          </m:rad>
                        </m:e>
                      </m:d>
                    </m:oMath>
                  </m:oMathPara>
                </a14:m>
                <a:endParaRPr lang="en-US" sz="1800" dirty="0"/>
              </a:p>
            </p:txBody>
          </p:sp>
        </mc:Choice>
        <mc:Fallback xmlns="">
          <p:sp>
            <p:nvSpPr>
              <p:cNvPr id="3" name="Rectangle 2"/>
              <p:cNvSpPr>
                <a:spLocks noRot="1" noChangeAspect="1" noMove="1" noResize="1" noEditPoints="1" noAdjustHandles="1" noChangeArrowheads="1" noChangeShapeType="1" noTextEdit="1"/>
              </p:cNvSpPr>
              <p:nvPr/>
            </p:nvSpPr>
            <p:spPr>
              <a:xfrm>
                <a:off x="1993990" y="4244534"/>
                <a:ext cx="2844433" cy="999569"/>
              </a:xfrm>
              <a:prstGeom prst="rect">
                <a:avLst/>
              </a:prstGeom>
              <a:blipFill>
                <a:blip r:embed="rId4"/>
                <a:stretch>
                  <a:fillRect/>
                </a:stretch>
              </a:blipFill>
            </p:spPr>
            <p:txBody>
              <a:bodyPr/>
              <a:lstStyle/>
              <a:p>
                <a:r>
                  <a:rPr lang="en-US">
                    <a:noFill/>
                  </a:rPr>
                  <a:t> </a:t>
                </a:r>
              </a:p>
            </p:txBody>
          </p:sp>
        </mc:Fallback>
      </mc:AlternateContent>
      <p:sp>
        <p:nvSpPr>
          <p:cNvPr id="4" name="Rectangle 3"/>
          <p:cNvSpPr/>
          <p:nvPr/>
        </p:nvSpPr>
        <p:spPr>
          <a:xfrm>
            <a:off x="2298038" y="3255669"/>
            <a:ext cx="1887099" cy="351378"/>
          </a:xfrm>
          <a:prstGeom prst="rect">
            <a:avLst/>
          </a:prstGeom>
        </p:spPr>
        <p:txBody>
          <a:bodyPr wrap="square">
            <a:spAutoFit/>
          </a:bodyPr>
          <a:lstStyle/>
          <a:p>
            <a:pPr lvl="0" indent="457200">
              <a:lnSpc>
                <a:spcPct val="115000"/>
              </a:lnSpc>
              <a:spcBef>
                <a:spcPts val="1000"/>
              </a:spcBef>
              <a:spcAft>
                <a:spcPts val="1000"/>
              </a:spcAft>
            </a:pPr>
            <a:r>
              <a:rPr lang="en-US" sz="1600" dirty="0"/>
              <a:t>H</a:t>
            </a:r>
            <a:r>
              <a:rPr lang="en-US" sz="1600" baseline="-25000" dirty="0"/>
              <a:t>0</a:t>
            </a:r>
            <a:r>
              <a:rPr lang="en-US" sz="1600" dirty="0"/>
              <a:t>: </a:t>
            </a:r>
            <a:r>
              <a:rPr lang="en-US" sz="1600" i="1" dirty="0"/>
              <a:t>p </a:t>
            </a:r>
            <a:r>
              <a:rPr lang="en-US" sz="1600" dirty="0"/>
              <a:t>= 0.50</a:t>
            </a:r>
          </a:p>
        </p:txBody>
      </p:sp>
    </p:spTree>
    <p:extLst>
      <p:ext uri="{BB962C8B-B14F-4D97-AF65-F5344CB8AC3E}">
        <p14:creationId xmlns:p14="http://schemas.microsoft.com/office/powerpoint/2010/main" val="1430153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9"/>
          <p:cNvSpPr txBox="1">
            <a:spLocks noGrp="1"/>
          </p:cNvSpPr>
          <p:nvPr>
            <p:ph type="body" idx="1"/>
          </p:nvPr>
        </p:nvSpPr>
        <p:spPr>
          <a:xfrm flipH="1">
            <a:off x="457075" y="1248800"/>
            <a:ext cx="8229600" cy="1477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sz="2000" dirty="0" smtClean="0"/>
              <a:t>Then, </a:t>
            </a:r>
            <a:r>
              <a:rPr lang="en" sz="2000" dirty="0"/>
              <a:t>we determine how many standard errors away from the null value it is, which is also called the </a:t>
            </a:r>
            <a:r>
              <a:rPr lang="en" sz="2000" i="1" dirty="0">
                <a:solidFill>
                  <a:srgbClr val="3D85C6"/>
                </a:solidFill>
              </a:rPr>
              <a:t>test statistic</a:t>
            </a:r>
            <a:r>
              <a:rPr lang="en" sz="2000" dirty="0"/>
              <a:t>.</a:t>
            </a:r>
            <a:endParaRPr sz="2000" dirty="0"/>
          </a:p>
        </p:txBody>
      </p:sp>
      <p:sp>
        <p:nvSpPr>
          <p:cNvPr id="285" name="Google Shape;285;p49"/>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Test statistic</a:t>
            </a:r>
            <a:endParaRPr>
              <a:solidFill>
                <a:schemeClr val="accent1"/>
              </a:solidFill>
            </a:endParaRPr>
          </a:p>
        </p:txBody>
      </p:sp>
      <mc:AlternateContent xmlns:mc="http://schemas.openxmlformats.org/markup-compatibility/2006" xmlns:a14="http://schemas.microsoft.com/office/drawing/2010/main">
        <mc:Choice Requires="a14">
          <p:sp>
            <p:nvSpPr>
              <p:cNvPr id="288" name="Google Shape;288;p49"/>
              <p:cNvSpPr txBox="1">
                <a:spLocks noGrp="1"/>
              </p:cNvSpPr>
              <p:nvPr>
                <p:ph type="body" idx="1"/>
              </p:nvPr>
            </p:nvSpPr>
            <p:spPr>
              <a:xfrm flipH="1">
                <a:off x="457075" y="5138884"/>
                <a:ext cx="8229600" cy="1552062"/>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US" sz="2000" dirty="0" smtClean="0"/>
                  <a:t>The sample proportion (</a:t>
                </a:r>
                <a14:m>
                  <m:oMath xmlns:m="http://schemas.openxmlformats.org/officeDocument/2006/math">
                    <m:acc>
                      <m:accPr>
                        <m:chr m:val="̂"/>
                        <m:ctrlPr>
                          <a:rPr lang="ar-AE" sz="2000" i="1">
                            <a:latin typeface="Cambria Math" panose="02040503050406030204" pitchFamily="18" charset="0"/>
                          </a:rPr>
                        </m:ctrlPr>
                      </m:accPr>
                      <m:e>
                        <m:r>
                          <a:rPr lang="ar-AE" sz="2000" i="1">
                            <a:latin typeface="Cambria Math" panose="02040503050406030204" pitchFamily="18" charset="0"/>
                          </a:rPr>
                          <m:t>𝑝</m:t>
                        </m:r>
                      </m:e>
                    </m:acc>
                    <m:r>
                      <a:rPr lang="ar-AE" sz="2000" b="0" i="1" smtClean="0">
                        <a:latin typeface="Cambria Math" panose="02040503050406030204" pitchFamily="18" charset="0"/>
                      </a:rPr>
                      <m:t>)</m:t>
                    </m:r>
                  </m:oMath>
                </a14:m>
                <a:r>
                  <a:rPr lang="ar-AE" sz="2000" dirty="0" smtClean="0"/>
                  <a:t> </a:t>
                </a:r>
                <a:r>
                  <a:rPr lang="en-US" sz="2000" dirty="0" smtClean="0"/>
                  <a:t>is </a:t>
                </a:r>
                <a:r>
                  <a:rPr lang="en-US" sz="2000" dirty="0"/>
                  <a:t>5.26 standard errors </a:t>
                </a:r>
                <a:r>
                  <a:rPr lang="en-US" sz="2000" dirty="0" smtClean="0"/>
                  <a:t>below the </a:t>
                </a:r>
                <a:r>
                  <a:rPr lang="en-US" sz="2000" dirty="0"/>
                  <a:t>hypothesized </a:t>
                </a:r>
                <a:r>
                  <a:rPr lang="en-US" sz="2000" dirty="0" smtClean="0"/>
                  <a:t>value (</a:t>
                </a:r>
                <a:r>
                  <a:rPr lang="en-US" sz="2000" i="1" dirty="0"/>
                  <a:t>p </a:t>
                </a:r>
                <a:r>
                  <a:rPr lang="en-US" sz="2000" dirty="0"/>
                  <a:t>= </a:t>
                </a:r>
                <a:r>
                  <a:rPr lang="en-US" sz="2000" dirty="0" smtClean="0"/>
                  <a:t>0.50). </a:t>
                </a:r>
                <a:r>
                  <a:rPr lang="en-US" sz="2000" dirty="0"/>
                  <a:t>Is this considered unusual? </a:t>
                </a:r>
              </a:p>
            </p:txBody>
          </p:sp>
        </mc:Choice>
        <mc:Fallback xmlns="">
          <p:sp>
            <p:nvSpPr>
              <p:cNvPr id="288" name="Google Shape;288;p49"/>
              <p:cNvSpPr txBox="1">
                <a:spLocks noGrp="1" noRot="1" noChangeAspect="1" noMove="1" noResize="1" noEditPoints="1" noAdjustHandles="1" noChangeArrowheads="1" noChangeShapeType="1" noTextEdit="1"/>
              </p:cNvSpPr>
              <p:nvPr>
                <p:ph type="body" idx="1"/>
              </p:nvPr>
            </p:nvSpPr>
            <p:spPr>
              <a:xfrm flipH="1">
                <a:off x="457075" y="5138884"/>
                <a:ext cx="8229600" cy="1552062"/>
              </a:xfrm>
              <a:prstGeom prst="rect">
                <a:avLst/>
              </a:prstGeom>
              <a:blipFill>
                <a:blip r:embed="rId3"/>
                <a:stretch>
                  <a:fillRect l="-8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557076" y="2536363"/>
                <a:ext cx="2659767" cy="9072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𝑝</m:t>
                          </m:r>
                        </m:e>
                      </m:acc>
                      <m:r>
                        <a:rPr lang="en-US" sz="1800" b="0" i="1" smtClean="0">
                          <a:latin typeface="Cambria Math" panose="02040503050406030204" pitchFamily="18" charset="0"/>
                        </a:rPr>
                        <m:t>~</m:t>
                      </m:r>
                      <m:r>
                        <a:rPr lang="en-US" sz="1800" b="0" i="1" smtClean="0">
                          <a:latin typeface="Cambria Math" panose="02040503050406030204" pitchFamily="18" charset="0"/>
                        </a:rPr>
                        <m:t>𝑁</m:t>
                      </m:r>
                      <m:d>
                        <m:dPr>
                          <m:ctrlPr>
                            <a:rPr lang="en-US" sz="1800" b="0" i="1" smtClean="0">
                              <a:latin typeface="Cambria Math" panose="02040503050406030204" pitchFamily="18" charset="0"/>
                            </a:rPr>
                          </m:ctrlPr>
                        </m:dPr>
                        <m:e>
                          <m:r>
                            <a:rPr lang="en-US" sz="1800" i="1">
                              <a:latin typeface="Cambria Math" panose="02040503050406030204" pitchFamily="18" charset="0"/>
                            </a:rPr>
                            <m:t>0</m:t>
                          </m:r>
                          <m:r>
                            <a:rPr lang="en-US" sz="1800" i="1">
                              <a:latin typeface="Cambria Math" panose="02040503050406030204" pitchFamily="18" charset="0"/>
                            </a:rPr>
                            <m:t>.</m:t>
                          </m:r>
                          <m:r>
                            <a:rPr lang="en-US" sz="1800" i="1">
                              <a:latin typeface="Cambria Math" panose="02040503050406030204" pitchFamily="18" charset="0"/>
                            </a:rPr>
                            <m:t>5</m:t>
                          </m:r>
                          <m:r>
                            <a:rPr lang="en-US" sz="1800" i="1">
                              <a:latin typeface="Cambria Math" panose="02040503050406030204" pitchFamily="18" charset="0"/>
                            </a:rPr>
                            <m:t>,</m:t>
                          </m:r>
                          <m:rad>
                            <m:radPr>
                              <m:degHide m:val="on"/>
                              <m:ctrlPr>
                                <a:rPr lang="en-US" sz="1800" i="1">
                                  <a:latin typeface="Cambria Math" panose="02040503050406030204" pitchFamily="18" charset="0"/>
                                </a:rPr>
                              </m:ctrlPr>
                            </m:radPr>
                            <m:deg/>
                            <m:e>
                              <m:f>
                                <m:fPr>
                                  <m:ctrlPr>
                                    <a:rPr lang="en-US" sz="1800" i="1">
                                      <a:latin typeface="Cambria Math" panose="02040503050406030204" pitchFamily="18" charset="0"/>
                                    </a:rPr>
                                  </m:ctrlPr>
                                </m:fPr>
                                <m:num>
                                  <m:r>
                                    <a:rPr lang="en-US" sz="1800" i="1">
                                      <a:latin typeface="Cambria Math" panose="02040503050406030204" pitchFamily="18" charset="0"/>
                                    </a:rPr>
                                    <m:t>0</m:t>
                                  </m:r>
                                  <m:r>
                                    <a:rPr lang="en-US" sz="1800" i="1">
                                      <a:latin typeface="Cambria Math" panose="02040503050406030204" pitchFamily="18" charset="0"/>
                                    </a:rPr>
                                    <m:t>.</m:t>
                                  </m:r>
                                  <m:r>
                                    <a:rPr lang="en-US" sz="1800" i="1">
                                      <a:latin typeface="Cambria Math" panose="02040503050406030204" pitchFamily="18" charset="0"/>
                                    </a:rPr>
                                    <m:t>5</m:t>
                                  </m:r>
                                  <m:d>
                                    <m:dPr>
                                      <m:ctrlPr>
                                        <a:rPr lang="en-US" sz="1800" i="1">
                                          <a:latin typeface="Cambria Math" panose="02040503050406030204" pitchFamily="18" charset="0"/>
                                        </a:rPr>
                                      </m:ctrlPr>
                                    </m:dPr>
                                    <m:e>
                                      <m:r>
                                        <a:rPr lang="en-US" sz="1800" i="1">
                                          <a:latin typeface="Cambria Math" panose="02040503050406030204" pitchFamily="18" charset="0"/>
                                        </a:rPr>
                                        <m:t>1</m:t>
                                      </m:r>
                                      <m:r>
                                        <a:rPr lang="en-US" sz="1800" i="1">
                                          <a:latin typeface="Cambria Math" panose="02040503050406030204" pitchFamily="18" charset="0"/>
                                        </a:rPr>
                                        <m:t>−</m:t>
                                      </m:r>
                                      <m:r>
                                        <a:rPr lang="en-US" sz="1800" i="1">
                                          <a:latin typeface="Cambria Math" panose="02040503050406030204" pitchFamily="18" charset="0"/>
                                        </a:rPr>
                                        <m:t>0</m:t>
                                      </m:r>
                                      <m:r>
                                        <a:rPr lang="en-US" sz="1800" i="1">
                                          <a:latin typeface="Cambria Math" panose="02040503050406030204" pitchFamily="18" charset="0"/>
                                        </a:rPr>
                                        <m:t>.</m:t>
                                      </m:r>
                                      <m:r>
                                        <a:rPr lang="en-US" sz="1800" i="1">
                                          <a:latin typeface="Cambria Math" panose="02040503050406030204" pitchFamily="18" charset="0"/>
                                        </a:rPr>
                                        <m:t>5</m:t>
                                      </m:r>
                                    </m:e>
                                  </m:d>
                                </m:num>
                                <m:den>
                                  <m:r>
                                    <a:rPr lang="en-US" sz="1800" i="1">
                                      <a:latin typeface="Cambria Math" panose="02040503050406030204" pitchFamily="18" charset="0"/>
                                    </a:rPr>
                                    <m:t>850</m:t>
                                  </m:r>
                                </m:den>
                              </m:f>
                            </m:e>
                          </m:rad>
                        </m:e>
                      </m:d>
                    </m:oMath>
                  </m:oMathPara>
                </a14:m>
                <a:endParaRPr lang="en-US" sz="1800" dirty="0"/>
              </a:p>
            </p:txBody>
          </p:sp>
        </mc:Choice>
        <mc:Fallback xmlns="">
          <p:sp>
            <p:nvSpPr>
              <p:cNvPr id="2" name="TextBox 1"/>
              <p:cNvSpPr txBox="1">
                <a:spLocks noRot="1" noChangeAspect="1" noMove="1" noResize="1" noEditPoints="1" noAdjustHandles="1" noChangeArrowheads="1" noChangeShapeType="1" noTextEdit="1"/>
              </p:cNvSpPr>
              <p:nvPr/>
            </p:nvSpPr>
            <p:spPr>
              <a:xfrm>
                <a:off x="557076" y="2536363"/>
                <a:ext cx="2659767" cy="90723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554015" y="3988240"/>
                <a:ext cx="4035720" cy="968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𝑍</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r>
                            <a:rPr lang="en-US" sz="2000" b="0" i="1" smtClean="0">
                              <a:latin typeface="Cambria Math" panose="02040503050406030204" pitchFamily="18" charset="0"/>
                            </a:rPr>
                            <m:t>−</m:t>
                          </m:r>
                          <m:r>
                            <a:rPr lang="en-US" sz="2000" b="0" i="1" smtClean="0">
                              <a:latin typeface="Cambria Math" panose="02040503050406030204" pitchFamily="18" charset="0"/>
                            </a:rPr>
                            <m:t>𝑝</m:t>
                          </m:r>
                        </m:num>
                        <m:den>
                          <m:r>
                            <a:rPr lang="en-US" sz="2000" b="0" i="1" smtClean="0">
                              <a:latin typeface="Cambria Math" panose="02040503050406030204" pitchFamily="18" charset="0"/>
                            </a:rPr>
                            <m:t>𝑆𝐸</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0</m:t>
                          </m:r>
                          <m:r>
                            <a:rPr lang="en-US" sz="2000" b="0" i="1" smtClean="0">
                              <a:latin typeface="Cambria Math" panose="02040503050406030204" pitchFamily="18" charset="0"/>
                            </a:rPr>
                            <m:t>.</m:t>
                          </m:r>
                          <m:r>
                            <a:rPr lang="en-US" sz="2000" b="0" i="1" smtClean="0">
                              <a:latin typeface="Cambria Math" panose="02040503050406030204" pitchFamily="18" charset="0"/>
                            </a:rPr>
                            <m:t>41</m:t>
                          </m:r>
                          <m:r>
                            <a:rPr lang="en-US" sz="2000" b="0" i="1" smtClean="0">
                              <a:latin typeface="Cambria Math" panose="02040503050406030204" pitchFamily="18" charset="0"/>
                            </a:rPr>
                            <m:t>−</m:t>
                          </m:r>
                          <m:r>
                            <a:rPr lang="en-US" sz="2000" b="0" i="1" smtClean="0">
                              <a:latin typeface="Cambria Math" panose="02040503050406030204" pitchFamily="18" charset="0"/>
                            </a:rPr>
                            <m:t>0</m:t>
                          </m:r>
                          <m:r>
                            <a:rPr lang="en-US" sz="2000" b="0" i="1" smtClean="0">
                              <a:latin typeface="Cambria Math" panose="02040503050406030204" pitchFamily="18" charset="0"/>
                            </a:rPr>
                            <m:t>.</m:t>
                          </m:r>
                          <m:r>
                            <a:rPr lang="en-US" sz="2000" b="0" i="1" smtClean="0">
                              <a:latin typeface="Cambria Math" panose="02040503050406030204" pitchFamily="18" charset="0"/>
                            </a:rPr>
                            <m:t>5</m:t>
                          </m:r>
                        </m:num>
                        <m:den>
                          <m:rad>
                            <m:radPr>
                              <m:degHide m:val="on"/>
                              <m:ctrlPr>
                                <a:rPr lang="en-US" sz="2000" i="1">
                                  <a:latin typeface="Cambria Math" panose="02040503050406030204" pitchFamily="18" charset="0"/>
                                </a:rPr>
                              </m:ctrlPr>
                            </m:radPr>
                            <m:deg/>
                            <m:e>
                              <m:f>
                                <m:fPr>
                                  <m:ctrlPr>
                                    <a:rPr lang="en-US" sz="2000" i="1">
                                      <a:latin typeface="Cambria Math" panose="02040503050406030204" pitchFamily="18" charset="0"/>
                                    </a:rPr>
                                  </m:ctrlPr>
                                </m:fPr>
                                <m:num>
                                  <m:r>
                                    <a:rPr lang="en-US" sz="2000" i="1">
                                      <a:latin typeface="Cambria Math" panose="02040503050406030204" pitchFamily="18" charset="0"/>
                                    </a:rPr>
                                    <m:t>0</m:t>
                                  </m:r>
                                  <m:r>
                                    <a:rPr lang="en-US" sz="2000" i="1">
                                      <a:latin typeface="Cambria Math" panose="02040503050406030204" pitchFamily="18" charset="0"/>
                                    </a:rPr>
                                    <m:t>.</m:t>
                                  </m:r>
                                  <m:r>
                                    <a:rPr lang="en-US" sz="2000" i="1">
                                      <a:latin typeface="Cambria Math" panose="02040503050406030204" pitchFamily="18" charset="0"/>
                                    </a:rPr>
                                    <m:t>5</m:t>
                                  </m:r>
                                  <m:d>
                                    <m:dPr>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m:t>
                                      </m:r>
                                      <m:r>
                                        <a:rPr lang="en-US" sz="2000" i="1">
                                          <a:latin typeface="Cambria Math" panose="02040503050406030204" pitchFamily="18" charset="0"/>
                                        </a:rPr>
                                        <m:t>0</m:t>
                                      </m:r>
                                      <m:r>
                                        <a:rPr lang="en-US" sz="2000" i="1">
                                          <a:latin typeface="Cambria Math" panose="02040503050406030204" pitchFamily="18" charset="0"/>
                                        </a:rPr>
                                        <m:t>.</m:t>
                                      </m:r>
                                      <m:r>
                                        <a:rPr lang="en-US" sz="2000" i="1">
                                          <a:latin typeface="Cambria Math" panose="02040503050406030204" pitchFamily="18" charset="0"/>
                                        </a:rPr>
                                        <m:t>5</m:t>
                                      </m:r>
                                    </m:e>
                                  </m:d>
                                </m:num>
                                <m:den>
                                  <m:r>
                                    <a:rPr lang="en-US" sz="2000" i="1">
                                      <a:latin typeface="Cambria Math" panose="02040503050406030204" pitchFamily="18" charset="0"/>
                                    </a:rPr>
                                    <m:t>850</m:t>
                                  </m:r>
                                </m:den>
                              </m:f>
                            </m:e>
                          </m:rad>
                        </m:den>
                      </m:f>
                      <m:r>
                        <a:rPr lang="en-US" sz="2000" b="0" i="1" smtClean="0">
                          <a:latin typeface="Cambria Math" panose="02040503050406030204" pitchFamily="18" charset="0"/>
                        </a:rPr>
                        <m:t>=−</m:t>
                      </m:r>
                      <m:r>
                        <a:rPr lang="en-US" sz="2000" b="0" i="1" smtClean="0">
                          <a:latin typeface="Cambria Math" panose="02040503050406030204" pitchFamily="18" charset="0"/>
                        </a:rPr>
                        <m:t>5</m:t>
                      </m:r>
                      <m:r>
                        <a:rPr lang="en-US" sz="2000" b="0" i="1" smtClean="0">
                          <a:latin typeface="Cambria Math" panose="02040503050406030204" pitchFamily="18" charset="0"/>
                        </a:rPr>
                        <m:t>.</m:t>
                      </m:r>
                      <m:r>
                        <a:rPr lang="en-US" sz="2000" b="0" i="1" smtClean="0">
                          <a:latin typeface="Cambria Math" panose="02040503050406030204" pitchFamily="18" charset="0"/>
                        </a:rPr>
                        <m:t>26</m:t>
                      </m:r>
                    </m:oMath>
                  </m:oMathPara>
                </a14:m>
                <a:endParaRPr lang="en-US"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2554015" y="3988240"/>
                <a:ext cx="4035720" cy="968598"/>
              </a:xfrm>
              <a:prstGeom prst="rect">
                <a:avLst/>
              </a:prstGeom>
              <a:blipFill>
                <a:blip r:embed="rId5"/>
                <a:stretch>
                  <a:fillRect/>
                </a:stretch>
              </a:blipFill>
            </p:spPr>
            <p:txBody>
              <a:bodyPr/>
              <a:lstStyle/>
              <a:p>
                <a:r>
                  <a:rPr lang="en-US">
                    <a:noFill/>
                  </a:rPr>
                  <a:t> </a:t>
                </a:r>
              </a:p>
            </p:txBody>
          </p:sp>
        </mc:Fallback>
      </mc:AlternateContent>
      <p:sp>
        <p:nvSpPr>
          <p:cNvPr id="4" name="Rounded Rectangle 3"/>
          <p:cNvSpPr/>
          <p:nvPr/>
        </p:nvSpPr>
        <p:spPr>
          <a:xfrm>
            <a:off x="2453054" y="3974123"/>
            <a:ext cx="1274884" cy="70766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0"/>
          <p:cNvSpPr txBox="1">
            <a:spLocks noGrp="1"/>
          </p:cNvSpPr>
          <p:nvPr>
            <p:ph type="body" idx="1"/>
          </p:nvPr>
        </p:nvSpPr>
        <p:spPr>
          <a:xfrm flipH="1">
            <a:off x="457075" y="1248800"/>
            <a:ext cx="8229600" cy="4935000"/>
          </a:xfrm>
          <a:prstGeom prst="rect">
            <a:avLst/>
          </a:prstGeom>
        </p:spPr>
        <p:txBody>
          <a:bodyPr spcFirstLastPara="1" wrap="square" lIns="91425" tIns="91425" rIns="91425" bIns="91425" anchor="t" anchorCtr="0">
            <a:noAutofit/>
          </a:bodyPr>
          <a:lstStyle/>
          <a:p>
            <a:r>
              <a:rPr lang="en-US" sz="2200" dirty="0"/>
              <a:t>The p-value represents the </a:t>
            </a:r>
            <a:r>
              <a:rPr lang="en-US" sz="2200" u="sng" dirty="0"/>
              <a:t>probability</a:t>
            </a:r>
            <a:r>
              <a:rPr lang="en-US" sz="2200" dirty="0"/>
              <a:t> of the observed statistic that is equal to the null value or more extreme, if the null hypothesis were true.</a:t>
            </a:r>
          </a:p>
          <a:p>
            <a:endParaRPr sz="2200" dirty="0"/>
          </a:p>
          <a:p>
            <a:pPr marL="0" lvl="0" indent="0" algn="l" rtl="0">
              <a:lnSpc>
                <a:spcPct val="115000"/>
              </a:lnSpc>
              <a:spcBef>
                <a:spcPts val="0"/>
              </a:spcBef>
              <a:spcAft>
                <a:spcPts val="0"/>
              </a:spcAft>
              <a:buClr>
                <a:schemeClr val="dk1"/>
              </a:buClr>
              <a:buSzPts val="1100"/>
              <a:buFont typeface="Arial"/>
              <a:buNone/>
            </a:pPr>
            <a:r>
              <a:rPr lang="en" sz="2200" dirty="0"/>
              <a:t>If the p-value is </a:t>
            </a:r>
            <a:r>
              <a:rPr lang="en" sz="2200" i="1" dirty="0">
                <a:solidFill>
                  <a:srgbClr val="3D85C6"/>
                </a:solidFill>
              </a:rPr>
              <a:t>low</a:t>
            </a:r>
            <a:r>
              <a:rPr lang="en" sz="2200" dirty="0"/>
              <a:t>, we say that it would be very unlikely to observe the data if the null hypothesis were true, and hence </a:t>
            </a:r>
            <a:r>
              <a:rPr lang="en" sz="2200" i="1" dirty="0">
                <a:solidFill>
                  <a:srgbClr val="3D85C6"/>
                </a:solidFill>
              </a:rPr>
              <a:t>reject H</a:t>
            </a:r>
            <a:r>
              <a:rPr lang="en" sz="2200" i="1" baseline="-25000" dirty="0">
                <a:solidFill>
                  <a:srgbClr val="3D85C6"/>
                </a:solidFill>
              </a:rPr>
              <a:t>0</a:t>
            </a:r>
            <a:r>
              <a:rPr lang="en" sz="2200" dirty="0"/>
              <a:t>.</a:t>
            </a:r>
            <a:endParaRPr sz="2200" dirty="0"/>
          </a:p>
          <a:p>
            <a:pPr marL="0" lvl="0" indent="0" algn="l" rtl="0">
              <a:lnSpc>
                <a:spcPct val="115000"/>
              </a:lnSpc>
              <a:spcBef>
                <a:spcPts val="0"/>
              </a:spcBef>
              <a:spcAft>
                <a:spcPts val="0"/>
              </a:spcAft>
              <a:buNone/>
            </a:pPr>
            <a:endParaRPr sz="2200" dirty="0"/>
          </a:p>
          <a:p>
            <a:pPr marL="0" lvl="0" indent="0" algn="l" rtl="0">
              <a:lnSpc>
                <a:spcPct val="115000"/>
              </a:lnSpc>
              <a:spcBef>
                <a:spcPts val="0"/>
              </a:spcBef>
              <a:spcAft>
                <a:spcPts val="0"/>
              </a:spcAft>
              <a:buNone/>
            </a:pPr>
            <a:r>
              <a:rPr lang="en" sz="2200" dirty="0"/>
              <a:t>If the p-value is </a:t>
            </a:r>
            <a:r>
              <a:rPr lang="en" sz="2200" i="1" dirty="0">
                <a:solidFill>
                  <a:srgbClr val="3D85C6"/>
                </a:solidFill>
              </a:rPr>
              <a:t>high,</a:t>
            </a:r>
            <a:r>
              <a:rPr lang="en" sz="2200" dirty="0"/>
              <a:t> we say that it is likely to observe the data even if the null hypothesis were true, and hence </a:t>
            </a:r>
            <a:r>
              <a:rPr lang="en" sz="2200" i="1" dirty="0">
                <a:solidFill>
                  <a:srgbClr val="3D85C6"/>
                </a:solidFill>
              </a:rPr>
              <a:t>do not reject H</a:t>
            </a:r>
            <a:r>
              <a:rPr lang="en" sz="2200" i="1" baseline="-25000" dirty="0">
                <a:solidFill>
                  <a:srgbClr val="3D85C6"/>
                </a:solidFill>
              </a:rPr>
              <a:t>0</a:t>
            </a:r>
            <a:r>
              <a:rPr lang="en" sz="2200" dirty="0" smtClean="0"/>
              <a:t>.</a:t>
            </a:r>
          </a:p>
          <a:p>
            <a:pPr marL="0" lvl="0" indent="0" algn="l" rtl="0">
              <a:lnSpc>
                <a:spcPct val="115000"/>
              </a:lnSpc>
              <a:spcBef>
                <a:spcPts val="0"/>
              </a:spcBef>
              <a:spcAft>
                <a:spcPts val="0"/>
              </a:spcAft>
              <a:buNone/>
            </a:pPr>
            <a:endParaRPr lang="en" sz="2200" dirty="0"/>
          </a:p>
          <a:p>
            <a:pPr marL="0" lvl="0" indent="0" algn="l" rtl="0">
              <a:lnSpc>
                <a:spcPct val="115000"/>
              </a:lnSpc>
              <a:spcBef>
                <a:spcPts val="0"/>
              </a:spcBef>
              <a:spcAft>
                <a:spcPts val="0"/>
              </a:spcAft>
              <a:buNone/>
            </a:pPr>
            <a:r>
              <a:rPr lang="en" sz="2200" dirty="0" smtClean="0"/>
              <a:t>Caution: We never say we accept Ho!</a:t>
            </a:r>
            <a:endParaRPr sz="2200" dirty="0"/>
          </a:p>
        </p:txBody>
      </p:sp>
      <p:sp>
        <p:nvSpPr>
          <p:cNvPr id="294" name="Google Shape;294;p50"/>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p-values</a:t>
            </a:r>
            <a:endParaRPr>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solidFill>
                  <a:schemeClr val="accent1"/>
                </a:solidFill>
              </a:rPr>
              <a:t>p-value and </a:t>
            </a:r>
            <a:r>
              <a:rPr lang="en" dirty="0">
                <a:solidFill>
                  <a:srgbClr val="FFC000"/>
                </a:solidFill>
              </a:rPr>
              <a:t>H</a:t>
            </a:r>
            <a:r>
              <a:rPr lang="en" baseline="-25000" dirty="0">
                <a:solidFill>
                  <a:srgbClr val="FFC000"/>
                </a:solidFill>
              </a:rPr>
              <a:t>A</a:t>
            </a:r>
            <a:endParaRPr lang="en-US" dirty="0">
              <a:solidFill>
                <a:srgbClr val="FFC000"/>
              </a:solidFill>
            </a:endParaRPr>
          </a:p>
        </p:txBody>
      </p:sp>
      <p:pic>
        <p:nvPicPr>
          <p:cNvPr id="1026" name="Picture 2" descr="Proportions (Step 3) » Biostatistics » College of Public Health and Health  Professions » University of Flori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75793"/>
            <a:ext cx="3406818" cy="24565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portions (Step 3) » Biostatistics » College of Public Health and Health  Professions » University of Flori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4950" y="596444"/>
            <a:ext cx="3012640" cy="26184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normal distribution curve (N(0,1)). Marked on the horizontal axis are z-scores of 0 and z. z is to the left of 0 because it is for a test statistic which is smaller than p_0. The p-value is the area to the left of z under the cur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644" y="3965331"/>
            <a:ext cx="3561673" cy="2491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60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3"/>
          <p:cNvSpPr txBox="1">
            <a:spLocks noGrp="1"/>
          </p:cNvSpPr>
          <p:nvPr>
            <p:ph type="body" idx="1"/>
          </p:nvPr>
        </p:nvSpPr>
        <p:spPr>
          <a:xfrm flipH="1">
            <a:off x="457200" y="1143000"/>
            <a:ext cx="8229600" cy="51912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Char char="●"/>
            </a:pPr>
            <a:r>
              <a:rPr lang="en" sz="2000" dirty="0">
                <a:solidFill>
                  <a:srgbClr val="000000"/>
                </a:solidFill>
              </a:rPr>
              <a:t>We start with a </a:t>
            </a:r>
            <a:r>
              <a:rPr lang="en" sz="2000" i="1" dirty="0">
                <a:solidFill>
                  <a:schemeClr val="accent1"/>
                </a:solidFill>
              </a:rPr>
              <a:t>null hypothesis </a:t>
            </a:r>
            <a:r>
              <a:rPr lang="en" sz="2000" dirty="0">
                <a:solidFill>
                  <a:schemeClr val="accent1"/>
                </a:solidFill>
              </a:rPr>
              <a:t>(</a:t>
            </a:r>
            <a:r>
              <a:rPr lang="en" sz="2000" i="1" dirty="0">
                <a:solidFill>
                  <a:schemeClr val="accent1"/>
                </a:solidFill>
              </a:rPr>
              <a:t>H</a:t>
            </a:r>
            <a:r>
              <a:rPr lang="en" sz="2000" i="1" baseline="-25000" dirty="0">
                <a:solidFill>
                  <a:schemeClr val="accent1"/>
                </a:solidFill>
              </a:rPr>
              <a:t>0</a:t>
            </a:r>
            <a:r>
              <a:rPr lang="en" sz="2000" dirty="0">
                <a:solidFill>
                  <a:schemeClr val="accent1"/>
                </a:solidFill>
              </a:rPr>
              <a:t>)</a:t>
            </a:r>
            <a:r>
              <a:rPr lang="en" sz="2000" dirty="0">
                <a:solidFill>
                  <a:srgbClr val="000000"/>
                </a:solidFill>
              </a:rPr>
              <a:t> that often represents a skeptical position or a perspective of no difference.</a:t>
            </a:r>
            <a:endParaRPr sz="2000" dirty="0">
              <a:solidFill>
                <a:srgbClr val="000000"/>
              </a:solidFill>
            </a:endParaRPr>
          </a:p>
          <a:p>
            <a:r>
              <a:rPr lang="en" sz="2000" dirty="0">
                <a:solidFill>
                  <a:srgbClr val="000000"/>
                </a:solidFill>
              </a:rPr>
              <a:t>We also have an </a:t>
            </a:r>
            <a:r>
              <a:rPr lang="en" sz="2000" i="1" dirty="0">
                <a:solidFill>
                  <a:schemeClr val="accent1"/>
                </a:solidFill>
              </a:rPr>
              <a:t>alternative hypothesis </a:t>
            </a:r>
            <a:r>
              <a:rPr lang="en" sz="2000" dirty="0">
                <a:solidFill>
                  <a:schemeClr val="accent1"/>
                </a:solidFill>
              </a:rPr>
              <a:t>(</a:t>
            </a:r>
            <a:r>
              <a:rPr lang="en" sz="2000" i="1" dirty="0">
                <a:solidFill>
                  <a:schemeClr val="accent1"/>
                </a:solidFill>
              </a:rPr>
              <a:t>H</a:t>
            </a:r>
            <a:r>
              <a:rPr lang="en" sz="2000" i="1" baseline="-25000" dirty="0">
                <a:solidFill>
                  <a:schemeClr val="accent1"/>
                </a:solidFill>
              </a:rPr>
              <a:t>A</a:t>
            </a:r>
            <a:r>
              <a:rPr lang="en" sz="2000" dirty="0">
                <a:solidFill>
                  <a:schemeClr val="accent1"/>
                </a:solidFill>
              </a:rPr>
              <a:t>)</a:t>
            </a:r>
            <a:r>
              <a:rPr lang="en" sz="2000" dirty="0">
                <a:solidFill>
                  <a:srgbClr val="000000"/>
                </a:solidFill>
              </a:rPr>
              <a:t> that represents </a:t>
            </a:r>
            <a:r>
              <a:rPr lang="en-US" sz="2000" dirty="0">
                <a:solidFill>
                  <a:srgbClr val="000000"/>
                </a:solidFill>
              </a:rPr>
              <a:t>an alternative claim under consideration and is often represented by a range of possible parameter values.</a:t>
            </a:r>
            <a:endParaRPr sz="2000" dirty="0">
              <a:solidFill>
                <a:srgbClr val="000000"/>
              </a:solidFill>
            </a:endParaRPr>
          </a:p>
        </p:txBody>
      </p:sp>
      <p:sp>
        <p:nvSpPr>
          <p:cNvPr id="100" name="Google Shape;100;p23"/>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lvl="0"/>
            <a:r>
              <a:rPr lang="en" sz="3500" dirty="0">
                <a:solidFill>
                  <a:schemeClr val="accent1"/>
                </a:solidFill>
              </a:rPr>
              <a:t>Hypothesis testing framework</a:t>
            </a:r>
            <a:endParaRPr sz="3500" dirty="0">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9"/>
          <p:cNvSpPr txBox="1">
            <a:spLocks noGrp="1"/>
          </p:cNvSpPr>
          <p:nvPr>
            <p:ph type="body" idx="1"/>
          </p:nvPr>
        </p:nvSpPr>
        <p:spPr>
          <a:xfrm flipH="1">
            <a:off x="457075" y="1248800"/>
            <a:ext cx="8229600" cy="1477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sz="2000" dirty="0"/>
              <a:t>In order to evaluate if the observed sample statistic is unusual under the null hypothysis, we determine how many standard errors away from the null value it is, which is also called the </a:t>
            </a:r>
            <a:r>
              <a:rPr lang="en" sz="2000" i="1" dirty="0">
                <a:solidFill>
                  <a:srgbClr val="3D85C6"/>
                </a:solidFill>
              </a:rPr>
              <a:t>test statistic</a:t>
            </a:r>
            <a:r>
              <a:rPr lang="en" sz="2000" dirty="0"/>
              <a:t>.</a:t>
            </a:r>
            <a:endParaRPr sz="2000" dirty="0"/>
          </a:p>
        </p:txBody>
      </p:sp>
      <p:sp>
        <p:nvSpPr>
          <p:cNvPr id="285" name="Google Shape;285;p49"/>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accent1"/>
                </a:solidFill>
              </a:rPr>
              <a:t>P</a:t>
            </a:r>
            <a:r>
              <a:rPr lang="en" dirty="0">
                <a:solidFill>
                  <a:schemeClr val="accent1"/>
                </a:solidFill>
              </a:rPr>
              <a:t>-value</a:t>
            </a:r>
            <a:endParaRPr dirty="0">
              <a:solidFill>
                <a:schemeClr val="accent1"/>
              </a:solidFill>
            </a:endParaRPr>
          </a:p>
        </p:txBody>
      </p:sp>
      <p:sp>
        <p:nvSpPr>
          <p:cNvPr id="288" name="Google Shape;288;p49"/>
          <p:cNvSpPr txBox="1">
            <a:spLocks noGrp="1"/>
          </p:cNvSpPr>
          <p:nvPr>
            <p:ph type="body" idx="1"/>
          </p:nvPr>
        </p:nvSpPr>
        <p:spPr>
          <a:xfrm flipH="1">
            <a:off x="457075" y="5138884"/>
            <a:ext cx="8229600" cy="1552062"/>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000" dirty="0"/>
              <a:t>Find the p-value and make a conclusion.</a:t>
            </a:r>
            <a:endParaRPr sz="2000" i="1" dirty="0">
              <a:solidFill>
                <a:srgbClr val="E69138"/>
              </a:solidFill>
            </a:endParaRPr>
          </a:p>
        </p:txBody>
      </p:sp>
      <mc:AlternateContent xmlns:mc="http://schemas.openxmlformats.org/markup-compatibility/2006" xmlns:a14="http://schemas.microsoft.com/office/drawing/2010/main">
        <mc:Choice Requires="a14">
          <p:sp>
            <p:nvSpPr>
              <p:cNvPr id="2" name="TextBox 1"/>
              <p:cNvSpPr txBox="1"/>
              <p:nvPr/>
            </p:nvSpPr>
            <p:spPr>
              <a:xfrm>
                <a:off x="1993990" y="2649169"/>
                <a:ext cx="5316584" cy="9073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𝑝</m:t>
                          </m:r>
                        </m:e>
                      </m:acc>
                      <m:r>
                        <a:rPr lang="en-US" sz="1800" b="0" i="1" smtClean="0">
                          <a:latin typeface="Cambria Math" panose="02040503050406030204" pitchFamily="18" charset="0"/>
                        </a:rPr>
                        <m:t>~</m:t>
                      </m:r>
                      <m:r>
                        <a:rPr lang="en-US" sz="1800" b="0" i="1" smtClean="0">
                          <a:latin typeface="Cambria Math" panose="02040503050406030204" pitchFamily="18" charset="0"/>
                        </a:rPr>
                        <m:t>𝑁</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𝑝</m:t>
                          </m:r>
                          <m:r>
                            <a:rPr lang="en-US" sz="1800" b="0" i="1" smtClean="0">
                              <a:latin typeface="Cambria Math" panose="02040503050406030204" pitchFamily="18" charset="0"/>
                            </a:rPr>
                            <m:t>, </m:t>
                          </m:r>
                          <m:r>
                            <a:rPr lang="en-US" sz="1800" b="0" i="1" smtClean="0">
                              <a:latin typeface="Cambria Math" panose="02040503050406030204" pitchFamily="18" charset="0"/>
                            </a:rPr>
                            <m:t>𝑆𝐸</m:t>
                          </m:r>
                          <m:r>
                            <a:rPr lang="en-US" sz="1800" b="0" i="1" smtClean="0">
                              <a:latin typeface="Cambria Math" panose="02040503050406030204" pitchFamily="18" charset="0"/>
                            </a:rPr>
                            <m:t>=</m:t>
                          </m:r>
                          <m:rad>
                            <m:radPr>
                              <m:degHide m:val="on"/>
                              <m:ctrlPr>
                                <a:rPr lang="en-US" sz="1800" b="0" i="1" smtClean="0">
                                  <a:latin typeface="Cambria Math" panose="02040503050406030204" pitchFamily="18" charset="0"/>
                                </a:rPr>
                              </m:ctrlPr>
                            </m:radPr>
                            <m:deg/>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r>
                                        <a:rPr lang="en-US" sz="1800" b="0" i="1" smtClean="0">
                                          <a:latin typeface="Cambria Math" panose="02040503050406030204" pitchFamily="18" charset="0"/>
                                        </a:rPr>
                                        <m:t>𝑝</m:t>
                                      </m:r>
                                    </m:e>
                                  </m:d>
                                </m:num>
                                <m:den>
                                  <m:r>
                                    <a:rPr lang="en-US" sz="1800" b="0" i="1" smtClean="0">
                                      <a:latin typeface="Cambria Math" panose="02040503050406030204" pitchFamily="18" charset="0"/>
                                    </a:rPr>
                                    <m:t>𝑛</m:t>
                                  </m:r>
                                </m:den>
                              </m:f>
                            </m:e>
                          </m:rad>
                        </m:e>
                      </m:d>
                      <m:r>
                        <a:rPr lang="en-US" sz="1800" b="0" i="1" smtClean="0">
                          <a:latin typeface="Cambria Math" panose="02040503050406030204" pitchFamily="18" charset="0"/>
                        </a:rPr>
                        <m:t>=</m:t>
                      </m:r>
                      <m:r>
                        <a:rPr lang="en-US" sz="1800" b="0" i="1" smtClean="0">
                          <a:latin typeface="Cambria Math" panose="02040503050406030204" pitchFamily="18" charset="0"/>
                        </a:rPr>
                        <m:t>𝑁</m:t>
                      </m:r>
                      <m:d>
                        <m:dPr>
                          <m:ctrlPr>
                            <a:rPr lang="en-US" sz="1800" b="0" i="1" smtClean="0">
                              <a:latin typeface="Cambria Math" panose="02040503050406030204" pitchFamily="18" charset="0"/>
                            </a:rPr>
                          </m:ctrlPr>
                        </m:dPr>
                        <m:e>
                          <m:r>
                            <a:rPr lang="en-US" sz="1800" i="1">
                              <a:latin typeface="Cambria Math" panose="02040503050406030204" pitchFamily="18" charset="0"/>
                            </a:rPr>
                            <m:t>0.5,</m:t>
                          </m:r>
                          <m:rad>
                            <m:radPr>
                              <m:degHide m:val="on"/>
                              <m:ctrlPr>
                                <a:rPr lang="en-US" sz="1800" i="1">
                                  <a:latin typeface="Cambria Math" panose="02040503050406030204" pitchFamily="18" charset="0"/>
                                </a:rPr>
                              </m:ctrlPr>
                            </m:radPr>
                            <m:deg/>
                            <m:e>
                              <m:f>
                                <m:fPr>
                                  <m:ctrlPr>
                                    <a:rPr lang="en-US" sz="1800" i="1">
                                      <a:latin typeface="Cambria Math" panose="02040503050406030204" pitchFamily="18" charset="0"/>
                                    </a:rPr>
                                  </m:ctrlPr>
                                </m:fPr>
                                <m:num>
                                  <m:r>
                                    <a:rPr lang="en-US" sz="1800" i="1">
                                      <a:latin typeface="Cambria Math" panose="02040503050406030204" pitchFamily="18" charset="0"/>
                                    </a:rPr>
                                    <m:t>0.5</m:t>
                                  </m:r>
                                  <m:d>
                                    <m:dPr>
                                      <m:ctrlPr>
                                        <a:rPr lang="en-US" sz="1800" i="1">
                                          <a:latin typeface="Cambria Math" panose="02040503050406030204" pitchFamily="18" charset="0"/>
                                        </a:rPr>
                                      </m:ctrlPr>
                                    </m:dPr>
                                    <m:e>
                                      <m:r>
                                        <a:rPr lang="en-US" sz="1800" i="1">
                                          <a:latin typeface="Cambria Math" panose="02040503050406030204" pitchFamily="18" charset="0"/>
                                        </a:rPr>
                                        <m:t>1−0.5</m:t>
                                      </m:r>
                                    </m:e>
                                  </m:d>
                                </m:num>
                                <m:den>
                                  <m:r>
                                    <a:rPr lang="en-US" sz="1800" i="1">
                                      <a:latin typeface="Cambria Math" panose="02040503050406030204" pitchFamily="18" charset="0"/>
                                    </a:rPr>
                                    <m:t>850</m:t>
                                  </m:r>
                                </m:den>
                              </m:f>
                            </m:e>
                          </m:rad>
                        </m:e>
                      </m:d>
                    </m:oMath>
                  </m:oMathPara>
                </a14:m>
                <a:endParaRPr lang="en-US" sz="1800" dirty="0"/>
              </a:p>
            </p:txBody>
          </p:sp>
        </mc:Choice>
        <mc:Fallback xmlns="">
          <p:sp>
            <p:nvSpPr>
              <p:cNvPr id="2" name="TextBox 1"/>
              <p:cNvSpPr txBox="1">
                <a:spLocks noRot="1" noChangeAspect="1" noMove="1" noResize="1" noEditPoints="1" noAdjustHandles="1" noChangeArrowheads="1" noChangeShapeType="1" noTextEdit="1"/>
              </p:cNvSpPr>
              <p:nvPr/>
            </p:nvSpPr>
            <p:spPr>
              <a:xfrm>
                <a:off x="1993990" y="2649169"/>
                <a:ext cx="5316584" cy="9073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554015" y="3988240"/>
                <a:ext cx="4035720" cy="968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𝑍</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r>
                            <a:rPr lang="en-US" sz="2000" b="0" i="1" smtClean="0">
                              <a:latin typeface="Cambria Math" panose="02040503050406030204" pitchFamily="18" charset="0"/>
                            </a:rPr>
                            <m:t>−</m:t>
                          </m:r>
                          <m:r>
                            <a:rPr lang="en-US" sz="2000" b="0" i="1" smtClean="0">
                              <a:latin typeface="Cambria Math" panose="02040503050406030204" pitchFamily="18" charset="0"/>
                            </a:rPr>
                            <m:t>𝑝</m:t>
                          </m:r>
                        </m:num>
                        <m:den>
                          <m:r>
                            <a:rPr lang="en-US" sz="2000" b="0" i="1" smtClean="0">
                              <a:latin typeface="Cambria Math" panose="02040503050406030204" pitchFamily="18" charset="0"/>
                            </a:rPr>
                            <m:t>𝑆𝐸</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0.41−0.5</m:t>
                          </m:r>
                        </m:num>
                        <m:den>
                          <m:rad>
                            <m:radPr>
                              <m:degHide m:val="on"/>
                              <m:ctrlPr>
                                <a:rPr lang="en-US" sz="2000" i="1">
                                  <a:latin typeface="Cambria Math" panose="02040503050406030204" pitchFamily="18" charset="0"/>
                                </a:rPr>
                              </m:ctrlPr>
                            </m:radPr>
                            <m:deg/>
                            <m:e>
                              <m:f>
                                <m:fPr>
                                  <m:ctrlPr>
                                    <a:rPr lang="en-US" sz="2000" i="1">
                                      <a:latin typeface="Cambria Math" panose="02040503050406030204" pitchFamily="18" charset="0"/>
                                    </a:rPr>
                                  </m:ctrlPr>
                                </m:fPr>
                                <m:num>
                                  <m:r>
                                    <a:rPr lang="en-US" sz="2000" i="1">
                                      <a:latin typeface="Cambria Math" panose="02040503050406030204" pitchFamily="18" charset="0"/>
                                    </a:rPr>
                                    <m:t>0.5</m:t>
                                  </m:r>
                                  <m:d>
                                    <m:dPr>
                                      <m:ctrlPr>
                                        <a:rPr lang="en-US" sz="2000" i="1">
                                          <a:latin typeface="Cambria Math" panose="02040503050406030204" pitchFamily="18" charset="0"/>
                                        </a:rPr>
                                      </m:ctrlPr>
                                    </m:dPr>
                                    <m:e>
                                      <m:r>
                                        <a:rPr lang="en-US" sz="2000" i="1">
                                          <a:latin typeface="Cambria Math" panose="02040503050406030204" pitchFamily="18" charset="0"/>
                                        </a:rPr>
                                        <m:t>1−0.5</m:t>
                                      </m:r>
                                    </m:e>
                                  </m:d>
                                </m:num>
                                <m:den>
                                  <m:r>
                                    <a:rPr lang="en-US" sz="2000" i="1">
                                      <a:latin typeface="Cambria Math" panose="02040503050406030204" pitchFamily="18" charset="0"/>
                                    </a:rPr>
                                    <m:t>850</m:t>
                                  </m:r>
                                </m:den>
                              </m:f>
                            </m:e>
                          </m:rad>
                        </m:den>
                      </m:f>
                      <m:r>
                        <a:rPr lang="en-US" sz="2000" b="0" i="1" smtClean="0">
                          <a:latin typeface="Cambria Math" panose="02040503050406030204" pitchFamily="18" charset="0"/>
                        </a:rPr>
                        <m:t>=−5.26</m:t>
                      </m:r>
                    </m:oMath>
                  </m:oMathPara>
                </a14:m>
                <a:endParaRPr lang="en-US"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2554015" y="3988240"/>
                <a:ext cx="4035720" cy="968598"/>
              </a:xfrm>
              <a:prstGeom prst="rect">
                <a:avLst/>
              </a:prstGeom>
              <a:blipFill>
                <a:blip r:embed="rId4"/>
                <a:stretch>
                  <a:fillRect/>
                </a:stretch>
              </a:blipFill>
            </p:spPr>
            <p:txBody>
              <a:bodyPr/>
              <a:lstStyle/>
              <a:p>
                <a:r>
                  <a:rPr lang="en-US">
                    <a:noFill/>
                  </a:rPr>
                  <a:t> </a:t>
                </a:r>
              </a:p>
            </p:txBody>
          </p:sp>
        </mc:Fallback>
      </mc:AlternateContent>
      <p:sp>
        <p:nvSpPr>
          <p:cNvPr id="4" name="Rounded Rectangle 3"/>
          <p:cNvSpPr/>
          <p:nvPr/>
        </p:nvSpPr>
        <p:spPr>
          <a:xfrm>
            <a:off x="2453054" y="3974123"/>
            <a:ext cx="1274884" cy="70766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2864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94" name="Google Shape;294;p50"/>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p-value and </a:t>
                </a:r>
                <a14:m>
                  <m:oMath xmlns:m="http://schemas.openxmlformats.org/officeDocument/2006/math">
                    <m:r>
                      <a:rPr lang="en" i="1" smtClean="0">
                        <a:solidFill>
                          <a:schemeClr val="accent1"/>
                        </a:solidFill>
                        <a:latin typeface="Cambria Math" panose="02040503050406030204" pitchFamily="18" charset="0"/>
                        <a:ea typeface="Cambria Math" panose="02040503050406030204" pitchFamily="18" charset="0"/>
                      </a:rPr>
                      <m:t>𝜶</m:t>
                    </m:r>
                  </m:oMath>
                </a14:m>
                <a:endParaRPr dirty="0">
                  <a:solidFill>
                    <a:schemeClr val="accent1"/>
                  </a:solidFill>
                </a:endParaRPr>
              </a:p>
            </p:txBody>
          </p:sp>
        </mc:Choice>
        <mc:Fallback xmlns="">
          <p:sp>
            <p:nvSpPr>
              <p:cNvPr id="294" name="Google Shape;294;p50"/>
              <p:cNvSpPr txBox="1">
                <a:spLocks noGrp="1" noRot="1" noChangeAspect="1" noMove="1" noResize="1" noEditPoints="1" noAdjustHandles="1" noChangeArrowheads="1" noChangeShapeType="1" noTextEdit="1"/>
              </p:cNvSpPr>
              <p:nvPr>
                <p:ph type="title"/>
              </p:nvPr>
            </p:nvSpPr>
            <p:spPr>
              <a:xfrm>
                <a:off x="457200" y="-12"/>
                <a:ext cx="8229600" cy="1143000"/>
              </a:xfrm>
              <a:prstGeom prst="rect">
                <a:avLst/>
              </a:prstGeom>
              <a:blipFill>
                <a:blip r:embed="rId3"/>
                <a:stretch>
                  <a:fillRect l="-2296" b="-16578"/>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26378" y="1837593"/>
            <a:ext cx="9100038" cy="1873382"/>
          </a:xfrm>
          <a:prstGeom prst="rect">
            <a:avLst/>
          </a:prstGeom>
        </p:spPr>
      </p:pic>
    </p:spTree>
    <p:extLst>
      <p:ext uri="{BB962C8B-B14F-4D97-AF65-F5344CB8AC3E}">
        <p14:creationId xmlns:p14="http://schemas.microsoft.com/office/powerpoint/2010/main" val="2967637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7"/>
          <p:cNvSpPr txBox="1">
            <a:spLocks noGrp="1"/>
          </p:cNvSpPr>
          <p:nvPr>
            <p:ph type="body" idx="1"/>
          </p:nvPr>
        </p:nvSpPr>
        <p:spPr>
          <a:xfrm flipH="1">
            <a:off x="457200" y="1143000"/>
            <a:ext cx="8229600" cy="1787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rgbClr val="3D85C6"/>
                </a:solidFill>
              </a:rPr>
              <a:t>Earlier we calculated a 95% confidence interval for the proporton of American Facebook users who think Facebook categorizes their interests accurately as 64% to 70%. Based on this confidence interval, do the data support the hypothesis that half of American Facebook users think Facebook categorizes their interests accurately.</a:t>
            </a:r>
            <a:endParaRPr sz="1800" dirty="0">
              <a:solidFill>
                <a:srgbClr val="3D85C6"/>
              </a:solidFill>
            </a:endParaRPr>
          </a:p>
        </p:txBody>
      </p:sp>
      <p:sp>
        <p:nvSpPr>
          <p:cNvPr id="124" name="Google Shape;124;p27"/>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solidFill>
                  <a:schemeClr val="accent1"/>
                </a:solidFill>
              </a:rPr>
              <a:t>Testing hypotheses using confidence intervals</a:t>
            </a:r>
            <a:endParaRPr sz="2800">
              <a:solidFill>
                <a:schemeClr val="accent1"/>
              </a:solidFill>
            </a:endParaRPr>
          </a:p>
        </p:txBody>
      </p:sp>
      <p:sp>
        <p:nvSpPr>
          <p:cNvPr id="125" name="Google Shape;125;p27"/>
          <p:cNvSpPr txBox="1">
            <a:spLocks noGrp="1"/>
          </p:cNvSpPr>
          <p:nvPr>
            <p:ph type="body" idx="1"/>
          </p:nvPr>
        </p:nvSpPr>
        <p:spPr>
          <a:xfrm flipH="1">
            <a:off x="457200" y="2930400"/>
            <a:ext cx="8229600" cy="3694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rgbClr val="000000"/>
                </a:solidFill>
              </a:rPr>
              <a:t>	H</a:t>
            </a:r>
            <a:r>
              <a:rPr lang="en" sz="1800" baseline="-25000" dirty="0">
                <a:solidFill>
                  <a:srgbClr val="000000"/>
                </a:solidFill>
              </a:rPr>
              <a:t>0</a:t>
            </a:r>
            <a:r>
              <a:rPr lang="en" sz="1800" dirty="0">
                <a:solidFill>
                  <a:srgbClr val="000000"/>
                </a:solidFill>
              </a:rPr>
              <a:t>: </a:t>
            </a:r>
            <a:r>
              <a:rPr lang="en" sz="1800" i="1" dirty="0">
                <a:solidFill>
                  <a:srgbClr val="000000"/>
                </a:solidFill>
              </a:rPr>
              <a:t>p</a:t>
            </a:r>
            <a:r>
              <a:rPr lang="en" sz="1800" dirty="0">
                <a:solidFill>
                  <a:srgbClr val="000000"/>
                </a:solidFill>
              </a:rPr>
              <a:t> = 0.50: 50% of American Facebook users think Facebook</a:t>
            </a:r>
            <a:br>
              <a:rPr lang="en" sz="1800" dirty="0">
                <a:solidFill>
                  <a:srgbClr val="000000"/>
                </a:solidFill>
              </a:rPr>
            </a:br>
            <a:r>
              <a:rPr lang="en" sz="1800" dirty="0">
                <a:solidFill>
                  <a:srgbClr val="000000"/>
                </a:solidFill>
              </a:rPr>
              <a:t>		categorizes their interests accurately</a:t>
            </a:r>
            <a:br>
              <a:rPr lang="en" sz="1800" dirty="0">
                <a:solidFill>
                  <a:srgbClr val="000000"/>
                </a:solidFill>
              </a:rPr>
            </a:br>
            <a:r>
              <a:rPr lang="en" sz="1800" dirty="0">
                <a:solidFill>
                  <a:srgbClr val="000000"/>
                </a:solidFill>
              </a:rPr>
              <a:t>	H</a:t>
            </a:r>
            <a:r>
              <a:rPr lang="en" sz="1800" baseline="-25000" dirty="0">
                <a:solidFill>
                  <a:srgbClr val="000000"/>
                </a:solidFill>
              </a:rPr>
              <a:t>A</a:t>
            </a:r>
            <a:r>
              <a:rPr lang="en" sz="1800" dirty="0">
                <a:solidFill>
                  <a:srgbClr val="000000"/>
                </a:solidFill>
              </a:rPr>
              <a:t>: </a:t>
            </a:r>
            <a:r>
              <a:rPr lang="en" sz="1800" i="1" dirty="0">
                <a:solidFill>
                  <a:srgbClr val="000000"/>
                </a:solidFill>
              </a:rPr>
              <a:t>p</a:t>
            </a:r>
            <a:r>
              <a:rPr lang="en" sz="1800" dirty="0">
                <a:solidFill>
                  <a:srgbClr val="000000"/>
                </a:solidFill>
              </a:rPr>
              <a:t> ≠ 0.50: Not 50% of American Facebook users think</a:t>
            </a:r>
            <a:br>
              <a:rPr lang="en" sz="1800" dirty="0">
                <a:solidFill>
                  <a:srgbClr val="000000"/>
                </a:solidFill>
              </a:rPr>
            </a:br>
            <a:r>
              <a:rPr lang="en" sz="1800" dirty="0">
                <a:solidFill>
                  <a:srgbClr val="000000"/>
                </a:solidFill>
              </a:rPr>
              <a:t>		Facebook categorizes their interests accurately</a:t>
            </a:r>
            <a:endParaRPr sz="1800" dirty="0">
              <a:solidFill>
                <a:srgbClr val="000000"/>
              </a:solidFill>
            </a:endParaRPr>
          </a:p>
          <a:p>
            <a:pPr marL="0" lvl="0" indent="0" algn="l" rtl="0">
              <a:lnSpc>
                <a:spcPct val="115000"/>
              </a:lnSpc>
              <a:spcBef>
                <a:spcPts val="0"/>
              </a:spcBef>
              <a:spcAft>
                <a:spcPts val="0"/>
              </a:spcAft>
              <a:buNone/>
            </a:pPr>
            <a:endParaRPr sz="1800" dirty="0">
              <a:solidFill>
                <a:srgbClr val="000000"/>
              </a:solidFill>
            </a:endParaRPr>
          </a:p>
          <a:p>
            <a:pPr marL="0" lvl="0" indent="0" algn="l" rtl="0">
              <a:lnSpc>
                <a:spcPct val="115000"/>
              </a:lnSpc>
              <a:spcBef>
                <a:spcPts val="0"/>
              </a:spcBef>
              <a:spcAft>
                <a:spcPts val="0"/>
              </a:spcAft>
              <a:buClr>
                <a:schemeClr val="dk1"/>
              </a:buClr>
              <a:buSzPts val="1100"/>
              <a:buFont typeface="Arial"/>
              <a:buNone/>
            </a:pPr>
            <a:r>
              <a:rPr lang="en" sz="1800" dirty="0">
                <a:solidFill>
                  <a:srgbClr val="000000"/>
                </a:solidFill>
              </a:rPr>
              <a:t>Null value (0.50) is </a:t>
            </a:r>
            <a:r>
              <a:rPr lang="en" sz="1800" b="1" dirty="0">
                <a:solidFill>
                  <a:srgbClr val="000000"/>
                </a:solidFill>
              </a:rPr>
              <a:t>not</a:t>
            </a:r>
            <a:r>
              <a:rPr lang="en" sz="1800" dirty="0">
                <a:solidFill>
                  <a:srgbClr val="000000"/>
                </a:solidFill>
              </a:rPr>
              <a:t> included in the 95% confidence interval for p</a:t>
            </a:r>
          </a:p>
          <a:p>
            <a:pPr marL="0" lvl="0" indent="0" algn="l" rtl="0">
              <a:lnSpc>
                <a:spcPct val="115000"/>
              </a:lnSpc>
              <a:spcBef>
                <a:spcPts val="0"/>
              </a:spcBef>
              <a:spcAft>
                <a:spcPts val="0"/>
              </a:spcAft>
              <a:buClr>
                <a:schemeClr val="dk1"/>
              </a:buClr>
              <a:buSzPts val="1100"/>
              <a:buFont typeface="Arial"/>
              <a:buNone/>
            </a:pPr>
            <a:r>
              <a:rPr lang="en" sz="1800" dirty="0">
                <a:solidFill>
                  <a:srgbClr val="000000"/>
                </a:solidFill>
              </a:rPr>
              <a:t>		 → reject the null hypothesis.</a:t>
            </a:r>
            <a:endParaRPr sz="1800" dirty="0">
              <a:solidFill>
                <a:srgbClr val="000000"/>
              </a:solidFill>
            </a:endParaRPr>
          </a:p>
          <a:p>
            <a:pPr marL="0" lvl="0" indent="0" algn="l" rtl="0">
              <a:lnSpc>
                <a:spcPct val="115000"/>
              </a:lnSpc>
              <a:spcBef>
                <a:spcPts val="0"/>
              </a:spcBef>
              <a:spcAft>
                <a:spcPts val="0"/>
              </a:spcAft>
              <a:buNone/>
            </a:pPr>
            <a:endParaRPr sz="1800" dirty="0">
              <a:solidFill>
                <a:srgbClr val="000000"/>
              </a:solidFill>
            </a:endParaRPr>
          </a:p>
          <a:p>
            <a:pPr marL="0" lvl="0" indent="0">
              <a:lnSpc>
                <a:spcPct val="115000"/>
              </a:lnSpc>
              <a:spcBef>
                <a:spcPts val="0"/>
              </a:spcBef>
              <a:buNone/>
            </a:pPr>
            <a:r>
              <a:rPr lang="en" sz="1800" dirty="0">
                <a:solidFill>
                  <a:srgbClr val="000000"/>
                </a:solidFill>
              </a:rPr>
              <a:t>This is a quick-and-dirty approach for hypothesis testing with “≠” sign in H</a:t>
            </a:r>
            <a:r>
              <a:rPr lang="en" sz="1800" baseline="-25000" dirty="0">
                <a:solidFill>
                  <a:srgbClr val="000000"/>
                </a:solidFill>
              </a:rPr>
              <a:t>A</a:t>
            </a:r>
            <a:r>
              <a:rPr lang="en" sz="1800" dirty="0">
                <a:solidFill>
                  <a:srgbClr val="000000"/>
                </a:solidFill>
              </a:rPr>
              <a:t>.</a:t>
            </a:r>
            <a:endParaRPr sz="1800" dirty="0">
              <a:solidFill>
                <a:srgbClr val="000000"/>
              </a:solidFill>
            </a:endParaRPr>
          </a:p>
        </p:txBody>
      </p:sp>
    </p:spTree>
    <p:extLst>
      <p:ext uri="{BB962C8B-B14F-4D97-AF65-F5344CB8AC3E}">
        <p14:creationId xmlns:p14="http://schemas.microsoft.com/office/powerpoint/2010/main" val="4013384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6"/>
          <p:cNvSpPr txBox="1">
            <a:spLocks noGrp="1"/>
          </p:cNvSpPr>
          <p:nvPr>
            <p:ph type="ctrTitle"/>
          </p:nvPr>
        </p:nvSpPr>
        <p:spPr>
          <a:xfrm>
            <a:off x="685800" y="2111126"/>
            <a:ext cx="7772400" cy="228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Hypothesis Testing for a Mean</a:t>
            </a:r>
            <a:endParaRPr dirty="0">
              <a:solidFill>
                <a:schemeClr val="accent1"/>
              </a:solidFill>
            </a:endParaRPr>
          </a:p>
        </p:txBody>
      </p:sp>
    </p:spTree>
    <p:extLst>
      <p:ext uri="{BB962C8B-B14F-4D97-AF65-F5344CB8AC3E}">
        <p14:creationId xmlns:p14="http://schemas.microsoft.com/office/powerpoint/2010/main" val="337667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7"/>
          <p:cNvSpPr txBox="1">
            <a:spLocks noGrp="1"/>
          </p:cNvSpPr>
          <p:nvPr>
            <p:ph type="title"/>
          </p:nvPr>
        </p:nvSpPr>
        <p:spPr>
          <a:xfrm>
            <a:off x="457200" y="1627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Testing hypotheses using confidence intervals</a:t>
            </a:r>
            <a:endParaRPr>
              <a:solidFill>
                <a:schemeClr val="accent1"/>
              </a:solidFill>
            </a:endParaRPr>
          </a:p>
        </p:txBody>
      </p:sp>
      <p:sp>
        <p:nvSpPr>
          <p:cNvPr id="336" name="Google Shape;336;p57"/>
          <p:cNvSpPr txBox="1">
            <a:spLocks noGrp="1"/>
          </p:cNvSpPr>
          <p:nvPr>
            <p:ph type="body" idx="1"/>
          </p:nvPr>
        </p:nvSpPr>
        <p:spPr>
          <a:xfrm flipH="1">
            <a:off x="457075" y="1305775"/>
            <a:ext cx="7822200" cy="1875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sz="1900" dirty="0">
                <a:solidFill>
                  <a:schemeClr val="accent1"/>
                </a:solidFill>
              </a:rPr>
              <a:t>Earlier we calculated a 95% confidence interval for the average number of exclusive relationships college students have been in to be (2.7, 3.7). Based on this confidence interval, do these data support the hypothesis that college students on average have been in 3 exclusive relationships.</a:t>
            </a:r>
            <a:endParaRPr sz="1900" dirty="0">
              <a:solidFill>
                <a:schemeClr val="accen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1" name="Google Shape;341;p58"/>
              <p:cNvSpPr txBox="1">
                <a:spLocks noGrp="1"/>
              </p:cNvSpPr>
              <p:nvPr>
                <p:ph type="body" idx="1"/>
              </p:nvPr>
            </p:nvSpPr>
            <p:spPr>
              <a:xfrm flipH="1">
                <a:off x="457075" y="3181674"/>
                <a:ext cx="7822200" cy="1642025"/>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Clr>
                    <a:schemeClr val="dk1"/>
                  </a:buClr>
                  <a:buSzPts val="1100"/>
                  <a:buFont typeface="Arial"/>
                  <a:buNone/>
                </a:pPr>
                <a:r>
                  <a:rPr lang="en" sz="1700" i="1" dirty="0">
                    <a:solidFill>
                      <a:schemeClr val="accent1"/>
                    </a:solidFill>
                  </a:rPr>
                  <a:t>H</a:t>
                </a:r>
                <a:r>
                  <a:rPr lang="en" sz="1700" i="1" baseline="-25000" dirty="0">
                    <a:solidFill>
                      <a:schemeClr val="accent1"/>
                    </a:solidFill>
                  </a:rPr>
                  <a:t>0</a:t>
                </a:r>
                <a:r>
                  <a:rPr lang="en" sz="1700" i="1" dirty="0">
                    <a:solidFill>
                      <a:schemeClr val="accent1"/>
                    </a:solidFill>
                  </a:rPr>
                  <a:t>: µ</a:t>
                </a:r>
                <a:r>
                  <a:rPr lang="en" sz="1700" dirty="0">
                    <a:solidFill>
                      <a:schemeClr val="accent1"/>
                    </a:solidFill>
                  </a:rPr>
                  <a:t> = 3:</a:t>
                </a:r>
                <a:r>
                  <a:rPr lang="en" sz="1700" dirty="0"/>
                  <a:t> College students have been in 3 exclusive relationships, on average</a:t>
                </a:r>
                <a:endParaRPr sz="1700" dirty="0"/>
              </a:p>
              <a:p>
                <a:pPr marL="457200" lvl="0" indent="0" algn="l" rtl="0">
                  <a:lnSpc>
                    <a:spcPct val="115000"/>
                  </a:lnSpc>
                  <a:spcBef>
                    <a:spcPts val="0"/>
                  </a:spcBef>
                  <a:spcAft>
                    <a:spcPts val="0"/>
                  </a:spcAft>
                  <a:buNone/>
                </a:pPr>
                <a:r>
                  <a:rPr lang="en" sz="1700" i="1" dirty="0">
                    <a:solidFill>
                      <a:schemeClr val="accent1"/>
                    </a:solidFill>
                  </a:rPr>
                  <a:t>H</a:t>
                </a:r>
                <a:r>
                  <a:rPr lang="en" sz="1700" i="1" baseline="-25000" dirty="0">
                    <a:solidFill>
                      <a:schemeClr val="accent1"/>
                    </a:solidFill>
                  </a:rPr>
                  <a:t>A</a:t>
                </a:r>
                <a:r>
                  <a:rPr lang="en" sz="1700" i="1" dirty="0">
                    <a:solidFill>
                      <a:schemeClr val="accent1"/>
                    </a:solidFill>
                  </a:rPr>
                  <a:t>: µ</a:t>
                </a:r>
                <a:r>
                  <a:rPr lang="en" sz="1700" dirty="0">
                    <a:solidFill>
                      <a:schemeClr val="accent1"/>
                    </a:solidFill>
                  </a:rPr>
                  <a:t> </a:t>
                </a:r>
                <a14:m>
                  <m:oMath xmlns:m="http://schemas.openxmlformats.org/officeDocument/2006/math">
                    <m:r>
                      <a:rPr lang="en" sz="1700" i="1" smtClean="0">
                        <a:solidFill>
                          <a:schemeClr val="accent1"/>
                        </a:solidFill>
                        <a:latin typeface="Cambria Math" panose="02040503050406030204" pitchFamily="18" charset="0"/>
                        <a:ea typeface="Cambria Math" panose="02040503050406030204" pitchFamily="18" charset="0"/>
                      </a:rPr>
                      <m:t>≠</m:t>
                    </m:r>
                  </m:oMath>
                </a14:m>
                <a:r>
                  <a:rPr lang="en" sz="1700" dirty="0">
                    <a:solidFill>
                      <a:schemeClr val="accent1"/>
                    </a:solidFill>
                  </a:rPr>
                  <a:t> 3:</a:t>
                </a:r>
                <a:r>
                  <a:rPr lang="en" sz="1700" dirty="0"/>
                  <a:t> College students have NOT been in 3 exclusive relationships, on average</a:t>
                </a:r>
                <a:endParaRPr sz="1700" dirty="0"/>
              </a:p>
            </p:txBody>
          </p:sp>
        </mc:Choice>
        <mc:Fallback xmlns="">
          <p:sp>
            <p:nvSpPr>
              <p:cNvPr id="341" name="Google Shape;341;p58"/>
              <p:cNvSpPr txBox="1">
                <a:spLocks noGrp="1" noRot="1" noChangeAspect="1" noMove="1" noResize="1" noEditPoints="1" noAdjustHandles="1" noChangeArrowheads="1" noChangeShapeType="1" noTextEdit="1"/>
              </p:cNvSpPr>
              <p:nvPr>
                <p:ph type="body" idx="1"/>
              </p:nvPr>
            </p:nvSpPr>
            <p:spPr>
              <a:xfrm flipH="1">
                <a:off x="457075" y="3181674"/>
                <a:ext cx="7822200" cy="1642025"/>
              </a:xfrm>
              <a:prstGeom prst="rect">
                <a:avLst/>
              </a:prstGeom>
              <a:blipFill>
                <a:blip r:embed="rId3"/>
                <a:stretch>
                  <a:fillRect/>
                </a:stretch>
              </a:blipFill>
            </p:spPr>
            <p:txBody>
              <a:bodyPr/>
              <a:lstStyle/>
              <a:p>
                <a:r>
                  <a:rPr lang="en-US">
                    <a:noFill/>
                  </a:rPr>
                  <a:t> </a:t>
                </a:r>
              </a:p>
            </p:txBody>
          </p:sp>
        </mc:Fallback>
      </mc:AlternateContent>
      <p:sp>
        <p:nvSpPr>
          <p:cNvPr id="342" name="Google Shape;342;p58"/>
          <p:cNvSpPr txBox="1">
            <a:spLocks noGrp="1"/>
          </p:cNvSpPr>
          <p:nvPr>
            <p:ph type="title"/>
          </p:nvPr>
        </p:nvSpPr>
        <p:spPr>
          <a:xfrm>
            <a:off x="457200" y="1627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Testing hypotheses using confidence intervals</a:t>
            </a:r>
            <a:endParaRPr>
              <a:solidFill>
                <a:schemeClr val="accent1"/>
              </a:solidFill>
            </a:endParaRPr>
          </a:p>
        </p:txBody>
      </p:sp>
      <p:sp>
        <p:nvSpPr>
          <p:cNvPr id="343" name="Google Shape;343;p58"/>
          <p:cNvSpPr txBox="1">
            <a:spLocks noGrp="1"/>
          </p:cNvSpPr>
          <p:nvPr>
            <p:ph type="body" idx="1"/>
          </p:nvPr>
        </p:nvSpPr>
        <p:spPr>
          <a:xfrm flipH="1">
            <a:off x="457075" y="1305775"/>
            <a:ext cx="7822200" cy="1875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sz="1900" dirty="0">
                <a:solidFill>
                  <a:schemeClr val="accent1"/>
                </a:solidFill>
              </a:rPr>
              <a:t>Earlier we calculated a 95% confidence interval for the average number of exclusive relationships college students have been in to be (2.7, 3.7). Based on this confidence interval, do these data support the hypothesis that college students on average have been in 3 exclusive relationships.</a:t>
            </a:r>
            <a:endParaRPr sz="1900" dirty="0">
              <a:solidFill>
                <a:schemeClr val="accent1"/>
              </a:solidFill>
            </a:endParaRPr>
          </a:p>
        </p:txBody>
      </p:sp>
      <p:sp>
        <p:nvSpPr>
          <p:cNvPr id="2" name="Rectangle 1"/>
          <p:cNvSpPr/>
          <p:nvPr/>
        </p:nvSpPr>
        <p:spPr>
          <a:xfrm>
            <a:off x="543429" y="4910480"/>
            <a:ext cx="7391767" cy="369332"/>
          </a:xfrm>
          <a:prstGeom prst="rect">
            <a:avLst/>
          </a:prstGeom>
        </p:spPr>
        <p:txBody>
          <a:bodyPr wrap="none">
            <a:spAutoFit/>
          </a:bodyPr>
          <a:lstStyle/>
          <a:p>
            <a:r>
              <a:rPr lang="en" sz="1800" dirty="0"/>
              <a:t>This is a quick-and-dirty approach for the </a:t>
            </a:r>
            <a:r>
              <a:rPr lang="en" sz="1800" i="1" dirty="0"/>
              <a:t>two-sided</a:t>
            </a:r>
            <a:r>
              <a:rPr lang="en" sz="1800" dirty="0"/>
              <a:t> hypothesis testing.</a:t>
            </a:r>
            <a:endParaRPr lang="en-US"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1"/>
          <p:cNvSpPr txBox="1">
            <a:spLocks noGrp="1"/>
          </p:cNvSpPr>
          <p:nvPr>
            <p:ph type="body" idx="1"/>
          </p:nvPr>
        </p:nvSpPr>
        <p:spPr>
          <a:xfrm flipH="1">
            <a:off x="457075" y="1143000"/>
            <a:ext cx="8229600" cy="1875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sz="2400" dirty="0">
                <a:solidFill>
                  <a:schemeClr val="accent1"/>
                </a:solidFill>
              </a:rPr>
              <a:t>A similar survey asked how many colleges students applied to, and 206 students responded to this question. This sample yielded an average of 9.7 college </a:t>
            </a:r>
            <a:r>
              <a:rPr lang="en" sz="2400" dirty="0" smtClean="0">
                <a:solidFill>
                  <a:schemeClr val="accent1"/>
                </a:solidFill>
              </a:rPr>
              <a:t>applications. Assume that the </a:t>
            </a:r>
            <a:r>
              <a:rPr lang="en" sz="2400" dirty="0">
                <a:solidFill>
                  <a:schemeClr val="accent1"/>
                </a:solidFill>
              </a:rPr>
              <a:t>standard deviation of </a:t>
            </a:r>
            <a:r>
              <a:rPr lang="en" sz="2400" dirty="0" smtClean="0">
                <a:solidFill>
                  <a:schemeClr val="accent1"/>
                </a:solidFill>
              </a:rPr>
              <a:t>the number of college applications was 7</a:t>
            </a:r>
            <a:r>
              <a:rPr lang="en" sz="2400" dirty="0">
                <a:solidFill>
                  <a:schemeClr val="accent1"/>
                </a:solidFill>
              </a:rPr>
              <a:t>. College Board website states that counselors recommend students apply to roughly 8 colleges.  </a:t>
            </a:r>
            <a:endParaRPr lang="en" sz="2400" dirty="0" smtClean="0">
              <a:solidFill>
                <a:schemeClr val="accent1"/>
              </a:solidFill>
            </a:endParaRPr>
          </a:p>
          <a:p>
            <a:pPr marL="0" lvl="0" indent="0" algn="l" rtl="0">
              <a:lnSpc>
                <a:spcPct val="115000"/>
              </a:lnSpc>
              <a:spcBef>
                <a:spcPts val="0"/>
              </a:spcBef>
              <a:spcAft>
                <a:spcPts val="1000"/>
              </a:spcAft>
              <a:buNone/>
            </a:pPr>
            <a:r>
              <a:rPr lang="en" sz="2400" dirty="0" smtClean="0">
                <a:solidFill>
                  <a:schemeClr val="accent1"/>
                </a:solidFill>
              </a:rPr>
              <a:t>Do the survey </a:t>
            </a:r>
            <a:r>
              <a:rPr lang="en" sz="2400" dirty="0">
                <a:solidFill>
                  <a:schemeClr val="accent1"/>
                </a:solidFill>
              </a:rPr>
              <a:t>data provide convincing evidence that the average number of colleges all Duke students apply to is </a:t>
            </a:r>
            <a:r>
              <a:rPr lang="en" sz="2400" u="sng" dirty="0">
                <a:solidFill>
                  <a:schemeClr val="accent1"/>
                </a:solidFill>
              </a:rPr>
              <a:t>higher</a:t>
            </a:r>
            <a:r>
              <a:rPr lang="en" sz="2400" dirty="0">
                <a:solidFill>
                  <a:schemeClr val="accent1"/>
                </a:solidFill>
              </a:rPr>
              <a:t> than recommended?</a:t>
            </a:r>
            <a:endParaRPr sz="2400" dirty="0">
              <a:solidFill>
                <a:schemeClr val="accent1"/>
              </a:solidFill>
            </a:endParaRPr>
          </a:p>
        </p:txBody>
      </p:sp>
      <p:sp>
        <p:nvSpPr>
          <p:cNvPr id="365" name="Google Shape;365;p61"/>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Number of college applications</a:t>
            </a:r>
            <a:endParaRPr dirty="0">
              <a:solidFill>
                <a:schemeClr val="accen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5"/>
          <p:cNvSpPr txBox="1">
            <a:spLocks noGrp="1"/>
          </p:cNvSpPr>
          <p:nvPr>
            <p:ph type="body" idx="1"/>
          </p:nvPr>
        </p:nvSpPr>
        <p:spPr>
          <a:xfrm flipH="1">
            <a:off x="457200" y="1145931"/>
            <a:ext cx="8229600" cy="18759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rgbClr val="000000"/>
              </a:buClr>
              <a:buSzPts val="2400"/>
              <a:buChar char="●"/>
            </a:pPr>
            <a:r>
              <a:rPr lang="en" sz="2400" dirty="0">
                <a:solidFill>
                  <a:srgbClr val="000000"/>
                </a:solidFill>
              </a:rPr>
              <a:t>We start with the assumption the average number of colleges Duke students apply to is 8 (as recommended) </a:t>
            </a:r>
            <a:endParaRPr sz="2400" dirty="0">
              <a:solidFill>
                <a:srgbClr val="000000"/>
              </a:solidFill>
            </a:endParaRPr>
          </a:p>
          <a:p>
            <a:pPr marL="0" lvl="0" indent="0" algn="ctr" rtl="0">
              <a:lnSpc>
                <a:spcPct val="115000"/>
              </a:lnSpc>
              <a:spcBef>
                <a:spcPts val="1000"/>
              </a:spcBef>
              <a:spcAft>
                <a:spcPts val="0"/>
              </a:spcAft>
              <a:buNone/>
            </a:pPr>
            <a:r>
              <a:rPr lang="en" sz="2400" i="1" dirty="0">
                <a:solidFill>
                  <a:schemeClr val="accent1"/>
                </a:solidFill>
              </a:rPr>
              <a:t>H</a:t>
            </a:r>
            <a:r>
              <a:rPr lang="en" sz="2400" i="1" baseline="-25000" dirty="0">
                <a:solidFill>
                  <a:schemeClr val="accent1"/>
                </a:solidFill>
              </a:rPr>
              <a:t>0</a:t>
            </a:r>
            <a:r>
              <a:rPr lang="en" sz="2400" dirty="0">
                <a:solidFill>
                  <a:srgbClr val="000000"/>
                </a:solidFill>
              </a:rPr>
              <a:t> : 𝝁 = 8</a:t>
            </a:r>
            <a:endParaRPr sz="2400" dirty="0">
              <a:solidFill>
                <a:srgbClr val="000000"/>
              </a:solidFill>
            </a:endParaRPr>
          </a:p>
          <a:p>
            <a:pPr marL="457200" lvl="0" indent="-381000" algn="l" rtl="0">
              <a:lnSpc>
                <a:spcPct val="115000"/>
              </a:lnSpc>
              <a:spcBef>
                <a:spcPts val="1000"/>
              </a:spcBef>
              <a:spcAft>
                <a:spcPts val="0"/>
              </a:spcAft>
              <a:buClr>
                <a:srgbClr val="000000"/>
              </a:buClr>
              <a:buSzPts val="2400"/>
              <a:buChar char="●"/>
            </a:pPr>
            <a:r>
              <a:rPr lang="en" sz="2400" dirty="0">
                <a:solidFill>
                  <a:srgbClr val="000000"/>
                </a:solidFill>
              </a:rPr>
              <a:t>We test the claim that the average number of colleges Duke students apply to is </a:t>
            </a:r>
            <a:r>
              <a:rPr lang="en" sz="2400" b="1" dirty="0">
                <a:solidFill>
                  <a:srgbClr val="000000"/>
                </a:solidFill>
              </a:rPr>
              <a:t>higher</a:t>
            </a:r>
            <a:r>
              <a:rPr lang="en" sz="2400" dirty="0">
                <a:solidFill>
                  <a:srgbClr val="000000"/>
                </a:solidFill>
              </a:rPr>
              <a:t> than 8</a:t>
            </a:r>
            <a:endParaRPr sz="2400" dirty="0">
              <a:solidFill>
                <a:srgbClr val="000000"/>
              </a:solidFill>
            </a:endParaRPr>
          </a:p>
          <a:p>
            <a:pPr marL="0" lvl="0" indent="0" algn="ctr" rtl="0">
              <a:lnSpc>
                <a:spcPct val="115000"/>
              </a:lnSpc>
              <a:spcBef>
                <a:spcPts val="1000"/>
              </a:spcBef>
              <a:spcAft>
                <a:spcPts val="0"/>
              </a:spcAft>
              <a:buNone/>
            </a:pPr>
            <a:r>
              <a:rPr lang="en" sz="2400" i="1" dirty="0">
                <a:solidFill>
                  <a:schemeClr val="accent1"/>
                </a:solidFill>
              </a:rPr>
              <a:t>H</a:t>
            </a:r>
            <a:r>
              <a:rPr lang="en" sz="2400" i="1" baseline="-25000" dirty="0">
                <a:solidFill>
                  <a:schemeClr val="accent1"/>
                </a:solidFill>
              </a:rPr>
              <a:t>A</a:t>
            </a:r>
            <a:r>
              <a:rPr lang="en" sz="2400" dirty="0"/>
              <a:t> : 𝝁 &gt; 8</a:t>
            </a:r>
            <a:endParaRPr sz="2400" dirty="0"/>
          </a:p>
          <a:p>
            <a:pPr marL="0" lvl="0" indent="0" algn="ctr" rtl="0">
              <a:lnSpc>
                <a:spcPct val="115000"/>
              </a:lnSpc>
              <a:spcBef>
                <a:spcPts val="1000"/>
              </a:spcBef>
              <a:spcAft>
                <a:spcPts val="1000"/>
              </a:spcAft>
              <a:buNone/>
            </a:pPr>
            <a:endParaRPr sz="2400" dirty="0">
              <a:solidFill>
                <a:srgbClr val="000000"/>
              </a:solidFill>
            </a:endParaRPr>
          </a:p>
        </p:txBody>
      </p:sp>
      <p:sp>
        <p:nvSpPr>
          <p:cNvPr id="390" name="Google Shape;390;p65"/>
          <p:cNvSpPr txBox="1">
            <a:spLocks noGrp="1"/>
          </p:cNvSpPr>
          <p:nvPr>
            <p:ph type="title"/>
          </p:nvPr>
        </p:nvSpPr>
        <p:spPr>
          <a:xfrm>
            <a:off x="457200" y="-3810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Setting the hypotheses</a:t>
            </a:r>
            <a:endParaRPr dirty="0">
              <a:solidFill>
                <a:schemeClr val="accen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Check conditions</a:t>
            </a:r>
          </a:p>
        </p:txBody>
      </p:sp>
      <p:sp>
        <p:nvSpPr>
          <p:cNvPr id="3" name="Text Placeholder 2"/>
          <p:cNvSpPr>
            <a:spLocks noGrp="1"/>
          </p:cNvSpPr>
          <p:nvPr>
            <p:ph type="body" idx="1"/>
          </p:nvPr>
        </p:nvSpPr>
        <p:spPr/>
        <p:txBody>
          <a:bodyPr/>
          <a:lstStyle/>
          <a:p>
            <a:r>
              <a:rPr lang="en-US" dirty="0"/>
              <a:t>Independence?</a:t>
            </a:r>
          </a:p>
          <a:p>
            <a:r>
              <a:rPr lang="en-US" dirty="0"/>
              <a:t>Sample size /  Normality?</a:t>
            </a:r>
          </a:p>
        </p:txBody>
      </p:sp>
    </p:spTree>
    <p:extLst>
      <p:ext uri="{BB962C8B-B14F-4D97-AF65-F5344CB8AC3E}">
        <p14:creationId xmlns:p14="http://schemas.microsoft.com/office/powerpoint/2010/main" val="1062198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69"/>
          <p:cNvSpPr txBox="1">
            <a:spLocks noGrp="1"/>
          </p:cNvSpPr>
          <p:nvPr>
            <p:ph type="body" idx="1"/>
          </p:nvPr>
        </p:nvSpPr>
        <p:spPr>
          <a:xfrm flipH="1">
            <a:off x="457138" y="1240450"/>
            <a:ext cx="8229600" cy="4326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dirty="0">
                <a:solidFill>
                  <a:srgbClr val="000000"/>
                </a:solidFill>
              </a:rPr>
              <a:t>In order to evaluate if the observed sample mean is unusual under the null, we determine how many standard errors away from the null it is, which is also called the </a:t>
            </a:r>
            <a:r>
              <a:rPr lang="en" sz="2000" i="1" dirty="0">
                <a:solidFill>
                  <a:schemeClr val="accent1"/>
                </a:solidFill>
              </a:rPr>
              <a:t>test statistic</a:t>
            </a:r>
            <a:r>
              <a:rPr lang="en" sz="2000" dirty="0">
                <a:solidFill>
                  <a:srgbClr val="000000"/>
                </a:solidFill>
              </a:rPr>
              <a:t>.</a:t>
            </a:r>
            <a:endParaRPr sz="2000" dirty="0">
              <a:solidFill>
                <a:srgbClr val="000000"/>
              </a:solidFill>
            </a:endParaRPr>
          </a:p>
          <a:p>
            <a:pPr marL="0" lvl="0" indent="0" algn="l" rtl="0">
              <a:lnSpc>
                <a:spcPct val="115000"/>
              </a:lnSpc>
              <a:spcBef>
                <a:spcPts val="1000"/>
              </a:spcBef>
              <a:spcAft>
                <a:spcPts val="1000"/>
              </a:spcAft>
              <a:buNone/>
            </a:pPr>
            <a:endParaRPr sz="2000" dirty="0"/>
          </a:p>
        </p:txBody>
      </p:sp>
      <p:sp>
        <p:nvSpPr>
          <p:cNvPr id="414" name="Google Shape;414;p69"/>
          <p:cNvSpPr txBox="1">
            <a:spLocks noGrp="1"/>
          </p:cNvSpPr>
          <p:nvPr>
            <p:ph type="title"/>
          </p:nvPr>
        </p:nvSpPr>
        <p:spPr>
          <a:xfrm>
            <a:off x="457275" y="299645"/>
            <a:ext cx="8229600" cy="71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Test Statistic</a:t>
            </a:r>
            <a:endParaRPr>
              <a:solidFill>
                <a:schemeClr val="accent1"/>
              </a:solidFill>
            </a:endParaRPr>
          </a:p>
        </p:txBody>
      </p:sp>
      <p:pic>
        <p:nvPicPr>
          <p:cNvPr id="415" name="Google Shape;415;p69"/>
          <p:cNvPicPr preferRelativeResize="0"/>
          <p:nvPr/>
        </p:nvPicPr>
        <p:blipFill>
          <a:blip r:embed="rId3">
            <a:alphaModFix/>
          </a:blip>
          <a:stretch>
            <a:fillRect/>
          </a:stretch>
        </p:blipFill>
        <p:spPr>
          <a:xfrm>
            <a:off x="562775" y="2499700"/>
            <a:ext cx="4603925" cy="2391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4"/>
          <p:cNvSpPr txBox="1">
            <a:spLocks noGrp="1"/>
          </p:cNvSpPr>
          <p:nvPr>
            <p:ph type="body" idx="1"/>
          </p:nvPr>
        </p:nvSpPr>
        <p:spPr>
          <a:xfrm flipH="1">
            <a:off x="457200" y="1143000"/>
            <a:ext cx="8229600" cy="5191200"/>
          </a:xfrm>
          <a:prstGeom prst="rect">
            <a:avLst/>
          </a:prstGeom>
        </p:spPr>
        <p:txBody>
          <a:bodyPr spcFirstLastPara="1" wrap="square" lIns="91425" tIns="91425" rIns="91425" bIns="91425" anchor="t" anchorCtr="0">
            <a:noAutofit/>
          </a:bodyPr>
          <a:lstStyle/>
          <a:p>
            <a:pPr lvl="0" indent="-355600">
              <a:lnSpc>
                <a:spcPct val="115000"/>
              </a:lnSpc>
              <a:spcBef>
                <a:spcPts val="0"/>
              </a:spcBef>
              <a:buSzPts val="2000"/>
            </a:pPr>
            <a:r>
              <a:rPr lang="en-US" sz="2000" dirty="0">
                <a:solidFill>
                  <a:srgbClr val="000000"/>
                </a:solidFill>
              </a:rPr>
              <a:t>We start with a </a:t>
            </a:r>
            <a:r>
              <a:rPr lang="en-US" sz="2000" i="1" dirty="0">
                <a:solidFill>
                  <a:schemeClr val="accent1"/>
                </a:solidFill>
              </a:rPr>
              <a:t>null hypothesis </a:t>
            </a:r>
            <a:r>
              <a:rPr lang="en-US" sz="2000" dirty="0">
                <a:solidFill>
                  <a:schemeClr val="accent1"/>
                </a:solidFill>
              </a:rPr>
              <a:t>(</a:t>
            </a:r>
            <a:r>
              <a:rPr lang="en-US" sz="2000" i="1" dirty="0">
                <a:solidFill>
                  <a:schemeClr val="accent1"/>
                </a:solidFill>
              </a:rPr>
              <a:t>H</a:t>
            </a:r>
            <a:r>
              <a:rPr lang="en-US" sz="2000" i="1" baseline="-25000" dirty="0">
                <a:solidFill>
                  <a:schemeClr val="accent1"/>
                </a:solidFill>
              </a:rPr>
              <a:t>0</a:t>
            </a:r>
            <a:r>
              <a:rPr lang="en-US" sz="2000" dirty="0">
                <a:solidFill>
                  <a:schemeClr val="accent1"/>
                </a:solidFill>
              </a:rPr>
              <a:t>)</a:t>
            </a:r>
            <a:r>
              <a:rPr lang="en-US" sz="2000" dirty="0">
                <a:solidFill>
                  <a:srgbClr val="000000"/>
                </a:solidFill>
              </a:rPr>
              <a:t> that often represents a skeptical position or a perspective of no difference.</a:t>
            </a:r>
          </a:p>
          <a:p>
            <a:r>
              <a:rPr lang="en-US" sz="2000" dirty="0">
                <a:solidFill>
                  <a:srgbClr val="000000"/>
                </a:solidFill>
              </a:rPr>
              <a:t>We also have an </a:t>
            </a:r>
            <a:r>
              <a:rPr lang="en-US" sz="2000" i="1" dirty="0">
                <a:solidFill>
                  <a:schemeClr val="accent1"/>
                </a:solidFill>
              </a:rPr>
              <a:t>alternative hypothesis </a:t>
            </a:r>
            <a:r>
              <a:rPr lang="en-US" sz="2000" dirty="0">
                <a:solidFill>
                  <a:schemeClr val="accent1"/>
                </a:solidFill>
              </a:rPr>
              <a:t>(</a:t>
            </a:r>
            <a:r>
              <a:rPr lang="en-US" sz="2000" i="1" dirty="0">
                <a:solidFill>
                  <a:schemeClr val="accent1"/>
                </a:solidFill>
              </a:rPr>
              <a:t>H</a:t>
            </a:r>
            <a:r>
              <a:rPr lang="en-US" sz="2000" i="1" baseline="-25000" dirty="0">
                <a:solidFill>
                  <a:schemeClr val="accent1"/>
                </a:solidFill>
              </a:rPr>
              <a:t>A</a:t>
            </a:r>
            <a:r>
              <a:rPr lang="en-US" sz="2000" dirty="0">
                <a:solidFill>
                  <a:schemeClr val="accent1"/>
                </a:solidFill>
              </a:rPr>
              <a:t>)</a:t>
            </a:r>
            <a:r>
              <a:rPr lang="en-US" sz="2000" dirty="0">
                <a:solidFill>
                  <a:srgbClr val="000000"/>
                </a:solidFill>
              </a:rPr>
              <a:t> that represents an alternative claim under consideration and is often represented by a range of possible parameter values.</a:t>
            </a:r>
          </a:p>
          <a:p>
            <a:endParaRPr lang="en-US" sz="2000" dirty="0">
              <a:solidFill>
                <a:srgbClr val="000000"/>
              </a:solidFill>
            </a:endParaRPr>
          </a:p>
          <a:p>
            <a:pPr lvl="0" indent="-355600">
              <a:lnSpc>
                <a:spcPct val="115000"/>
              </a:lnSpc>
              <a:spcBef>
                <a:spcPts val="0"/>
              </a:spcBef>
              <a:buClr>
                <a:srgbClr val="000000"/>
              </a:buClr>
              <a:buSzPts val="2000"/>
            </a:pPr>
            <a:r>
              <a:rPr lang="en" sz="2000" dirty="0">
                <a:solidFill>
                  <a:srgbClr val="000000"/>
                </a:solidFill>
              </a:rPr>
              <a:t>We conduct a hypothesis test under the assumption that </a:t>
            </a:r>
            <a:r>
              <a:rPr lang="en-US" sz="2000" i="1" dirty="0">
                <a:solidFill>
                  <a:schemeClr val="accent1"/>
                </a:solidFill>
              </a:rPr>
              <a:t>H</a:t>
            </a:r>
            <a:r>
              <a:rPr lang="en-US" sz="2000" i="1" baseline="-25000" dirty="0">
                <a:solidFill>
                  <a:schemeClr val="accent1"/>
                </a:solidFill>
              </a:rPr>
              <a:t>0 </a:t>
            </a:r>
            <a:r>
              <a:rPr lang="en" sz="2000" dirty="0">
                <a:solidFill>
                  <a:srgbClr val="000000"/>
                </a:solidFill>
              </a:rPr>
              <a:t>is true</a:t>
            </a:r>
            <a:r>
              <a:rPr lang="en-US" sz="2000" dirty="0">
                <a:solidFill>
                  <a:srgbClr val="000000"/>
                </a:solidFill>
              </a:rPr>
              <a:t>.</a:t>
            </a:r>
          </a:p>
          <a:p>
            <a:pPr indent="-355600">
              <a:lnSpc>
                <a:spcPct val="115000"/>
              </a:lnSpc>
              <a:spcBef>
                <a:spcPts val="0"/>
              </a:spcBef>
              <a:buClr>
                <a:srgbClr val="000000"/>
              </a:buClr>
              <a:buSzPts val="2000"/>
            </a:pPr>
            <a:r>
              <a:rPr lang="en-US" sz="2000" dirty="0">
                <a:solidFill>
                  <a:srgbClr val="000000"/>
                </a:solidFill>
              </a:rPr>
              <a:t>If the test results suggest that the data do not provide convincing evidence for the alternative hypothesis, we stick with the null hypothesis. If they do, then we reject the null hypothesis in favor of the alternative.</a:t>
            </a:r>
          </a:p>
          <a:p>
            <a:pPr lvl="0" indent="-355600">
              <a:lnSpc>
                <a:spcPct val="115000"/>
              </a:lnSpc>
              <a:spcBef>
                <a:spcPts val="0"/>
              </a:spcBef>
              <a:buClr>
                <a:srgbClr val="000000"/>
              </a:buClr>
              <a:buSzPts val="2000"/>
            </a:pPr>
            <a:endParaRPr sz="2000" dirty="0">
              <a:solidFill>
                <a:srgbClr val="000000"/>
              </a:solidFill>
            </a:endParaRPr>
          </a:p>
          <a:p>
            <a:pPr marL="0" lvl="0" indent="0" algn="l" rtl="0">
              <a:lnSpc>
                <a:spcPct val="115000"/>
              </a:lnSpc>
              <a:spcBef>
                <a:spcPts val="1000"/>
              </a:spcBef>
              <a:spcAft>
                <a:spcPts val="0"/>
              </a:spcAft>
              <a:buNone/>
            </a:pPr>
            <a:endParaRPr sz="2000" dirty="0">
              <a:solidFill>
                <a:srgbClr val="000000"/>
              </a:solidFill>
            </a:endParaRPr>
          </a:p>
        </p:txBody>
      </p:sp>
      <p:sp>
        <p:nvSpPr>
          <p:cNvPr id="106" name="Google Shape;106;p24"/>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a:solidFill>
                  <a:schemeClr val="accent1"/>
                </a:solidFill>
              </a:rPr>
              <a:t>Recap: hypothesis testing framework</a:t>
            </a:r>
            <a:endParaRPr sz="3500">
              <a:solidFill>
                <a:schemeClr val="accen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70"/>
          <p:cNvSpPr txBox="1">
            <a:spLocks noGrp="1"/>
          </p:cNvSpPr>
          <p:nvPr>
            <p:ph type="body" idx="1"/>
          </p:nvPr>
        </p:nvSpPr>
        <p:spPr>
          <a:xfrm flipH="1">
            <a:off x="457138" y="1240450"/>
            <a:ext cx="8229600" cy="4326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lang="en" sz="2000" i="1">
                <a:solidFill>
                  <a:schemeClr val="accent1"/>
                </a:solidFill>
              </a:rPr>
              <a:t>test statistic</a:t>
            </a:r>
            <a:r>
              <a:rPr lang="en" sz="2000">
                <a:solidFill>
                  <a:srgbClr val="000000"/>
                </a:solidFill>
              </a:rPr>
              <a:t>.</a:t>
            </a:r>
            <a:endParaRPr sz="2000">
              <a:solidFill>
                <a:srgbClr val="000000"/>
              </a:solidFill>
            </a:endParaRPr>
          </a:p>
          <a:p>
            <a:pPr marL="0" lvl="0" indent="0" algn="l" rtl="0">
              <a:lnSpc>
                <a:spcPct val="115000"/>
              </a:lnSpc>
              <a:spcBef>
                <a:spcPts val="1000"/>
              </a:spcBef>
              <a:spcAft>
                <a:spcPts val="1000"/>
              </a:spcAft>
              <a:buNone/>
            </a:pPr>
            <a:endParaRPr sz="2000"/>
          </a:p>
        </p:txBody>
      </p:sp>
      <p:sp>
        <p:nvSpPr>
          <p:cNvPr id="421" name="Google Shape;421;p70"/>
          <p:cNvSpPr txBox="1">
            <a:spLocks noGrp="1"/>
          </p:cNvSpPr>
          <p:nvPr>
            <p:ph type="title"/>
          </p:nvPr>
        </p:nvSpPr>
        <p:spPr>
          <a:xfrm>
            <a:off x="457275" y="299645"/>
            <a:ext cx="8229600" cy="71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Test Statistic</a:t>
            </a:r>
            <a:endParaRPr>
              <a:solidFill>
                <a:schemeClr val="accent1"/>
              </a:solidFill>
            </a:endParaRPr>
          </a:p>
        </p:txBody>
      </p:sp>
      <p:pic>
        <p:nvPicPr>
          <p:cNvPr id="422" name="Google Shape;422;p70"/>
          <p:cNvPicPr preferRelativeResize="0"/>
          <p:nvPr/>
        </p:nvPicPr>
        <p:blipFill>
          <a:blip r:embed="rId3">
            <a:alphaModFix/>
          </a:blip>
          <a:stretch>
            <a:fillRect/>
          </a:stretch>
        </p:blipFill>
        <p:spPr>
          <a:xfrm>
            <a:off x="562775" y="2499700"/>
            <a:ext cx="4603925" cy="2391075"/>
          </a:xfrm>
          <a:prstGeom prst="rect">
            <a:avLst/>
          </a:prstGeom>
          <a:noFill/>
          <a:ln>
            <a:noFill/>
          </a:ln>
        </p:spPr>
      </p:pic>
      <p:pic>
        <p:nvPicPr>
          <p:cNvPr id="423" name="Google Shape;423;p70"/>
          <p:cNvPicPr preferRelativeResize="0"/>
          <p:nvPr/>
        </p:nvPicPr>
        <p:blipFill>
          <a:blip r:embed="rId4">
            <a:alphaModFix/>
          </a:blip>
          <a:stretch>
            <a:fillRect/>
          </a:stretch>
        </p:blipFill>
        <p:spPr>
          <a:xfrm>
            <a:off x="1127450" y="4992450"/>
            <a:ext cx="3353475" cy="8117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70"/>
          <p:cNvSpPr txBox="1">
            <a:spLocks noGrp="1"/>
          </p:cNvSpPr>
          <p:nvPr>
            <p:ph type="body" idx="1"/>
          </p:nvPr>
        </p:nvSpPr>
        <p:spPr>
          <a:xfrm flipH="1">
            <a:off x="457138" y="1240450"/>
            <a:ext cx="8229600" cy="4326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lang="en" sz="2000" i="1">
                <a:solidFill>
                  <a:schemeClr val="accent1"/>
                </a:solidFill>
              </a:rPr>
              <a:t>test statistic</a:t>
            </a:r>
            <a:r>
              <a:rPr lang="en" sz="2000">
                <a:solidFill>
                  <a:srgbClr val="000000"/>
                </a:solidFill>
              </a:rPr>
              <a:t>.</a:t>
            </a:r>
            <a:endParaRPr sz="2000">
              <a:solidFill>
                <a:srgbClr val="000000"/>
              </a:solidFill>
            </a:endParaRPr>
          </a:p>
          <a:p>
            <a:pPr marL="0" lvl="0" indent="0" algn="l" rtl="0">
              <a:lnSpc>
                <a:spcPct val="115000"/>
              </a:lnSpc>
              <a:spcBef>
                <a:spcPts val="1000"/>
              </a:spcBef>
              <a:spcAft>
                <a:spcPts val="1000"/>
              </a:spcAft>
              <a:buNone/>
            </a:pPr>
            <a:endParaRPr sz="2000"/>
          </a:p>
        </p:txBody>
      </p:sp>
      <p:sp>
        <p:nvSpPr>
          <p:cNvPr id="421" name="Google Shape;421;p70"/>
          <p:cNvSpPr txBox="1">
            <a:spLocks noGrp="1"/>
          </p:cNvSpPr>
          <p:nvPr>
            <p:ph type="title"/>
          </p:nvPr>
        </p:nvSpPr>
        <p:spPr>
          <a:xfrm>
            <a:off x="457275" y="299645"/>
            <a:ext cx="8229600" cy="71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Test Statistic</a:t>
            </a:r>
            <a:endParaRPr>
              <a:solidFill>
                <a:schemeClr val="accent1"/>
              </a:solidFill>
            </a:endParaRPr>
          </a:p>
        </p:txBody>
      </p:sp>
      <p:pic>
        <p:nvPicPr>
          <p:cNvPr id="422" name="Google Shape;422;p70"/>
          <p:cNvPicPr preferRelativeResize="0"/>
          <p:nvPr/>
        </p:nvPicPr>
        <p:blipFill>
          <a:blip r:embed="rId3">
            <a:alphaModFix/>
          </a:blip>
          <a:stretch>
            <a:fillRect/>
          </a:stretch>
        </p:blipFill>
        <p:spPr>
          <a:xfrm>
            <a:off x="562775" y="2499700"/>
            <a:ext cx="4603925" cy="2391075"/>
          </a:xfrm>
          <a:prstGeom prst="rect">
            <a:avLst/>
          </a:prstGeom>
          <a:noFill/>
          <a:ln>
            <a:noFill/>
          </a:ln>
        </p:spPr>
      </p:pic>
      <p:pic>
        <p:nvPicPr>
          <p:cNvPr id="423" name="Google Shape;423;p70"/>
          <p:cNvPicPr preferRelativeResize="0"/>
          <p:nvPr/>
        </p:nvPicPr>
        <p:blipFill>
          <a:blip r:embed="rId4">
            <a:alphaModFix/>
          </a:blip>
          <a:stretch>
            <a:fillRect/>
          </a:stretch>
        </p:blipFill>
        <p:spPr>
          <a:xfrm>
            <a:off x="1127450" y="4992450"/>
            <a:ext cx="3353475" cy="811750"/>
          </a:xfrm>
          <a:prstGeom prst="rect">
            <a:avLst/>
          </a:prstGeom>
          <a:noFill/>
          <a:ln>
            <a:noFill/>
          </a:ln>
        </p:spPr>
      </p:pic>
      <mc:AlternateContent xmlns:mc="http://schemas.openxmlformats.org/markup-compatibility/2006" xmlns:a14="http://schemas.microsoft.com/office/drawing/2010/main">
        <mc:Choice Requires="a14">
          <p:sp>
            <p:nvSpPr>
              <p:cNvPr id="2" name="TextBox 1"/>
              <p:cNvSpPr txBox="1"/>
              <p:nvPr/>
            </p:nvSpPr>
            <p:spPr>
              <a:xfrm>
                <a:off x="5574323" y="3492841"/>
                <a:ext cx="2957413" cy="5783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FF0000"/>
                          </a:solidFill>
                          <a:latin typeface="Cambria Math" panose="02040503050406030204" pitchFamily="18" charset="0"/>
                        </a:rPr>
                        <m:t>𝑍</m:t>
                      </m:r>
                      <m:r>
                        <a:rPr lang="en-US" sz="2000" b="0" i="1" smtClean="0">
                          <a:solidFill>
                            <a:srgbClr val="FF0000"/>
                          </a:solidFill>
                          <a:latin typeface="Cambria Math" panose="02040503050406030204" pitchFamily="18" charset="0"/>
                        </a:rPr>
                        <m:t>=</m:t>
                      </m:r>
                      <m:f>
                        <m:fPr>
                          <m:ctrlPr>
                            <a:rPr lang="en-US" sz="2000" b="0" i="1" smtClean="0">
                              <a:solidFill>
                                <a:srgbClr val="FF0000"/>
                              </a:solidFill>
                              <a:latin typeface="Cambria Math" panose="02040503050406030204" pitchFamily="18" charset="0"/>
                            </a:rPr>
                          </m:ctrlPr>
                        </m:fPr>
                        <m:num>
                          <m:acc>
                            <m:accPr>
                              <m:chr m:val="̅"/>
                              <m:ctrlPr>
                                <a:rPr lang="en-US" sz="2000" b="0" i="1" smtClean="0">
                                  <a:solidFill>
                                    <a:srgbClr val="FF0000"/>
                                  </a:solidFill>
                                  <a:latin typeface="Cambria Math" panose="02040503050406030204" pitchFamily="18" charset="0"/>
                                </a:rPr>
                              </m:ctrlPr>
                            </m:accPr>
                            <m:e>
                              <m:r>
                                <a:rPr lang="en-US" sz="2000" b="0" i="1" smtClean="0">
                                  <a:solidFill>
                                    <a:srgbClr val="FF0000"/>
                                  </a:solidFill>
                                  <a:latin typeface="Cambria Math" panose="02040503050406030204" pitchFamily="18" charset="0"/>
                                </a:rPr>
                                <m:t>𝑥</m:t>
                              </m:r>
                            </m:e>
                          </m:acc>
                          <m:r>
                            <a:rPr lang="en-US" sz="2000" b="0" i="1" smtClean="0">
                              <a:solidFill>
                                <a:srgbClr val="FF0000"/>
                              </a:solidFill>
                              <a:latin typeface="Cambria Math" panose="02040503050406030204" pitchFamily="18" charset="0"/>
                            </a:rPr>
                            <m:t>−</m:t>
                          </m:r>
                          <m:r>
                            <a:rPr lang="en-US" sz="2000" b="0" i="1" smtClean="0">
                              <a:solidFill>
                                <a:srgbClr val="FF0000"/>
                              </a:solidFill>
                              <a:latin typeface="Cambria Math" panose="02040503050406030204" pitchFamily="18" charset="0"/>
                              <a:ea typeface="Cambria Math" panose="02040503050406030204" pitchFamily="18" charset="0"/>
                            </a:rPr>
                            <m:t>𝜇</m:t>
                          </m:r>
                        </m:num>
                        <m:den>
                          <m:r>
                            <a:rPr lang="en-US" sz="2000" b="0" i="1" smtClean="0">
                              <a:solidFill>
                                <a:srgbClr val="FF0000"/>
                              </a:solidFill>
                              <a:latin typeface="Cambria Math" panose="02040503050406030204" pitchFamily="18" charset="0"/>
                            </a:rPr>
                            <m:t>𝑆𝐸</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9</m:t>
                          </m:r>
                          <m:r>
                            <a:rPr lang="en-US" sz="2000" b="0" i="1" smtClean="0">
                              <a:latin typeface="Cambria Math" panose="02040503050406030204" pitchFamily="18" charset="0"/>
                            </a:rPr>
                            <m:t>.</m:t>
                          </m:r>
                          <m:r>
                            <a:rPr lang="en-US" sz="2000" b="0" i="1" smtClean="0">
                              <a:latin typeface="Cambria Math" panose="02040503050406030204" pitchFamily="18" charset="0"/>
                            </a:rPr>
                            <m:t>7</m:t>
                          </m:r>
                          <m:r>
                            <a:rPr lang="en-US" sz="2000" b="0" i="1" smtClean="0">
                              <a:latin typeface="Cambria Math" panose="02040503050406030204" pitchFamily="18" charset="0"/>
                            </a:rPr>
                            <m:t>−</m:t>
                          </m:r>
                          <m:r>
                            <a:rPr lang="en-US" sz="2000" b="0" i="1" smtClean="0">
                              <a:latin typeface="Cambria Math" panose="02040503050406030204" pitchFamily="18" charset="0"/>
                            </a:rPr>
                            <m:t>8</m:t>
                          </m:r>
                        </m:num>
                        <m:den>
                          <m:r>
                            <a:rPr lang="en-US" sz="2000" b="0" i="1" smtClean="0">
                              <a:latin typeface="Cambria Math" panose="02040503050406030204" pitchFamily="18" charset="0"/>
                            </a:rPr>
                            <m:t>0</m:t>
                          </m:r>
                          <m:r>
                            <a:rPr lang="en-US" sz="2000" b="0" i="1" smtClean="0">
                              <a:latin typeface="Cambria Math" panose="02040503050406030204" pitchFamily="18" charset="0"/>
                            </a:rPr>
                            <m:t>.</m:t>
                          </m:r>
                          <m:r>
                            <a:rPr lang="en-US" sz="2000" b="0" i="1" smtClean="0">
                              <a:latin typeface="Cambria Math" panose="02040503050406030204" pitchFamily="18" charset="0"/>
                            </a:rPr>
                            <m:t>5</m:t>
                          </m:r>
                        </m:den>
                      </m:f>
                      <m:r>
                        <a:rPr lang="en-US" sz="2000" b="0" i="1" smtClean="0">
                          <a:latin typeface="Cambria Math" panose="02040503050406030204" pitchFamily="18" charset="0"/>
                        </a:rPr>
                        <m:t>=</m:t>
                      </m:r>
                      <m:r>
                        <a:rPr lang="en-US" sz="2000" b="0" i="1" smtClean="0">
                          <a:latin typeface="Cambria Math" panose="02040503050406030204" pitchFamily="18" charset="0"/>
                        </a:rPr>
                        <m:t>3</m:t>
                      </m:r>
                      <m:r>
                        <a:rPr lang="en-US" sz="2000" b="0" i="1" smtClean="0">
                          <a:latin typeface="Cambria Math" panose="02040503050406030204" pitchFamily="18" charset="0"/>
                        </a:rPr>
                        <m:t>.</m:t>
                      </m:r>
                      <m:r>
                        <a:rPr lang="en-US" sz="2000" b="0" i="1" smtClean="0">
                          <a:latin typeface="Cambria Math" panose="02040503050406030204" pitchFamily="18" charset="0"/>
                        </a:rPr>
                        <m:t>4</m:t>
                      </m:r>
                    </m:oMath>
                  </m:oMathPara>
                </a14:m>
                <a:endParaRPr 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5574323" y="3492841"/>
                <a:ext cx="2957413" cy="57830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819512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2"/>
          <p:cNvSpPr txBox="1">
            <a:spLocks noGrp="1"/>
          </p:cNvSpPr>
          <p:nvPr>
            <p:ph type="body" idx="1"/>
          </p:nvPr>
        </p:nvSpPr>
        <p:spPr>
          <a:xfrm flipH="1">
            <a:off x="457138" y="1240450"/>
            <a:ext cx="8229600" cy="4326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lang="en" sz="2000" i="1">
                <a:solidFill>
                  <a:schemeClr val="accent1"/>
                </a:solidFill>
              </a:rPr>
              <a:t>test statistic</a:t>
            </a:r>
            <a:r>
              <a:rPr lang="en" sz="2000">
                <a:solidFill>
                  <a:srgbClr val="000000"/>
                </a:solidFill>
              </a:rPr>
              <a:t>.</a:t>
            </a:r>
            <a:endParaRPr sz="2000">
              <a:solidFill>
                <a:srgbClr val="000000"/>
              </a:solidFill>
            </a:endParaRPr>
          </a:p>
          <a:p>
            <a:pPr marL="0" lvl="0" indent="0" algn="l" rtl="0">
              <a:lnSpc>
                <a:spcPct val="115000"/>
              </a:lnSpc>
              <a:spcBef>
                <a:spcPts val="1000"/>
              </a:spcBef>
              <a:spcAft>
                <a:spcPts val="1000"/>
              </a:spcAft>
              <a:buNone/>
            </a:pPr>
            <a:endParaRPr sz="2000"/>
          </a:p>
        </p:txBody>
      </p:sp>
      <p:sp>
        <p:nvSpPr>
          <p:cNvPr id="437" name="Google Shape;437;p72"/>
          <p:cNvSpPr txBox="1">
            <a:spLocks noGrp="1"/>
          </p:cNvSpPr>
          <p:nvPr>
            <p:ph type="title"/>
          </p:nvPr>
        </p:nvSpPr>
        <p:spPr>
          <a:xfrm>
            <a:off x="457275" y="299645"/>
            <a:ext cx="8229600" cy="71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Test Statistic</a:t>
            </a:r>
            <a:endParaRPr>
              <a:solidFill>
                <a:schemeClr val="accent1"/>
              </a:solidFill>
            </a:endParaRPr>
          </a:p>
        </p:txBody>
      </p:sp>
      <p:pic>
        <p:nvPicPr>
          <p:cNvPr id="438" name="Google Shape;438;p72"/>
          <p:cNvPicPr preferRelativeResize="0"/>
          <p:nvPr/>
        </p:nvPicPr>
        <p:blipFill>
          <a:blip r:embed="rId3">
            <a:alphaModFix/>
          </a:blip>
          <a:stretch>
            <a:fillRect/>
          </a:stretch>
        </p:blipFill>
        <p:spPr>
          <a:xfrm>
            <a:off x="562775" y="2499700"/>
            <a:ext cx="4603925" cy="2391075"/>
          </a:xfrm>
          <a:prstGeom prst="rect">
            <a:avLst/>
          </a:prstGeom>
          <a:noFill/>
          <a:ln>
            <a:noFill/>
          </a:ln>
        </p:spPr>
      </p:pic>
      <p:pic>
        <p:nvPicPr>
          <p:cNvPr id="439" name="Google Shape;439;p72"/>
          <p:cNvPicPr preferRelativeResize="0"/>
          <p:nvPr/>
        </p:nvPicPr>
        <p:blipFill>
          <a:blip r:embed="rId4">
            <a:alphaModFix/>
          </a:blip>
          <a:stretch>
            <a:fillRect/>
          </a:stretch>
        </p:blipFill>
        <p:spPr>
          <a:xfrm>
            <a:off x="1164950" y="5086700"/>
            <a:ext cx="3399575" cy="1486075"/>
          </a:xfrm>
          <a:prstGeom prst="rect">
            <a:avLst/>
          </a:prstGeom>
          <a:noFill/>
          <a:ln>
            <a:noFill/>
          </a:ln>
        </p:spPr>
      </p:pic>
      <p:sp>
        <p:nvSpPr>
          <p:cNvPr id="440" name="Google Shape;440;p72"/>
          <p:cNvSpPr txBox="1"/>
          <p:nvPr/>
        </p:nvSpPr>
        <p:spPr>
          <a:xfrm>
            <a:off x="5355250" y="2878000"/>
            <a:ext cx="3597600" cy="274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accent1"/>
                </a:solidFill>
              </a:rPr>
              <a:t>The sample mean is 3.4 standard errors away from the hypothesized value. </a:t>
            </a:r>
          </a:p>
          <a:p>
            <a:pPr marL="0" lvl="0" indent="0" algn="l" rtl="0">
              <a:spcBef>
                <a:spcPts val="0"/>
              </a:spcBef>
              <a:spcAft>
                <a:spcPts val="0"/>
              </a:spcAft>
              <a:buNone/>
            </a:pPr>
            <a:endParaRPr lang="en" sz="2000" dirty="0">
              <a:solidFill>
                <a:schemeClr val="accent1"/>
              </a:solidFill>
            </a:endParaRPr>
          </a:p>
          <a:p>
            <a:pPr marL="0" lvl="0" indent="0" algn="l" rtl="0">
              <a:spcBef>
                <a:spcPts val="0"/>
              </a:spcBef>
              <a:spcAft>
                <a:spcPts val="0"/>
              </a:spcAft>
              <a:buNone/>
            </a:pPr>
            <a:r>
              <a:rPr lang="en" sz="2000" dirty="0">
                <a:solidFill>
                  <a:schemeClr val="accent1"/>
                </a:solidFill>
              </a:rPr>
              <a:t>Is this considered unusual? </a:t>
            </a:r>
            <a:endParaRPr sz="2000" dirty="0">
              <a:solidFill>
                <a:schemeClr val="accen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2"/>
          <p:cNvSpPr txBox="1">
            <a:spLocks noGrp="1"/>
          </p:cNvSpPr>
          <p:nvPr>
            <p:ph type="body" idx="1"/>
          </p:nvPr>
        </p:nvSpPr>
        <p:spPr>
          <a:xfrm flipH="1">
            <a:off x="457138" y="1240450"/>
            <a:ext cx="8229600" cy="4326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lang="en" sz="2000" i="1">
                <a:solidFill>
                  <a:schemeClr val="accent1"/>
                </a:solidFill>
              </a:rPr>
              <a:t>test statistic</a:t>
            </a:r>
            <a:r>
              <a:rPr lang="en" sz="2000">
                <a:solidFill>
                  <a:srgbClr val="000000"/>
                </a:solidFill>
              </a:rPr>
              <a:t>.</a:t>
            </a:r>
            <a:endParaRPr sz="2000">
              <a:solidFill>
                <a:srgbClr val="000000"/>
              </a:solidFill>
            </a:endParaRPr>
          </a:p>
          <a:p>
            <a:pPr marL="0" lvl="0" indent="0" algn="l" rtl="0">
              <a:lnSpc>
                <a:spcPct val="115000"/>
              </a:lnSpc>
              <a:spcBef>
                <a:spcPts val="1000"/>
              </a:spcBef>
              <a:spcAft>
                <a:spcPts val="1000"/>
              </a:spcAft>
              <a:buNone/>
            </a:pPr>
            <a:endParaRPr sz="2000"/>
          </a:p>
        </p:txBody>
      </p:sp>
      <p:sp>
        <p:nvSpPr>
          <p:cNvPr id="437" name="Google Shape;437;p72"/>
          <p:cNvSpPr txBox="1">
            <a:spLocks noGrp="1"/>
          </p:cNvSpPr>
          <p:nvPr>
            <p:ph type="title"/>
          </p:nvPr>
        </p:nvSpPr>
        <p:spPr>
          <a:xfrm>
            <a:off x="457275" y="299645"/>
            <a:ext cx="8229600" cy="71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Test Statistic</a:t>
            </a:r>
            <a:endParaRPr>
              <a:solidFill>
                <a:schemeClr val="accent1"/>
              </a:solidFill>
            </a:endParaRPr>
          </a:p>
        </p:txBody>
      </p:sp>
      <p:pic>
        <p:nvPicPr>
          <p:cNvPr id="438" name="Google Shape;438;p72"/>
          <p:cNvPicPr preferRelativeResize="0"/>
          <p:nvPr/>
        </p:nvPicPr>
        <p:blipFill>
          <a:blip r:embed="rId3">
            <a:alphaModFix/>
          </a:blip>
          <a:stretch>
            <a:fillRect/>
          </a:stretch>
        </p:blipFill>
        <p:spPr>
          <a:xfrm>
            <a:off x="562775" y="2499700"/>
            <a:ext cx="4603925" cy="2391075"/>
          </a:xfrm>
          <a:prstGeom prst="rect">
            <a:avLst/>
          </a:prstGeom>
          <a:noFill/>
          <a:ln>
            <a:noFill/>
          </a:ln>
        </p:spPr>
      </p:pic>
      <p:pic>
        <p:nvPicPr>
          <p:cNvPr id="439" name="Google Shape;439;p72"/>
          <p:cNvPicPr preferRelativeResize="0"/>
          <p:nvPr/>
        </p:nvPicPr>
        <p:blipFill>
          <a:blip r:embed="rId4">
            <a:alphaModFix/>
          </a:blip>
          <a:stretch>
            <a:fillRect/>
          </a:stretch>
        </p:blipFill>
        <p:spPr>
          <a:xfrm>
            <a:off x="1164950" y="5086700"/>
            <a:ext cx="3399575" cy="1486075"/>
          </a:xfrm>
          <a:prstGeom prst="rect">
            <a:avLst/>
          </a:prstGeom>
          <a:noFill/>
          <a:ln>
            <a:noFill/>
          </a:ln>
        </p:spPr>
      </p:pic>
      <p:sp>
        <p:nvSpPr>
          <p:cNvPr id="440" name="Google Shape;440;p72"/>
          <p:cNvSpPr txBox="1"/>
          <p:nvPr/>
        </p:nvSpPr>
        <p:spPr>
          <a:xfrm>
            <a:off x="5355250" y="2878000"/>
            <a:ext cx="3597600" cy="274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accent1"/>
                </a:solidFill>
              </a:rPr>
              <a:t>The sample mean is 3.4 standard errors away from the hypothesized value. </a:t>
            </a:r>
          </a:p>
          <a:p>
            <a:pPr marL="0" lvl="0" indent="0" algn="l" rtl="0">
              <a:spcBef>
                <a:spcPts val="0"/>
              </a:spcBef>
              <a:spcAft>
                <a:spcPts val="0"/>
              </a:spcAft>
              <a:buNone/>
            </a:pPr>
            <a:endParaRPr lang="en" sz="2000" dirty="0">
              <a:solidFill>
                <a:schemeClr val="accent1"/>
              </a:solidFill>
            </a:endParaRPr>
          </a:p>
          <a:p>
            <a:r>
              <a:rPr lang="en-US" sz="2000" dirty="0">
                <a:solidFill>
                  <a:schemeClr val="accent1"/>
                </a:solidFill>
              </a:rPr>
              <a:t>P</a:t>
            </a:r>
            <a:r>
              <a:rPr lang="en" sz="2000" dirty="0">
                <a:solidFill>
                  <a:schemeClr val="accent1"/>
                </a:solidFill>
              </a:rPr>
              <a:t>-value = </a:t>
            </a:r>
            <a:r>
              <a:rPr lang="en-US" sz="2000" dirty="0">
                <a:solidFill>
                  <a:schemeClr val="accent1"/>
                </a:solidFill>
              </a:rPr>
              <a:t>P(Z &gt; 3.4) = 0.0003</a:t>
            </a:r>
          </a:p>
          <a:p>
            <a:pPr marL="0" lvl="0" indent="0" algn="l" rtl="0">
              <a:spcBef>
                <a:spcPts val="0"/>
              </a:spcBef>
              <a:spcAft>
                <a:spcPts val="0"/>
              </a:spcAft>
              <a:buNone/>
            </a:pPr>
            <a:endParaRPr lang="en" sz="2000" dirty="0">
              <a:solidFill>
                <a:schemeClr val="accent1"/>
              </a:solidFill>
            </a:endParaRPr>
          </a:p>
          <a:p>
            <a:pPr marL="0" lvl="0" indent="0" algn="l" rtl="0">
              <a:spcBef>
                <a:spcPts val="0"/>
              </a:spcBef>
              <a:spcAft>
                <a:spcPts val="0"/>
              </a:spcAft>
              <a:buNone/>
            </a:pPr>
            <a:endParaRPr lang="en" sz="2000" dirty="0">
              <a:solidFill>
                <a:schemeClr val="accent1"/>
              </a:solidFill>
            </a:endParaRPr>
          </a:p>
        </p:txBody>
      </p:sp>
    </p:spTree>
    <p:extLst>
      <p:ext uri="{BB962C8B-B14F-4D97-AF65-F5344CB8AC3E}">
        <p14:creationId xmlns:p14="http://schemas.microsoft.com/office/powerpoint/2010/main" val="2213598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80"/>
          <p:cNvSpPr txBox="1">
            <a:spLocks noGrp="1"/>
          </p:cNvSpPr>
          <p:nvPr>
            <p:ph type="body" idx="1"/>
          </p:nvPr>
        </p:nvSpPr>
        <p:spPr>
          <a:xfrm flipH="1">
            <a:off x="457138" y="1313525"/>
            <a:ext cx="8229600" cy="43263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Char char="●"/>
            </a:pPr>
            <a:r>
              <a:rPr lang="en" sz="2000"/>
              <a:t>p-value = 0.0003</a:t>
            </a:r>
            <a:endParaRPr sz="2000"/>
          </a:p>
          <a:p>
            <a:pPr marL="914400" lvl="0" indent="-349250" algn="l" rtl="0">
              <a:lnSpc>
                <a:spcPct val="115000"/>
              </a:lnSpc>
              <a:spcBef>
                <a:spcPts val="0"/>
              </a:spcBef>
              <a:spcAft>
                <a:spcPts val="0"/>
              </a:spcAft>
              <a:buSzPts val="1900"/>
              <a:buChar char="○"/>
            </a:pPr>
            <a:r>
              <a:rPr lang="en" sz="1900"/>
              <a:t>If the true average of the number of colleges Duke students applied to is 8, there is only 0.03% chance of observing a random sample of 206 Duke students who on average apply to 9.7 or more schools.</a:t>
            </a:r>
            <a:endParaRPr sz="1900"/>
          </a:p>
          <a:p>
            <a:pPr marL="0" lvl="0" indent="0" algn="l" rtl="0">
              <a:lnSpc>
                <a:spcPct val="115000"/>
              </a:lnSpc>
              <a:spcBef>
                <a:spcPts val="1000"/>
              </a:spcBef>
              <a:spcAft>
                <a:spcPts val="0"/>
              </a:spcAft>
              <a:buNone/>
            </a:pPr>
            <a:endParaRPr sz="2000"/>
          </a:p>
          <a:p>
            <a:pPr marL="0" lvl="0" indent="0" algn="l" rtl="0">
              <a:lnSpc>
                <a:spcPct val="115000"/>
              </a:lnSpc>
              <a:spcBef>
                <a:spcPts val="1000"/>
              </a:spcBef>
              <a:spcAft>
                <a:spcPts val="1000"/>
              </a:spcAft>
              <a:buNone/>
            </a:pPr>
            <a:endParaRPr sz="2000"/>
          </a:p>
        </p:txBody>
      </p:sp>
      <p:sp>
        <p:nvSpPr>
          <p:cNvPr id="494" name="Google Shape;494;p80"/>
          <p:cNvSpPr txBox="1">
            <a:spLocks noGrp="1"/>
          </p:cNvSpPr>
          <p:nvPr>
            <p:ph type="title"/>
          </p:nvPr>
        </p:nvSpPr>
        <p:spPr>
          <a:xfrm>
            <a:off x="457263" y="17051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Number of college applications - Making a decision</a:t>
            </a:r>
            <a:endParaRPr>
              <a:solidFill>
                <a:schemeClr val="accen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81"/>
          <p:cNvSpPr txBox="1">
            <a:spLocks noGrp="1"/>
          </p:cNvSpPr>
          <p:nvPr>
            <p:ph type="body" idx="1"/>
          </p:nvPr>
        </p:nvSpPr>
        <p:spPr>
          <a:xfrm flipH="1">
            <a:off x="457138" y="1313525"/>
            <a:ext cx="8229600" cy="43263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Char char="●"/>
            </a:pPr>
            <a:r>
              <a:rPr lang="en" sz="2000"/>
              <a:t>p-value = 0.0003</a:t>
            </a:r>
            <a:endParaRPr sz="2000"/>
          </a:p>
          <a:p>
            <a:pPr marL="914400" lvl="0" indent="-349250" algn="l" rtl="0">
              <a:lnSpc>
                <a:spcPct val="115000"/>
              </a:lnSpc>
              <a:spcBef>
                <a:spcPts val="0"/>
              </a:spcBef>
              <a:spcAft>
                <a:spcPts val="0"/>
              </a:spcAft>
              <a:buSzPts val="1900"/>
              <a:buChar char="○"/>
            </a:pPr>
            <a:r>
              <a:rPr lang="en" sz="1900"/>
              <a:t>If the true average of the number of colleges Duke students applied to is 8, there is only 0.03% chance of observing a random sample of 206 Duke students who on average apply to 9.7 or more schools.</a:t>
            </a:r>
            <a:endParaRPr sz="1900"/>
          </a:p>
          <a:p>
            <a:pPr marL="914400" lvl="0" indent="-349250" algn="l" rtl="0">
              <a:lnSpc>
                <a:spcPct val="115000"/>
              </a:lnSpc>
              <a:spcBef>
                <a:spcPts val="0"/>
              </a:spcBef>
              <a:spcAft>
                <a:spcPts val="0"/>
              </a:spcAft>
              <a:buSzPts val="1900"/>
              <a:buChar char="○"/>
            </a:pPr>
            <a:r>
              <a:rPr lang="en" sz="1900"/>
              <a:t>This is a pretty low probability for us to think that a sample mean of 9.7 or more schools is likely to happen simply by chance.</a:t>
            </a:r>
            <a:endParaRPr sz="1900"/>
          </a:p>
          <a:p>
            <a:pPr marL="0" lvl="0" indent="0" algn="l" rtl="0">
              <a:lnSpc>
                <a:spcPct val="115000"/>
              </a:lnSpc>
              <a:spcBef>
                <a:spcPts val="1000"/>
              </a:spcBef>
              <a:spcAft>
                <a:spcPts val="0"/>
              </a:spcAft>
              <a:buNone/>
            </a:pPr>
            <a:endParaRPr sz="2000"/>
          </a:p>
          <a:p>
            <a:pPr marL="0" lvl="0" indent="0" algn="l" rtl="0">
              <a:lnSpc>
                <a:spcPct val="115000"/>
              </a:lnSpc>
              <a:spcBef>
                <a:spcPts val="1000"/>
              </a:spcBef>
              <a:spcAft>
                <a:spcPts val="1000"/>
              </a:spcAft>
              <a:buNone/>
            </a:pPr>
            <a:endParaRPr sz="2000"/>
          </a:p>
        </p:txBody>
      </p:sp>
      <p:sp>
        <p:nvSpPr>
          <p:cNvPr id="500" name="Google Shape;500;p81"/>
          <p:cNvSpPr txBox="1">
            <a:spLocks noGrp="1"/>
          </p:cNvSpPr>
          <p:nvPr>
            <p:ph type="title"/>
          </p:nvPr>
        </p:nvSpPr>
        <p:spPr>
          <a:xfrm>
            <a:off x="457263" y="17051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Number of college applications - Making a decision</a:t>
            </a:r>
            <a:endParaRPr>
              <a:solidFill>
                <a:schemeClr val="accen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82"/>
          <p:cNvSpPr txBox="1">
            <a:spLocks noGrp="1"/>
          </p:cNvSpPr>
          <p:nvPr>
            <p:ph type="body" idx="1"/>
          </p:nvPr>
        </p:nvSpPr>
        <p:spPr>
          <a:xfrm flipH="1">
            <a:off x="457138" y="1313525"/>
            <a:ext cx="8229600" cy="43263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Char char="●"/>
            </a:pPr>
            <a:r>
              <a:rPr lang="en" sz="2000" dirty="0"/>
              <a:t>p-value = 0.0003</a:t>
            </a:r>
            <a:endParaRPr sz="2000" dirty="0"/>
          </a:p>
          <a:p>
            <a:pPr marL="914400" lvl="0" indent="-349250" algn="l" rtl="0">
              <a:lnSpc>
                <a:spcPct val="115000"/>
              </a:lnSpc>
              <a:spcBef>
                <a:spcPts val="0"/>
              </a:spcBef>
              <a:spcAft>
                <a:spcPts val="0"/>
              </a:spcAft>
              <a:buSzPts val="1900"/>
              <a:buChar char="○"/>
            </a:pPr>
            <a:r>
              <a:rPr lang="en" sz="1900" dirty="0"/>
              <a:t>If the true average of the number of colleges Duke students applied to is 8, there is only 0.03% chance of observing a random sample of 206 Duke students who on average apply to 9.7 or more schools.</a:t>
            </a:r>
            <a:endParaRPr sz="1900" dirty="0"/>
          </a:p>
          <a:p>
            <a:pPr marL="914400" lvl="0" indent="-349250" algn="l" rtl="0">
              <a:lnSpc>
                <a:spcPct val="115000"/>
              </a:lnSpc>
              <a:spcBef>
                <a:spcPts val="0"/>
              </a:spcBef>
              <a:spcAft>
                <a:spcPts val="0"/>
              </a:spcAft>
              <a:buSzPts val="1900"/>
              <a:buChar char="○"/>
            </a:pPr>
            <a:r>
              <a:rPr lang="en" sz="1900" dirty="0"/>
              <a:t>This is a pretty low probability for us to think that a sample mean of 9.7 or more schools is likely to happen simply by chance.</a:t>
            </a:r>
          </a:p>
          <a:p>
            <a:pPr marL="914400" lvl="0" indent="-349250" algn="l" rtl="0">
              <a:lnSpc>
                <a:spcPct val="115000"/>
              </a:lnSpc>
              <a:spcBef>
                <a:spcPts val="0"/>
              </a:spcBef>
              <a:spcAft>
                <a:spcPts val="0"/>
              </a:spcAft>
              <a:buSzPts val="1900"/>
              <a:buChar char="○"/>
            </a:pPr>
            <a:endParaRPr sz="1900" dirty="0"/>
          </a:p>
          <a:p>
            <a:pPr lvl="0" indent="-355600">
              <a:lnSpc>
                <a:spcPct val="115000"/>
              </a:lnSpc>
              <a:spcBef>
                <a:spcPts val="0"/>
              </a:spcBef>
              <a:buSzPts val="2000"/>
            </a:pPr>
            <a:r>
              <a:rPr lang="en" sz="2000" dirty="0"/>
              <a:t>Using </a:t>
            </a:r>
            <a:r>
              <a:rPr lang="el-GR" sz="2000" dirty="0"/>
              <a:t>α</a:t>
            </a:r>
            <a:r>
              <a:rPr lang="en-US" sz="2000" dirty="0"/>
              <a:t>=0.05, s</a:t>
            </a:r>
            <a:r>
              <a:rPr lang="en" sz="2000" dirty="0"/>
              <a:t>ince p-value </a:t>
            </a:r>
            <a:r>
              <a:rPr lang="en" sz="2000" i="1" dirty="0">
                <a:solidFill>
                  <a:srgbClr val="FF9900"/>
                </a:solidFill>
              </a:rPr>
              <a:t>&lt;</a:t>
            </a:r>
            <a:r>
              <a:rPr lang="en" sz="2000" dirty="0"/>
              <a:t> </a:t>
            </a:r>
            <a:r>
              <a:rPr lang="el-GR" sz="2000" dirty="0"/>
              <a:t>α</a:t>
            </a:r>
            <a:r>
              <a:rPr lang="en-US" sz="2000" dirty="0"/>
              <a:t>,</a:t>
            </a:r>
            <a:r>
              <a:rPr lang="el-GR" sz="2000" dirty="0"/>
              <a:t> </a:t>
            </a:r>
            <a:r>
              <a:rPr lang="en" sz="2000" dirty="0"/>
              <a:t>we </a:t>
            </a:r>
            <a:r>
              <a:rPr lang="en" sz="2000" i="1" dirty="0">
                <a:solidFill>
                  <a:srgbClr val="FF9900"/>
                </a:solidFill>
              </a:rPr>
              <a:t>reject H</a:t>
            </a:r>
            <a:r>
              <a:rPr lang="en" sz="2000" i="1" baseline="-25000" dirty="0">
                <a:solidFill>
                  <a:srgbClr val="FF9900"/>
                </a:solidFill>
              </a:rPr>
              <a:t>0</a:t>
            </a:r>
            <a:r>
              <a:rPr lang="en" sz="2000" dirty="0"/>
              <a:t>.</a:t>
            </a:r>
          </a:p>
          <a:p>
            <a:pPr indent="-355600">
              <a:lnSpc>
                <a:spcPct val="115000"/>
              </a:lnSpc>
              <a:spcBef>
                <a:spcPts val="0"/>
              </a:spcBef>
              <a:buSzPts val="2000"/>
            </a:pPr>
            <a:r>
              <a:rPr lang="en-US" sz="2000" dirty="0"/>
              <a:t>The data provide convincing evidence that Duke students apply to more than 8 schools on average.</a:t>
            </a:r>
          </a:p>
          <a:p>
            <a:pPr lvl="0" indent="-355600">
              <a:lnSpc>
                <a:spcPct val="115000"/>
              </a:lnSpc>
              <a:spcBef>
                <a:spcPts val="0"/>
              </a:spcBef>
              <a:buSzPts val="2000"/>
            </a:pPr>
            <a:endParaRPr sz="2000" dirty="0"/>
          </a:p>
          <a:p>
            <a:pPr marL="0" lvl="0" indent="0" algn="l" rtl="0">
              <a:lnSpc>
                <a:spcPct val="115000"/>
              </a:lnSpc>
              <a:spcBef>
                <a:spcPts val="1000"/>
              </a:spcBef>
              <a:spcAft>
                <a:spcPts val="0"/>
              </a:spcAft>
              <a:buNone/>
            </a:pPr>
            <a:endParaRPr sz="2000" dirty="0"/>
          </a:p>
          <a:p>
            <a:pPr marL="0" lvl="0" indent="0" algn="l" rtl="0">
              <a:lnSpc>
                <a:spcPct val="115000"/>
              </a:lnSpc>
              <a:spcBef>
                <a:spcPts val="1000"/>
              </a:spcBef>
              <a:spcAft>
                <a:spcPts val="1000"/>
              </a:spcAft>
              <a:buNone/>
            </a:pPr>
            <a:endParaRPr sz="2000" dirty="0"/>
          </a:p>
        </p:txBody>
      </p:sp>
      <p:sp>
        <p:nvSpPr>
          <p:cNvPr id="506" name="Google Shape;506;p82"/>
          <p:cNvSpPr txBox="1">
            <a:spLocks noGrp="1"/>
          </p:cNvSpPr>
          <p:nvPr>
            <p:ph type="title"/>
          </p:nvPr>
        </p:nvSpPr>
        <p:spPr>
          <a:xfrm>
            <a:off x="457263" y="17051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Number of college applications - Making a decision</a:t>
            </a:r>
            <a:endParaRPr>
              <a:solidFill>
                <a:schemeClr val="accen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85"/>
          <p:cNvSpPr txBox="1">
            <a:spLocks noGrp="1"/>
          </p:cNvSpPr>
          <p:nvPr>
            <p:ph type="body" idx="1"/>
          </p:nvPr>
        </p:nvSpPr>
        <p:spPr>
          <a:xfrm flipH="1">
            <a:off x="457075" y="1143000"/>
            <a:ext cx="8229600" cy="4326300"/>
          </a:xfrm>
          <a:prstGeom prst="rect">
            <a:avLst/>
          </a:prstGeom>
        </p:spPr>
        <p:txBody>
          <a:bodyPr spcFirstLastPara="1" wrap="square" lIns="91425" tIns="91425" rIns="91425" bIns="91425" anchor="t" anchorCtr="0">
            <a:noAutofit/>
          </a:bodyPr>
          <a:lstStyle/>
          <a:p>
            <a:pPr marL="0" lvl="0" indent="0">
              <a:lnSpc>
                <a:spcPct val="115000"/>
              </a:lnSpc>
              <a:spcBef>
                <a:spcPts val="0"/>
              </a:spcBef>
              <a:buSzPts val="1100"/>
              <a:buNone/>
            </a:pPr>
            <a:r>
              <a:rPr lang="en" sz="1800" dirty="0">
                <a:solidFill>
                  <a:schemeClr val="accent1"/>
                </a:solidFill>
              </a:rPr>
              <a:t>A poll by the National Sleep Foundation found that college students average about 7 hours of sleep per night. A random sample of 169 college students yielded an average of 6.88 hours. Assume the standard deviation of sleep hours is 0.94 hours. A hypothesis test was conducted to evaluate if college students on average sleep </a:t>
            </a:r>
            <a:r>
              <a:rPr lang="en" sz="1800" u="sng" dirty="0">
                <a:solidFill>
                  <a:schemeClr val="accent1"/>
                </a:solidFill>
              </a:rPr>
              <a:t>less than</a:t>
            </a:r>
            <a:r>
              <a:rPr lang="en" sz="1800" dirty="0">
                <a:solidFill>
                  <a:schemeClr val="accent1"/>
                </a:solidFill>
              </a:rPr>
              <a:t> 7 hours per night. The p-value for this hypothesis test is 0.0485. Which of the following is correct</a:t>
            </a:r>
            <a:r>
              <a:rPr lang="en" sz="1800" dirty="0" smtClean="0">
                <a:solidFill>
                  <a:schemeClr val="accent1"/>
                </a:solidFill>
              </a:rPr>
              <a:t>?</a:t>
            </a:r>
          </a:p>
          <a:p>
            <a:pPr marL="0" lvl="0" indent="0">
              <a:lnSpc>
                <a:spcPct val="115000"/>
              </a:lnSpc>
              <a:spcBef>
                <a:spcPts val="0"/>
              </a:spcBef>
              <a:buSzPts val="1100"/>
              <a:buNone/>
            </a:pPr>
            <a:endParaRPr lang="en" sz="1800" dirty="0">
              <a:solidFill>
                <a:schemeClr val="accent1"/>
              </a:solidFill>
            </a:endParaRPr>
          </a:p>
          <a:p>
            <a:pPr marL="457200" lvl="0" indent="-342900" algn="l" rtl="0">
              <a:lnSpc>
                <a:spcPct val="115000"/>
              </a:lnSpc>
              <a:spcBef>
                <a:spcPts val="1000"/>
              </a:spcBef>
              <a:spcAft>
                <a:spcPts val="0"/>
              </a:spcAft>
              <a:buSzPts val="1800"/>
              <a:buAutoNum type="alphaLcParenR"/>
            </a:pPr>
            <a:r>
              <a:rPr lang="en" sz="1800" dirty="0" smtClean="0"/>
              <a:t>Fail </a:t>
            </a:r>
            <a:r>
              <a:rPr lang="en" sz="1800" dirty="0"/>
              <a:t>to reject </a:t>
            </a:r>
            <a:r>
              <a:rPr lang="en" sz="1800" i="1" dirty="0"/>
              <a:t>H</a:t>
            </a:r>
            <a:r>
              <a:rPr lang="en" sz="1800" i="1" baseline="-25000" dirty="0"/>
              <a:t>0</a:t>
            </a:r>
            <a:r>
              <a:rPr lang="en" sz="1800" dirty="0"/>
              <a:t>, the data provide convincing evidence that college students sleep less than 7 hours on average.</a:t>
            </a:r>
            <a:endParaRPr sz="1800" dirty="0"/>
          </a:p>
          <a:p>
            <a:pPr marL="457200" lvl="0" indent="-342900" algn="l" rtl="0">
              <a:lnSpc>
                <a:spcPct val="115000"/>
              </a:lnSpc>
              <a:spcBef>
                <a:spcPts val="0"/>
              </a:spcBef>
              <a:spcAft>
                <a:spcPts val="0"/>
              </a:spcAft>
              <a:buSzPts val="1800"/>
              <a:buAutoNum type="alphaLcParenR"/>
            </a:pPr>
            <a:r>
              <a:rPr lang="en" sz="1800" dirty="0"/>
              <a:t>Reject </a:t>
            </a:r>
            <a:r>
              <a:rPr lang="en" sz="1800" i="1" dirty="0"/>
              <a:t>H</a:t>
            </a:r>
            <a:r>
              <a:rPr lang="en" sz="1800" i="1" baseline="-25000" dirty="0"/>
              <a:t>0</a:t>
            </a:r>
            <a:r>
              <a:rPr lang="en" sz="1800" dirty="0"/>
              <a:t>, the data provide convincing evidence that college students sleep less than 7 hours on average.</a:t>
            </a:r>
            <a:endParaRPr sz="1800" dirty="0"/>
          </a:p>
          <a:p>
            <a:pPr marL="457200" lvl="0" indent="-342900" algn="l" rtl="0">
              <a:lnSpc>
                <a:spcPct val="115000"/>
              </a:lnSpc>
              <a:spcBef>
                <a:spcPts val="0"/>
              </a:spcBef>
              <a:spcAft>
                <a:spcPts val="0"/>
              </a:spcAft>
              <a:buSzPts val="1800"/>
              <a:buAutoNum type="alphaLcParenR"/>
            </a:pPr>
            <a:r>
              <a:rPr lang="en" sz="1800" dirty="0"/>
              <a:t>Reject </a:t>
            </a:r>
            <a:r>
              <a:rPr lang="en" sz="1800" i="1" dirty="0"/>
              <a:t>H</a:t>
            </a:r>
            <a:r>
              <a:rPr lang="en" sz="1800" i="1" baseline="-25000" dirty="0"/>
              <a:t>0</a:t>
            </a:r>
            <a:r>
              <a:rPr lang="en" sz="1800" dirty="0"/>
              <a:t>, the data prove that college students sleep more than 7 hours on average.</a:t>
            </a:r>
            <a:endParaRPr sz="1800" dirty="0"/>
          </a:p>
          <a:p>
            <a:pPr marL="457200" lvl="0" indent="-342900" algn="l" rtl="0">
              <a:lnSpc>
                <a:spcPct val="115000"/>
              </a:lnSpc>
              <a:spcBef>
                <a:spcPts val="0"/>
              </a:spcBef>
              <a:spcAft>
                <a:spcPts val="0"/>
              </a:spcAft>
              <a:buSzPts val="1800"/>
              <a:buAutoNum type="alphaLcParenR"/>
            </a:pPr>
            <a:r>
              <a:rPr lang="en" sz="1800" dirty="0"/>
              <a:t>Fail to reject </a:t>
            </a:r>
            <a:r>
              <a:rPr lang="en" sz="1800" i="1" dirty="0"/>
              <a:t>H</a:t>
            </a:r>
            <a:r>
              <a:rPr lang="en" sz="1800" i="1" baseline="-25000" dirty="0"/>
              <a:t>0</a:t>
            </a:r>
            <a:r>
              <a:rPr lang="en" sz="1800" dirty="0"/>
              <a:t>, the data do not provide convincing evidence that college students sleep less than 7 hours on average.</a:t>
            </a:r>
            <a:endParaRPr sz="1800" dirty="0"/>
          </a:p>
        </p:txBody>
      </p:sp>
      <p:sp>
        <p:nvSpPr>
          <p:cNvPr id="524" name="Google Shape;524;p85"/>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86"/>
          <p:cNvSpPr txBox="1">
            <a:spLocks noGrp="1"/>
          </p:cNvSpPr>
          <p:nvPr>
            <p:ph type="body" idx="1"/>
          </p:nvPr>
        </p:nvSpPr>
        <p:spPr>
          <a:xfrm flipH="1">
            <a:off x="457075" y="1143000"/>
            <a:ext cx="8229600" cy="4326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dirty="0">
                <a:solidFill>
                  <a:schemeClr val="accent1"/>
                </a:solidFill>
              </a:rPr>
              <a:t>A poll by the National Sleep Foundation found that college students average about 7 hours of sleep per night. A </a:t>
            </a:r>
            <a:r>
              <a:rPr lang="en" sz="1800" dirty="0" smtClean="0">
                <a:solidFill>
                  <a:schemeClr val="accent1"/>
                </a:solidFill>
              </a:rPr>
              <a:t>random sample </a:t>
            </a:r>
            <a:r>
              <a:rPr lang="en" sz="1800" dirty="0">
                <a:solidFill>
                  <a:schemeClr val="accent1"/>
                </a:solidFill>
              </a:rPr>
              <a:t>of 169 college students </a:t>
            </a:r>
            <a:r>
              <a:rPr lang="en" sz="1800" dirty="0" smtClean="0">
                <a:solidFill>
                  <a:schemeClr val="accent1"/>
                </a:solidFill>
              </a:rPr>
              <a:t>yielded </a:t>
            </a:r>
            <a:r>
              <a:rPr lang="en" sz="1800" dirty="0">
                <a:solidFill>
                  <a:schemeClr val="accent1"/>
                </a:solidFill>
              </a:rPr>
              <a:t>an average of 6.88 </a:t>
            </a:r>
            <a:r>
              <a:rPr lang="en" sz="1800" dirty="0" smtClean="0">
                <a:solidFill>
                  <a:schemeClr val="accent1"/>
                </a:solidFill>
              </a:rPr>
              <a:t>hours. Assume the </a:t>
            </a:r>
            <a:r>
              <a:rPr lang="en" sz="1800" dirty="0">
                <a:solidFill>
                  <a:schemeClr val="accent1"/>
                </a:solidFill>
              </a:rPr>
              <a:t>standard deviation of </a:t>
            </a:r>
            <a:r>
              <a:rPr lang="en" sz="1800" dirty="0" smtClean="0">
                <a:solidFill>
                  <a:schemeClr val="accent1"/>
                </a:solidFill>
              </a:rPr>
              <a:t>sleep hours is </a:t>
            </a:r>
            <a:r>
              <a:rPr lang="en" sz="1800" dirty="0">
                <a:solidFill>
                  <a:schemeClr val="accent1"/>
                </a:solidFill>
              </a:rPr>
              <a:t>0.94 hours. </a:t>
            </a:r>
            <a:r>
              <a:rPr lang="en" sz="1800" dirty="0" smtClean="0">
                <a:solidFill>
                  <a:schemeClr val="accent1"/>
                </a:solidFill>
              </a:rPr>
              <a:t>A hypothesis </a:t>
            </a:r>
            <a:r>
              <a:rPr lang="en" sz="1800" dirty="0">
                <a:solidFill>
                  <a:schemeClr val="accent1"/>
                </a:solidFill>
              </a:rPr>
              <a:t>test was conducted to evaluate if college students on average sleep </a:t>
            </a:r>
            <a:r>
              <a:rPr lang="en" sz="1800" u="sng" dirty="0">
                <a:solidFill>
                  <a:schemeClr val="accent1"/>
                </a:solidFill>
              </a:rPr>
              <a:t>less than</a:t>
            </a:r>
            <a:r>
              <a:rPr lang="en" sz="1800" dirty="0">
                <a:solidFill>
                  <a:schemeClr val="accent1"/>
                </a:solidFill>
              </a:rPr>
              <a:t> 7 hours per night. The p-value for this hypothesis test is 0.0485. Which of the following is correct</a:t>
            </a:r>
            <a:r>
              <a:rPr lang="en" sz="1800" dirty="0" smtClean="0">
                <a:solidFill>
                  <a:schemeClr val="accent1"/>
                </a:solidFill>
              </a:rPr>
              <a:t>?</a:t>
            </a:r>
          </a:p>
          <a:p>
            <a:pPr marL="0" lvl="0" indent="0" algn="l" rtl="0">
              <a:lnSpc>
                <a:spcPct val="115000"/>
              </a:lnSpc>
              <a:spcBef>
                <a:spcPts val="0"/>
              </a:spcBef>
              <a:spcAft>
                <a:spcPts val="0"/>
              </a:spcAft>
              <a:buClr>
                <a:schemeClr val="dk1"/>
              </a:buClr>
              <a:buSzPts val="1100"/>
              <a:buFont typeface="Arial"/>
              <a:buNone/>
            </a:pPr>
            <a:endParaRPr sz="1800" dirty="0">
              <a:solidFill>
                <a:schemeClr val="accent1"/>
              </a:solidFill>
            </a:endParaRPr>
          </a:p>
          <a:p>
            <a:pPr marL="457200" lvl="0" indent="-342900" algn="l" rtl="0">
              <a:lnSpc>
                <a:spcPct val="115000"/>
              </a:lnSpc>
              <a:spcBef>
                <a:spcPts val="1000"/>
              </a:spcBef>
              <a:spcAft>
                <a:spcPts val="0"/>
              </a:spcAft>
              <a:buSzPts val="1800"/>
              <a:buAutoNum type="alphaLcParenR"/>
            </a:pPr>
            <a:r>
              <a:rPr lang="en" sz="1800" dirty="0"/>
              <a:t>Fail to reject </a:t>
            </a:r>
            <a:r>
              <a:rPr lang="en" sz="1800" i="1" dirty="0"/>
              <a:t>H</a:t>
            </a:r>
            <a:r>
              <a:rPr lang="en" sz="1800" i="1" baseline="-25000" dirty="0"/>
              <a:t>0</a:t>
            </a:r>
            <a:r>
              <a:rPr lang="en" sz="1800" dirty="0"/>
              <a:t>, the data provide convincing evidence that college students sleep less than 7 hours on average.</a:t>
            </a:r>
            <a:endParaRPr sz="1800" dirty="0"/>
          </a:p>
          <a:p>
            <a:pPr marL="457200" lvl="0" indent="-342900" algn="l" rtl="0">
              <a:lnSpc>
                <a:spcPct val="115000"/>
              </a:lnSpc>
              <a:spcBef>
                <a:spcPts val="0"/>
              </a:spcBef>
              <a:spcAft>
                <a:spcPts val="0"/>
              </a:spcAft>
              <a:buClr>
                <a:srgbClr val="FF9900"/>
              </a:buClr>
              <a:buSzPts val="1800"/>
              <a:buAutoNum type="alphaLcParenR"/>
            </a:pPr>
            <a:r>
              <a:rPr lang="en" sz="1800" i="1" dirty="0">
                <a:solidFill>
                  <a:srgbClr val="FF9900"/>
                </a:solidFill>
              </a:rPr>
              <a:t>Reject H</a:t>
            </a:r>
            <a:r>
              <a:rPr lang="en" sz="1800" i="1" baseline="-25000" dirty="0">
                <a:solidFill>
                  <a:srgbClr val="FF9900"/>
                </a:solidFill>
              </a:rPr>
              <a:t>0</a:t>
            </a:r>
            <a:r>
              <a:rPr lang="en" sz="1800" i="1" dirty="0">
                <a:solidFill>
                  <a:srgbClr val="FF9900"/>
                </a:solidFill>
              </a:rPr>
              <a:t>, the data provide convincing evidence that college students sleep less than 7 hours on average.</a:t>
            </a:r>
            <a:endParaRPr sz="1800" i="1" dirty="0">
              <a:solidFill>
                <a:srgbClr val="FF9900"/>
              </a:solidFill>
            </a:endParaRPr>
          </a:p>
          <a:p>
            <a:pPr marL="457200" lvl="0" indent="-342900" algn="l" rtl="0">
              <a:lnSpc>
                <a:spcPct val="115000"/>
              </a:lnSpc>
              <a:spcBef>
                <a:spcPts val="0"/>
              </a:spcBef>
              <a:spcAft>
                <a:spcPts val="0"/>
              </a:spcAft>
              <a:buSzPts val="1800"/>
              <a:buAutoNum type="alphaLcParenR"/>
            </a:pPr>
            <a:r>
              <a:rPr lang="en" sz="1800" dirty="0"/>
              <a:t>Reject </a:t>
            </a:r>
            <a:r>
              <a:rPr lang="en" sz="1800" i="1" dirty="0"/>
              <a:t>H</a:t>
            </a:r>
            <a:r>
              <a:rPr lang="en" sz="1800" i="1" baseline="-25000" dirty="0"/>
              <a:t>0</a:t>
            </a:r>
            <a:r>
              <a:rPr lang="en" sz="1800" dirty="0"/>
              <a:t>, the data prove that college students sleep more than 7 hours on average.</a:t>
            </a:r>
            <a:endParaRPr sz="1800" dirty="0"/>
          </a:p>
          <a:p>
            <a:pPr marL="457200" lvl="0" indent="-342900" algn="l" rtl="0">
              <a:lnSpc>
                <a:spcPct val="115000"/>
              </a:lnSpc>
              <a:spcBef>
                <a:spcPts val="0"/>
              </a:spcBef>
              <a:spcAft>
                <a:spcPts val="0"/>
              </a:spcAft>
              <a:buSzPts val="1800"/>
              <a:buAutoNum type="alphaLcParenR"/>
            </a:pPr>
            <a:r>
              <a:rPr lang="en" sz="1800" dirty="0"/>
              <a:t>Fail to reject </a:t>
            </a:r>
            <a:r>
              <a:rPr lang="en" sz="1800" i="1" dirty="0"/>
              <a:t>H</a:t>
            </a:r>
            <a:r>
              <a:rPr lang="en" sz="1800" i="1" baseline="-25000" dirty="0"/>
              <a:t>0</a:t>
            </a:r>
            <a:r>
              <a:rPr lang="en" sz="1800" dirty="0"/>
              <a:t>, the data do not provide convincing evidence that college students sleep less than 7 hours on average.</a:t>
            </a:r>
            <a:endParaRPr sz="1800" dirty="0"/>
          </a:p>
        </p:txBody>
      </p:sp>
      <p:sp>
        <p:nvSpPr>
          <p:cNvPr id="530" name="Google Shape;530;p86"/>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87"/>
          <p:cNvSpPr txBox="1">
            <a:spLocks noGrp="1"/>
          </p:cNvSpPr>
          <p:nvPr>
            <p:ph type="body" idx="1"/>
          </p:nvPr>
        </p:nvSpPr>
        <p:spPr>
          <a:xfrm flipH="1">
            <a:off x="530050" y="1257075"/>
            <a:ext cx="7822200" cy="17802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800"/>
              <a:t>If the research question was “Do the data provide convincing evidence that the average amount of sleep college students get per night is </a:t>
            </a:r>
            <a:r>
              <a:rPr lang="en" sz="1800" i="1" u="sng">
                <a:solidFill>
                  <a:srgbClr val="FF9900"/>
                </a:solidFill>
              </a:rPr>
              <a:t>different</a:t>
            </a:r>
            <a:r>
              <a:rPr lang="en" sz="1800">
                <a:solidFill>
                  <a:srgbClr val="FF9900"/>
                </a:solidFill>
              </a:rPr>
              <a:t> </a:t>
            </a:r>
            <a:r>
              <a:rPr lang="en" sz="1800"/>
              <a:t>than the national average?”, the alternative hypothesis would be different</a:t>
            </a:r>
            <a:endParaRPr sz="1800"/>
          </a:p>
          <a:p>
            <a:pPr marL="0" lvl="0" indent="457200" algn="ctr" rtl="0">
              <a:lnSpc>
                <a:spcPct val="115000"/>
              </a:lnSpc>
              <a:spcBef>
                <a:spcPts val="1000"/>
              </a:spcBef>
              <a:spcAft>
                <a:spcPts val="0"/>
              </a:spcAft>
              <a:buClr>
                <a:schemeClr val="dk1"/>
              </a:buClr>
              <a:buSzPts val="1100"/>
              <a:buFont typeface="Arial"/>
              <a:buNone/>
            </a:pPr>
            <a:r>
              <a:rPr lang="en" sz="1800"/>
              <a:t>H</a:t>
            </a:r>
            <a:r>
              <a:rPr lang="en" sz="1800" baseline="-25000"/>
              <a:t>0</a:t>
            </a:r>
            <a:r>
              <a:rPr lang="en" sz="1800"/>
              <a:t>: µ = 7</a:t>
            </a:r>
            <a:endParaRPr sz="1800"/>
          </a:p>
          <a:p>
            <a:pPr marL="0" lvl="0" indent="457200" algn="ctr" rtl="0">
              <a:lnSpc>
                <a:spcPct val="115000"/>
              </a:lnSpc>
              <a:spcBef>
                <a:spcPts val="1000"/>
              </a:spcBef>
              <a:spcAft>
                <a:spcPts val="1000"/>
              </a:spcAft>
              <a:buNone/>
            </a:pPr>
            <a:r>
              <a:rPr lang="en" sz="1800"/>
              <a:t>H</a:t>
            </a:r>
            <a:r>
              <a:rPr lang="en" sz="1800" baseline="-25000"/>
              <a:t>A</a:t>
            </a:r>
            <a:r>
              <a:rPr lang="en" sz="1800"/>
              <a:t>: µ </a:t>
            </a:r>
            <a:r>
              <a:rPr lang="en" sz="1800">
                <a:solidFill>
                  <a:srgbClr val="FF9900"/>
                </a:solidFill>
              </a:rPr>
              <a:t>≠</a:t>
            </a:r>
            <a:r>
              <a:rPr lang="en" sz="1800"/>
              <a:t> 7</a:t>
            </a:r>
            <a:endParaRPr sz="1800"/>
          </a:p>
        </p:txBody>
      </p:sp>
      <p:sp>
        <p:nvSpPr>
          <p:cNvPr id="536" name="Google Shape;536;p87"/>
          <p:cNvSpPr txBox="1">
            <a:spLocks noGrp="1"/>
          </p:cNvSpPr>
          <p:nvPr>
            <p:ph type="title"/>
          </p:nvPr>
        </p:nvSpPr>
        <p:spPr>
          <a:xfrm>
            <a:off x="377300" y="255338"/>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Two-sided hypothesis testing with p-values</a:t>
            </a:r>
            <a:endParaRPr>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7"/>
          <p:cNvSpPr txBox="1">
            <a:spLocks noGrp="1"/>
          </p:cNvSpPr>
          <p:nvPr>
            <p:ph type="body" idx="1"/>
          </p:nvPr>
        </p:nvSpPr>
        <p:spPr>
          <a:xfrm flipH="1">
            <a:off x="457200" y="1143000"/>
            <a:ext cx="8229600" cy="1787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rgbClr val="3D85C6"/>
                </a:solidFill>
              </a:rPr>
              <a:t>Earlier we calculated a 95% confidence interval for the proporton of American Facebook users who think Facebook categorizes their interests accurately as 64% to 70%. Based on this confidence interval, do the data support the hypothesis that half of American Facebook users think Facebook categorizes their interests accurately.</a:t>
            </a:r>
            <a:endParaRPr sz="1800" dirty="0">
              <a:solidFill>
                <a:srgbClr val="3D85C6"/>
              </a:solidFill>
            </a:endParaRPr>
          </a:p>
        </p:txBody>
      </p:sp>
      <p:sp>
        <p:nvSpPr>
          <p:cNvPr id="124" name="Google Shape;124;p27"/>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solidFill>
                  <a:schemeClr val="accent1"/>
                </a:solidFill>
              </a:rPr>
              <a:t>Testing </a:t>
            </a:r>
            <a:r>
              <a:rPr lang="en" sz="2800" smtClean="0">
                <a:solidFill>
                  <a:schemeClr val="accent1"/>
                </a:solidFill>
              </a:rPr>
              <a:t>hypotheses</a:t>
            </a:r>
            <a:endParaRPr sz="2800" dirty="0">
              <a:solidFill>
                <a:schemeClr val="accent1"/>
              </a:solidFill>
            </a:endParaRPr>
          </a:p>
        </p:txBody>
      </p:sp>
      <p:sp>
        <p:nvSpPr>
          <p:cNvPr id="125" name="Google Shape;125;p27"/>
          <p:cNvSpPr txBox="1">
            <a:spLocks noGrp="1"/>
          </p:cNvSpPr>
          <p:nvPr>
            <p:ph type="body" idx="1"/>
          </p:nvPr>
        </p:nvSpPr>
        <p:spPr>
          <a:xfrm flipH="1">
            <a:off x="457200" y="2930400"/>
            <a:ext cx="8229600" cy="3694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rgbClr val="000000"/>
                </a:solidFill>
              </a:rPr>
              <a:t>	H</a:t>
            </a:r>
            <a:r>
              <a:rPr lang="en" sz="1800" baseline="-25000" dirty="0">
                <a:solidFill>
                  <a:srgbClr val="000000"/>
                </a:solidFill>
              </a:rPr>
              <a:t>0</a:t>
            </a:r>
            <a:r>
              <a:rPr lang="en" sz="1800" dirty="0">
                <a:solidFill>
                  <a:srgbClr val="000000"/>
                </a:solidFill>
              </a:rPr>
              <a:t>: </a:t>
            </a:r>
            <a:r>
              <a:rPr lang="en" sz="1800" i="1" dirty="0">
                <a:solidFill>
                  <a:srgbClr val="000000"/>
                </a:solidFill>
              </a:rPr>
              <a:t>p</a:t>
            </a:r>
            <a:r>
              <a:rPr lang="en" sz="1800" dirty="0">
                <a:solidFill>
                  <a:srgbClr val="000000"/>
                </a:solidFill>
              </a:rPr>
              <a:t> = </a:t>
            </a:r>
            <a:r>
              <a:rPr lang="en" sz="1800" dirty="0" smtClean="0">
                <a:solidFill>
                  <a:srgbClr val="000000"/>
                </a:solidFill>
              </a:rPr>
              <a:t>0.50 </a:t>
            </a:r>
            <a:r>
              <a:rPr lang="zh-CN" altLang="en-US" sz="1800" dirty="0" smtClean="0">
                <a:solidFill>
                  <a:srgbClr val="000000"/>
                </a:solidFill>
              </a:rPr>
              <a:t>（</a:t>
            </a:r>
            <a:r>
              <a:rPr lang="en" sz="1800" dirty="0" smtClean="0">
                <a:solidFill>
                  <a:srgbClr val="000000"/>
                </a:solidFill>
              </a:rPr>
              <a:t>50</a:t>
            </a:r>
            <a:r>
              <a:rPr lang="en" sz="1800" dirty="0">
                <a:solidFill>
                  <a:srgbClr val="000000"/>
                </a:solidFill>
              </a:rPr>
              <a:t>% of American Facebook users think Facebook</a:t>
            </a:r>
            <a:br>
              <a:rPr lang="en" sz="1800" dirty="0">
                <a:solidFill>
                  <a:srgbClr val="000000"/>
                </a:solidFill>
              </a:rPr>
            </a:br>
            <a:r>
              <a:rPr lang="en" sz="1800" dirty="0">
                <a:solidFill>
                  <a:srgbClr val="000000"/>
                </a:solidFill>
              </a:rPr>
              <a:t>		categorizes their interests </a:t>
            </a:r>
            <a:r>
              <a:rPr lang="en" sz="1800" dirty="0" smtClean="0">
                <a:solidFill>
                  <a:srgbClr val="000000"/>
                </a:solidFill>
              </a:rPr>
              <a:t>accurately</a:t>
            </a:r>
            <a:r>
              <a:rPr lang="zh-CN" altLang="en-US" sz="1800" dirty="0" smtClean="0">
                <a:solidFill>
                  <a:srgbClr val="000000"/>
                </a:solidFill>
              </a:rPr>
              <a:t>）</a:t>
            </a:r>
            <a:r>
              <a:rPr lang="en" sz="1800" dirty="0">
                <a:solidFill>
                  <a:srgbClr val="000000"/>
                </a:solidFill>
              </a:rPr>
              <a:t/>
            </a:r>
            <a:br>
              <a:rPr lang="en" sz="1800" dirty="0">
                <a:solidFill>
                  <a:srgbClr val="000000"/>
                </a:solidFill>
              </a:rPr>
            </a:br>
            <a:r>
              <a:rPr lang="en" sz="1800" dirty="0">
                <a:solidFill>
                  <a:srgbClr val="000000"/>
                </a:solidFill>
              </a:rPr>
              <a:t>	H</a:t>
            </a:r>
            <a:r>
              <a:rPr lang="en" sz="1800" baseline="-25000" dirty="0">
                <a:solidFill>
                  <a:srgbClr val="000000"/>
                </a:solidFill>
              </a:rPr>
              <a:t>A</a:t>
            </a:r>
            <a:r>
              <a:rPr lang="en" sz="1800" dirty="0">
                <a:solidFill>
                  <a:srgbClr val="000000"/>
                </a:solidFill>
              </a:rPr>
              <a:t>: </a:t>
            </a:r>
            <a:r>
              <a:rPr lang="en" sz="1800" i="1" dirty="0">
                <a:solidFill>
                  <a:srgbClr val="000000"/>
                </a:solidFill>
              </a:rPr>
              <a:t>p</a:t>
            </a:r>
            <a:r>
              <a:rPr lang="en" sz="1800" dirty="0">
                <a:solidFill>
                  <a:srgbClr val="000000"/>
                </a:solidFill>
              </a:rPr>
              <a:t> ≠ </a:t>
            </a:r>
            <a:r>
              <a:rPr lang="en" sz="1800" dirty="0" smtClean="0">
                <a:solidFill>
                  <a:srgbClr val="000000"/>
                </a:solidFill>
              </a:rPr>
              <a:t>0.50 </a:t>
            </a:r>
            <a:r>
              <a:rPr lang="zh-CN" altLang="en-US" sz="1800" dirty="0" smtClean="0">
                <a:solidFill>
                  <a:srgbClr val="000000"/>
                </a:solidFill>
              </a:rPr>
              <a:t>（</a:t>
            </a:r>
            <a:r>
              <a:rPr lang="en" sz="1800" dirty="0" smtClean="0">
                <a:solidFill>
                  <a:srgbClr val="000000"/>
                </a:solidFill>
              </a:rPr>
              <a:t>Not </a:t>
            </a:r>
            <a:r>
              <a:rPr lang="en" sz="1800" dirty="0">
                <a:solidFill>
                  <a:srgbClr val="000000"/>
                </a:solidFill>
              </a:rPr>
              <a:t>50% of American Facebook users think</a:t>
            </a:r>
            <a:br>
              <a:rPr lang="en" sz="1800" dirty="0">
                <a:solidFill>
                  <a:srgbClr val="000000"/>
                </a:solidFill>
              </a:rPr>
            </a:br>
            <a:r>
              <a:rPr lang="en" sz="1800" dirty="0">
                <a:solidFill>
                  <a:srgbClr val="000000"/>
                </a:solidFill>
              </a:rPr>
              <a:t>		Facebook categorizes their interests </a:t>
            </a:r>
            <a:r>
              <a:rPr lang="en" sz="1800" dirty="0" smtClean="0">
                <a:solidFill>
                  <a:srgbClr val="000000"/>
                </a:solidFill>
              </a:rPr>
              <a:t>accurately</a:t>
            </a:r>
            <a:r>
              <a:rPr lang="zh-CN" altLang="en-US" sz="1800" dirty="0" smtClean="0">
                <a:solidFill>
                  <a:srgbClr val="000000"/>
                </a:solidFill>
              </a:rPr>
              <a:t>）</a:t>
            </a:r>
            <a:endParaRPr sz="1800" dirty="0">
              <a:solidFill>
                <a:srgbClr val="000000"/>
              </a:solidFill>
            </a:endParaRPr>
          </a:p>
          <a:p>
            <a:pPr marL="0" lvl="0" indent="0" algn="l" rtl="0">
              <a:lnSpc>
                <a:spcPct val="115000"/>
              </a:lnSpc>
              <a:spcBef>
                <a:spcPts val="0"/>
              </a:spcBef>
              <a:spcAft>
                <a:spcPts val="0"/>
              </a:spcAft>
              <a:buNone/>
            </a:pPr>
            <a:endParaRPr sz="1800" dirty="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88"/>
          <p:cNvSpPr txBox="1">
            <a:spLocks noGrp="1"/>
          </p:cNvSpPr>
          <p:nvPr>
            <p:ph type="body" idx="1"/>
          </p:nvPr>
        </p:nvSpPr>
        <p:spPr>
          <a:xfrm flipH="1">
            <a:off x="533400" y="3418275"/>
            <a:ext cx="7822200" cy="11430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Char char="●"/>
            </a:pPr>
            <a:r>
              <a:rPr lang="en" sz="2000"/>
              <a:t>Hence the p-value would change as well:</a:t>
            </a:r>
            <a:endParaRPr sz="2000"/>
          </a:p>
        </p:txBody>
      </p:sp>
      <p:sp>
        <p:nvSpPr>
          <p:cNvPr id="542" name="Google Shape;542;p88"/>
          <p:cNvSpPr txBox="1">
            <a:spLocks noGrp="1"/>
          </p:cNvSpPr>
          <p:nvPr>
            <p:ph type="body" idx="1"/>
          </p:nvPr>
        </p:nvSpPr>
        <p:spPr>
          <a:xfrm flipH="1">
            <a:off x="530050" y="1257075"/>
            <a:ext cx="7822200" cy="17802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800"/>
              <a:t>If the research question was “Do the data provide convincing evidence that the average amount of sleep college students get per night is </a:t>
            </a:r>
            <a:r>
              <a:rPr lang="en" sz="1800" i="1" u="sng">
                <a:solidFill>
                  <a:srgbClr val="FF9900"/>
                </a:solidFill>
              </a:rPr>
              <a:t>different</a:t>
            </a:r>
            <a:r>
              <a:rPr lang="en" sz="1800">
                <a:solidFill>
                  <a:srgbClr val="FF9900"/>
                </a:solidFill>
              </a:rPr>
              <a:t> </a:t>
            </a:r>
            <a:r>
              <a:rPr lang="en" sz="1800"/>
              <a:t>than the national average?”, the alternative hypothesis would be different</a:t>
            </a:r>
            <a:endParaRPr sz="1800"/>
          </a:p>
          <a:p>
            <a:pPr marL="0" lvl="0" indent="457200" algn="ctr" rtl="0">
              <a:lnSpc>
                <a:spcPct val="115000"/>
              </a:lnSpc>
              <a:spcBef>
                <a:spcPts val="1000"/>
              </a:spcBef>
              <a:spcAft>
                <a:spcPts val="0"/>
              </a:spcAft>
              <a:buClr>
                <a:schemeClr val="dk1"/>
              </a:buClr>
              <a:buSzPts val="1100"/>
              <a:buFont typeface="Arial"/>
              <a:buNone/>
            </a:pPr>
            <a:r>
              <a:rPr lang="en" sz="1800"/>
              <a:t>H</a:t>
            </a:r>
            <a:r>
              <a:rPr lang="en" sz="1800" baseline="-25000"/>
              <a:t>0</a:t>
            </a:r>
            <a:r>
              <a:rPr lang="en" sz="1800"/>
              <a:t>: µ = 7</a:t>
            </a:r>
            <a:endParaRPr sz="1800"/>
          </a:p>
          <a:p>
            <a:pPr marL="0" lvl="0" indent="457200" algn="ctr" rtl="0">
              <a:lnSpc>
                <a:spcPct val="115000"/>
              </a:lnSpc>
              <a:spcBef>
                <a:spcPts val="1000"/>
              </a:spcBef>
              <a:spcAft>
                <a:spcPts val="1000"/>
              </a:spcAft>
              <a:buNone/>
            </a:pPr>
            <a:r>
              <a:rPr lang="en" sz="1800"/>
              <a:t>H</a:t>
            </a:r>
            <a:r>
              <a:rPr lang="en" sz="1800" baseline="-25000"/>
              <a:t>A</a:t>
            </a:r>
            <a:r>
              <a:rPr lang="en" sz="1800"/>
              <a:t>: µ </a:t>
            </a:r>
            <a:r>
              <a:rPr lang="en" sz="1800">
                <a:solidFill>
                  <a:srgbClr val="FF9900"/>
                </a:solidFill>
              </a:rPr>
              <a:t>≠</a:t>
            </a:r>
            <a:r>
              <a:rPr lang="en" sz="1800"/>
              <a:t> 7</a:t>
            </a:r>
            <a:endParaRPr sz="1800"/>
          </a:p>
        </p:txBody>
      </p:sp>
      <p:sp>
        <p:nvSpPr>
          <p:cNvPr id="543" name="Google Shape;543;p88"/>
          <p:cNvSpPr txBox="1">
            <a:spLocks noGrp="1"/>
          </p:cNvSpPr>
          <p:nvPr>
            <p:ph type="title"/>
          </p:nvPr>
        </p:nvSpPr>
        <p:spPr>
          <a:xfrm>
            <a:off x="377300" y="255338"/>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Two-sided hypothesis testing with p-values</a:t>
            </a:r>
            <a:endParaRPr>
              <a:solidFill>
                <a:schemeClr val="accent1"/>
              </a:solidFill>
            </a:endParaRPr>
          </a:p>
        </p:txBody>
      </p:sp>
      <p:pic>
        <p:nvPicPr>
          <p:cNvPr id="544" name="Google Shape;544;p88"/>
          <p:cNvPicPr preferRelativeResize="0"/>
          <p:nvPr/>
        </p:nvPicPr>
        <p:blipFill>
          <a:blip r:embed="rId3">
            <a:alphaModFix/>
          </a:blip>
          <a:stretch>
            <a:fillRect/>
          </a:stretch>
        </p:blipFill>
        <p:spPr>
          <a:xfrm>
            <a:off x="377300" y="4107750"/>
            <a:ext cx="7822200" cy="270405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91"/>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a:solidFill>
                  <a:schemeClr val="accent1"/>
                </a:solidFill>
              </a:rPr>
              <a:t>Recap: Hypothesis testing framework</a:t>
            </a:r>
            <a:endParaRPr sz="3500">
              <a:solidFill>
                <a:schemeClr val="accent1"/>
              </a:solidFill>
            </a:endParaRPr>
          </a:p>
        </p:txBody>
      </p:sp>
      <p:sp>
        <p:nvSpPr>
          <p:cNvPr id="561" name="Google Shape;561;p91"/>
          <p:cNvSpPr txBox="1">
            <a:spLocks noGrp="1"/>
          </p:cNvSpPr>
          <p:nvPr>
            <p:ph type="body" idx="1"/>
          </p:nvPr>
        </p:nvSpPr>
        <p:spPr>
          <a:xfrm flipH="1">
            <a:off x="457075" y="1143000"/>
            <a:ext cx="8229600" cy="43263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AutoNum type="arabicPeriod"/>
            </a:pPr>
            <a:r>
              <a:rPr lang="en" sz="2400" dirty="0"/>
              <a:t>Set the hypotheses </a:t>
            </a:r>
            <a:r>
              <a:rPr lang="en-US" sz="2400" dirty="0"/>
              <a:t>and c</a:t>
            </a:r>
            <a:r>
              <a:rPr lang="en" sz="2400" dirty="0"/>
              <a:t>heck conditions.</a:t>
            </a:r>
            <a:endParaRPr sz="2400" dirty="0"/>
          </a:p>
          <a:p>
            <a:pPr marL="457200" lvl="0" indent="-381000" algn="l" rtl="0">
              <a:lnSpc>
                <a:spcPct val="115000"/>
              </a:lnSpc>
              <a:spcBef>
                <a:spcPts val="1000"/>
              </a:spcBef>
              <a:spcAft>
                <a:spcPts val="0"/>
              </a:spcAft>
              <a:buSzPts val="2400"/>
              <a:buAutoNum type="arabicPeriod"/>
            </a:pPr>
            <a:r>
              <a:rPr lang="en" sz="2400" dirty="0"/>
              <a:t>Calculate a </a:t>
            </a:r>
            <a:r>
              <a:rPr lang="en" sz="2400" i="1" dirty="0">
                <a:solidFill>
                  <a:schemeClr val="accent1"/>
                </a:solidFill>
              </a:rPr>
              <a:t>test statistic</a:t>
            </a:r>
            <a:r>
              <a:rPr lang="en" sz="2400" dirty="0"/>
              <a:t> </a:t>
            </a:r>
          </a:p>
          <a:p>
            <a:pPr marL="457200" lvl="0" indent="-381000" algn="l" rtl="0">
              <a:lnSpc>
                <a:spcPct val="115000"/>
              </a:lnSpc>
              <a:spcBef>
                <a:spcPts val="1000"/>
              </a:spcBef>
              <a:spcAft>
                <a:spcPts val="0"/>
              </a:spcAft>
              <a:buSzPts val="2400"/>
              <a:buAutoNum type="arabicPeriod"/>
            </a:pPr>
            <a:r>
              <a:rPr lang="en" sz="2400"/>
              <a:t>Find the </a:t>
            </a:r>
            <a:r>
              <a:rPr lang="en" sz="2400" dirty="0"/>
              <a:t>p-value.</a:t>
            </a:r>
            <a:endParaRPr sz="2400" dirty="0"/>
          </a:p>
          <a:p>
            <a:pPr marL="457200" lvl="0" indent="-381000" algn="l" rtl="0">
              <a:lnSpc>
                <a:spcPct val="115000"/>
              </a:lnSpc>
              <a:spcBef>
                <a:spcPts val="1000"/>
              </a:spcBef>
              <a:spcAft>
                <a:spcPts val="1000"/>
              </a:spcAft>
              <a:buSzPts val="2400"/>
              <a:buAutoNum type="arabicPeriod"/>
            </a:pPr>
            <a:r>
              <a:rPr lang="en" sz="2400" dirty="0"/>
              <a:t>Make a decision, and interpret it in context of the research question.</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8"/>
          <p:cNvSpPr txBox="1">
            <a:spLocks noGrp="1"/>
          </p:cNvSpPr>
          <p:nvPr>
            <p:ph type="body" idx="1"/>
          </p:nvPr>
        </p:nvSpPr>
        <p:spPr>
          <a:xfrm flipH="1">
            <a:off x="457075" y="1143000"/>
            <a:ext cx="8229600" cy="43263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Char char="●"/>
            </a:pPr>
            <a:r>
              <a:rPr lang="en" sz="2400" dirty="0"/>
              <a:t>Hypothesis tests are not flawless.</a:t>
            </a:r>
            <a:endParaRPr sz="2400" dirty="0"/>
          </a:p>
          <a:p>
            <a:pPr marL="457200" lvl="0" indent="-381000" algn="l" rtl="0">
              <a:lnSpc>
                <a:spcPct val="115000"/>
              </a:lnSpc>
              <a:spcBef>
                <a:spcPts val="0"/>
              </a:spcBef>
              <a:spcAft>
                <a:spcPts val="0"/>
              </a:spcAft>
              <a:buSzPts val="2400"/>
              <a:buChar char="●"/>
            </a:pPr>
            <a:r>
              <a:rPr lang="en" sz="2400" dirty="0"/>
              <a:t>In the court system innocent people are sometimes wrongly convicted, and the guilty sometimes walk free.</a:t>
            </a:r>
            <a:endParaRPr sz="2400" dirty="0"/>
          </a:p>
          <a:p>
            <a:pPr marL="457200" lvl="0" indent="-381000" algn="l" rtl="0">
              <a:lnSpc>
                <a:spcPct val="115000"/>
              </a:lnSpc>
              <a:spcBef>
                <a:spcPts val="0"/>
              </a:spcBef>
              <a:spcAft>
                <a:spcPts val="0"/>
              </a:spcAft>
              <a:buSzPts val="2400"/>
              <a:buChar char="●"/>
            </a:pPr>
            <a:r>
              <a:rPr lang="en" sz="2400" dirty="0"/>
              <a:t>Similarly, we can make a wrong decision in statistical hypothesis tests as well. </a:t>
            </a:r>
            <a:endParaRPr sz="2400" dirty="0"/>
          </a:p>
        </p:txBody>
      </p:sp>
      <p:sp>
        <p:nvSpPr>
          <p:cNvPr id="131" name="Google Shape;131;p28"/>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Decision errors</a:t>
            </a:r>
            <a:endParaRPr>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2"/>
          <p:cNvSpPr txBox="1">
            <a:spLocks noGrp="1"/>
          </p:cNvSpPr>
          <p:nvPr>
            <p:ph type="body" idx="1"/>
          </p:nvPr>
        </p:nvSpPr>
        <p:spPr>
          <a:xfrm flipH="1">
            <a:off x="457075" y="1143000"/>
            <a:ext cx="8229600" cy="1463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58" name="Google Shape;158;p32"/>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Decision errors (cont.)</a:t>
            </a:r>
            <a:endParaRPr>
              <a:solidFill>
                <a:schemeClr val="accent1"/>
              </a:solidFill>
            </a:endParaRPr>
          </a:p>
        </p:txBody>
      </p:sp>
      <p:pic>
        <p:nvPicPr>
          <p:cNvPr id="159" name="Google Shape;159;p32"/>
          <p:cNvPicPr preferRelativeResize="0"/>
          <p:nvPr/>
        </p:nvPicPr>
        <p:blipFill>
          <a:blip r:embed="rId3">
            <a:alphaModFix/>
          </a:blip>
          <a:stretch>
            <a:fillRect/>
          </a:stretch>
        </p:blipFill>
        <p:spPr>
          <a:xfrm>
            <a:off x="1016400" y="2519350"/>
            <a:ext cx="6109576" cy="1744300"/>
          </a:xfrm>
          <a:prstGeom prst="rect">
            <a:avLst/>
          </a:prstGeom>
          <a:noFill/>
          <a:ln>
            <a:noFill/>
          </a:ln>
        </p:spPr>
      </p:pic>
      <p:pic>
        <p:nvPicPr>
          <p:cNvPr id="160" name="Google Shape;160;p32"/>
          <p:cNvPicPr preferRelativeResize="0"/>
          <p:nvPr/>
        </p:nvPicPr>
        <p:blipFill>
          <a:blip r:embed="rId4">
            <a:alphaModFix/>
          </a:blip>
          <a:stretch>
            <a:fillRect/>
          </a:stretch>
        </p:blipFill>
        <p:spPr>
          <a:xfrm>
            <a:off x="4007775" y="3345713"/>
            <a:ext cx="438150" cy="276225"/>
          </a:xfrm>
          <a:prstGeom prst="rect">
            <a:avLst/>
          </a:prstGeom>
          <a:noFill/>
          <a:ln>
            <a:noFill/>
          </a:ln>
        </p:spPr>
      </p:pic>
      <p:pic>
        <p:nvPicPr>
          <p:cNvPr id="161" name="Google Shape;161;p32"/>
          <p:cNvPicPr preferRelativeResize="0"/>
          <p:nvPr/>
        </p:nvPicPr>
        <p:blipFill>
          <a:blip r:embed="rId4">
            <a:alphaModFix/>
          </a:blip>
          <a:stretch>
            <a:fillRect/>
          </a:stretch>
        </p:blipFill>
        <p:spPr>
          <a:xfrm>
            <a:off x="5883700" y="3857313"/>
            <a:ext cx="438150" cy="276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3"/>
          <p:cNvSpPr txBox="1">
            <a:spLocks noGrp="1"/>
          </p:cNvSpPr>
          <p:nvPr>
            <p:ph type="body" idx="1"/>
          </p:nvPr>
        </p:nvSpPr>
        <p:spPr>
          <a:xfrm flipH="1">
            <a:off x="457200" y="4360975"/>
            <a:ext cx="8229600" cy="12789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a:t>A </a:t>
            </a:r>
            <a:r>
              <a:rPr lang="en" sz="2200" i="1">
                <a:solidFill>
                  <a:schemeClr val="accent1"/>
                </a:solidFill>
              </a:rPr>
              <a:t>Type 1 Error</a:t>
            </a:r>
            <a:r>
              <a:rPr lang="en" sz="2200"/>
              <a:t> is rejecting the null hypothesis when </a:t>
            </a:r>
            <a:r>
              <a:rPr lang="en" sz="2200" i="1"/>
              <a:t>H</a:t>
            </a:r>
            <a:r>
              <a:rPr lang="en" sz="2200" i="1" baseline="-25000"/>
              <a:t>0</a:t>
            </a:r>
            <a:r>
              <a:rPr lang="en" sz="2200"/>
              <a:t> is true.</a:t>
            </a:r>
            <a:endParaRPr sz="2200"/>
          </a:p>
        </p:txBody>
      </p:sp>
      <p:sp>
        <p:nvSpPr>
          <p:cNvPr id="167" name="Google Shape;167;p33"/>
          <p:cNvSpPr txBox="1">
            <a:spLocks noGrp="1"/>
          </p:cNvSpPr>
          <p:nvPr>
            <p:ph type="body" idx="1"/>
          </p:nvPr>
        </p:nvSpPr>
        <p:spPr>
          <a:xfrm flipH="1">
            <a:off x="457075" y="1143000"/>
            <a:ext cx="8229600" cy="1463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68" name="Google Shape;168;p33"/>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Decision errors (cont.)</a:t>
            </a:r>
            <a:endParaRPr>
              <a:solidFill>
                <a:schemeClr val="accent1"/>
              </a:solidFill>
            </a:endParaRPr>
          </a:p>
        </p:txBody>
      </p:sp>
      <p:pic>
        <p:nvPicPr>
          <p:cNvPr id="169" name="Google Shape;169;p33"/>
          <p:cNvPicPr preferRelativeResize="0"/>
          <p:nvPr/>
        </p:nvPicPr>
        <p:blipFill>
          <a:blip r:embed="rId3">
            <a:alphaModFix/>
          </a:blip>
          <a:stretch>
            <a:fillRect/>
          </a:stretch>
        </p:blipFill>
        <p:spPr>
          <a:xfrm>
            <a:off x="1016400" y="2519350"/>
            <a:ext cx="6109575" cy="1744300"/>
          </a:xfrm>
          <a:prstGeom prst="rect">
            <a:avLst/>
          </a:prstGeom>
          <a:noFill/>
          <a:ln>
            <a:noFill/>
          </a:ln>
        </p:spPr>
      </p:pic>
      <p:pic>
        <p:nvPicPr>
          <p:cNvPr id="170" name="Google Shape;170;p33"/>
          <p:cNvPicPr preferRelativeResize="0"/>
          <p:nvPr/>
        </p:nvPicPr>
        <p:blipFill>
          <a:blip r:embed="rId4">
            <a:alphaModFix/>
          </a:blip>
          <a:stretch>
            <a:fillRect/>
          </a:stretch>
        </p:blipFill>
        <p:spPr>
          <a:xfrm>
            <a:off x="4007775" y="3345713"/>
            <a:ext cx="438150" cy="276225"/>
          </a:xfrm>
          <a:prstGeom prst="rect">
            <a:avLst/>
          </a:prstGeom>
          <a:noFill/>
          <a:ln>
            <a:noFill/>
          </a:ln>
        </p:spPr>
      </p:pic>
      <p:pic>
        <p:nvPicPr>
          <p:cNvPr id="171" name="Google Shape;171;p33"/>
          <p:cNvPicPr preferRelativeResize="0"/>
          <p:nvPr/>
        </p:nvPicPr>
        <p:blipFill>
          <a:blip r:embed="rId4">
            <a:alphaModFix/>
          </a:blip>
          <a:stretch>
            <a:fillRect/>
          </a:stretch>
        </p:blipFill>
        <p:spPr>
          <a:xfrm>
            <a:off x="5883700" y="3857313"/>
            <a:ext cx="438150" cy="276225"/>
          </a:xfrm>
          <a:prstGeom prst="rect">
            <a:avLst/>
          </a:prstGeom>
          <a:noFill/>
          <a:ln>
            <a:noFill/>
          </a:ln>
        </p:spPr>
      </p:pic>
      <p:pic>
        <p:nvPicPr>
          <p:cNvPr id="172" name="Google Shape;172;p33"/>
          <p:cNvPicPr preferRelativeResize="0"/>
          <p:nvPr/>
        </p:nvPicPr>
        <p:blipFill>
          <a:blip r:embed="rId5">
            <a:alphaModFix/>
          </a:blip>
          <a:stretch>
            <a:fillRect/>
          </a:stretch>
        </p:blipFill>
        <p:spPr>
          <a:xfrm>
            <a:off x="5313325" y="3345713"/>
            <a:ext cx="1676400" cy="361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4"/>
          <p:cNvSpPr txBox="1">
            <a:spLocks noGrp="1"/>
          </p:cNvSpPr>
          <p:nvPr>
            <p:ph type="body" idx="1"/>
          </p:nvPr>
        </p:nvSpPr>
        <p:spPr>
          <a:xfrm flipH="1">
            <a:off x="457200" y="4360975"/>
            <a:ext cx="8229600" cy="12789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dirty="0"/>
              <a:t>A </a:t>
            </a:r>
            <a:r>
              <a:rPr lang="en" sz="2200" i="1" dirty="0">
                <a:solidFill>
                  <a:schemeClr val="accent1"/>
                </a:solidFill>
              </a:rPr>
              <a:t>Type 1 Error</a:t>
            </a:r>
            <a:r>
              <a:rPr lang="en" sz="2200" dirty="0"/>
              <a:t> is rejecting the null hypothesis when</a:t>
            </a:r>
            <a:r>
              <a:rPr lang="en" sz="2200" i="1" dirty="0"/>
              <a:t> H</a:t>
            </a:r>
            <a:r>
              <a:rPr lang="en" sz="2200" i="1" baseline="-25000" dirty="0"/>
              <a:t>0</a:t>
            </a:r>
            <a:r>
              <a:rPr lang="en" sz="2200" dirty="0"/>
              <a:t> is true.</a:t>
            </a:r>
            <a:endParaRPr sz="2200" dirty="0"/>
          </a:p>
          <a:p>
            <a:pPr marL="457200" lvl="0" indent="-368300" algn="l" rtl="0">
              <a:lnSpc>
                <a:spcPct val="115000"/>
              </a:lnSpc>
              <a:spcBef>
                <a:spcPts val="0"/>
              </a:spcBef>
              <a:spcAft>
                <a:spcPts val="0"/>
              </a:spcAft>
              <a:buSzPts val="2200"/>
              <a:buChar char="●"/>
            </a:pPr>
            <a:r>
              <a:rPr lang="en" sz="2200" dirty="0"/>
              <a:t>A </a:t>
            </a:r>
            <a:r>
              <a:rPr lang="en" sz="2200" i="1" dirty="0">
                <a:solidFill>
                  <a:schemeClr val="accent1"/>
                </a:solidFill>
              </a:rPr>
              <a:t>Type 2 Error</a:t>
            </a:r>
            <a:r>
              <a:rPr lang="en" sz="2200" dirty="0"/>
              <a:t> is failing to reject the null hypothesis when</a:t>
            </a:r>
            <a:r>
              <a:rPr lang="en" sz="2200" i="1" dirty="0"/>
              <a:t> H</a:t>
            </a:r>
            <a:r>
              <a:rPr lang="en" sz="2200" i="1" baseline="-25000" dirty="0"/>
              <a:t>A</a:t>
            </a:r>
            <a:r>
              <a:rPr lang="en" sz="2200" dirty="0"/>
              <a:t> is true.</a:t>
            </a:r>
            <a:endParaRPr sz="2200" dirty="0"/>
          </a:p>
        </p:txBody>
      </p:sp>
      <p:sp>
        <p:nvSpPr>
          <p:cNvPr id="178" name="Google Shape;178;p34"/>
          <p:cNvSpPr txBox="1">
            <a:spLocks noGrp="1"/>
          </p:cNvSpPr>
          <p:nvPr>
            <p:ph type="body" idx="1"/>
          </p:nvPr>
        </p:nvSpPr>
        <p:spPr>
          <a:xfrm flipH="1">
            <a:off x="457075" y="1143000"/>
            <a:ext cx="8229600" cy="1463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79" name="Google Shape;179;p34"/>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Decision errors (cont.)</a:t>
            </a:r>
            <a:endParaRPr>
              <a:solidFill>
                <a:schemeClr val="accent1"/>
              </a:solidFill>
            </a:endParaRPr>
          </a:p>
        </p:txBody>
      </p:sp>
      <p:pic>
        <p:nvPicPr>
          <p:cNvPr id="180" name="Google Shape;180;p34"/>
          <p:cNvPicPr preferRelativeResize="0"/>
          <p:nvPr/>
        </p:nvPicPr>
        <p:blipFill>
          <a:blip r:embed="rId3">
            <a:alphaModFix/>
          </a:blip>
          <a:stretch>
            <a:fillRect/>
          </a:stretch>
        </p:blipFill>
        <p:spPr>
          <a:xfrm>
            <a:off x="1016400" y="2519350"/>
            <a:ext cx="6109575" cy="1744300"/>
          </a:xfrm>
          <a:prstGeom prst="rect">
            <a:avLst/>
          </a:prstGeom>
          <a:noFill/>
          <a:ln>
            <a:noFill/>
          </a:ln>
        </p:spPr>
      </p:pic>
      <p:pic>
        <p:nvPicPr>
          <p:cNvPr id="181" name="Google Shape;181;p34"/>
          <p:cNvPicPr preferRelativeResize="0"/>
          <p:nvPr/>
        </p:nvPicPr>
        <p:blipFill>
          <a:blip r:embed="rId4">
            <a:alphaModFix/>
          </a:blip>
          <a:stretch>
            <a:fillRect/>
          </a:stretch>
        </p:blipFill>
        <p:spPr>
          <a:xfrm>
            <a:off x="4007775" y="3345713"/>
            <a:ext cx="438150" cy="276225"/>
          </a:xfrm>
          <a:prstGeom prst="rect">
            <a:avLst/>
          </a:prstGeom>
          <a:noFill/>
          <a:ln>
            <a:noFill/>
          </a:ln>
        </p:spPr>
      </p:pic>
      <p:pic>
        <p:nvPicPr>
          <p:cNvPr id="182" name="Google Shape;182;p34"/>
          <p:cNvPicPr preferRelativeResize="0"/>
          <p:nvPr/>
        </p:nvPicPr>
        <p:blipFill>
          <a:blip r:embed="rId4">
            <a:alphaModFix/>
          </a:blip>
          <a:stretch>
            <a:fillRect/>
          </a:stretch>
        </p:blipFill>
        <p:spPr>
          <a:xfrm>
            <a:off x="5883700" y="3857313"/>
            <a:ext cx="438150" cy="276225"/>
          </a:xfrm>
          <a:prstGeom prst="rect">
            <a:avLst/>
          </a:prstGeom>
          <a:noFill/>
          <a:ln>
            <a:noFill/>
          </a:ln>
        </p:spPr>
      </p:pic>
      <p:pic>
        <p:nvPicPr>
          <p:cNvPr id="183" name="Google Shape;183;p34"/>
          <p:cNvPicPr preferRelativeResize="0"/>
          <p:nvPr/>
        </p:nvPicPr>
        <p:blipFill>
          <a:blip r:embed="rId5">
            <a:alphaModFix/>
          </a:blip>
          <a:stretch>
            <a:fillRect/>
          </a:stretch>
        </p:blipFill>
        <p:spPr>
          <a:xfrm>
            <a:off x="5313325" y="3345713"/>
            <a:ext cx="1676400" cy="361950"/>
          </a:xfrm>
          <a:prstGeom prst="rect">
            <a:avLst/>
          </a:prstGeom>
          <a:noFill/>
          <a:ln>
            <a:noFill/>
          </a:ln>
        </p:spPr>
      </p:pic>
      <p:pic>
        <p:nvPicPr>
          <p:cNvPr id="184" name="Google Shape;184;p34"/>
          <p:cNvPicPr preferRelativeResize="0"/>
          <p:nvPr/>
        </p:nvPicPr>
        <p:blipFill>
          <a:blip r:embed="rId6">
            <a:alphaModFix/>
          </a:blip>
          <a:stretch>
            <a:fillRect/>
          </a:stretch>
        </p:blipFill>
        <p:spPr>
          <a:xfrm>
            <a:off x="3509913" y="3800163"/>
            <a:ext cx="1628775" cy="333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6"/>
          <p:cNvSpPr txBox="1">
            <a:spLocks noGrp="1"/>
          </p:cNvSpPr>
          <p:nvPr>
            <p:ph type="body" idx="1"/>
          </p:nvPr>
        </p:nvSpPr>
        <p:spPr>
          <a:xfrm flipH="1">
            <a:off x="457075" y="1143000"/>
            <a:ext cx="8229600" cy="4326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dirty="0"/>
              <a:t>If we again think of a hypothesis test as a criminal trial then it makes sense to frame the verdict in terms of the null and alternative hypotheses:</a:t>
            </a:r>
            <a:endParaRPr sz="1800" dirty="0"/>
          </a:p>
          <a:p>
            <a:pPr marL="0" lvl="0" indent="457200" algn="ctr" rtl="0">
              <a:lnSpc>
                <a:spcPct val="115000"/>
              </a:lnSpc>
              <a:spcBef>
                <a:spcPts val="1000"/>
              </a:spcBef>
              <a:spcAft>
                <a:spcPts val="0"/>
              </a:spcAft>
              <a:buClr>
                <a:schemeClr val="dk1"/>
              </a:buClr>
              <a:buSzPts val="1100"/>
              <a:buFont typeface="Arial"/>
              <a:buNone/>
            </a:pPr>
            <a:r>
              <a:rPr lang="en" sz="1800" dirty="0"/>
              <a:t>    </a:t>
            </a:r>
            <a:r>
              <a:rPr lang="en" sz="1800" i="1" dirty="0"/>
              <a:t> H</a:t>
            </a:r>
            <a:r>
              <a:rPr lang="en" sz="1800" i="1" baseline="-25000" dirty="0"/>
              <a:t>0</a:t>
            </a:r>
            <a:r>
              <a:rPr lang="en" sz="1800" dirty="0"/>
              <a:t>: Defendant is innocent</a:t>
            </a:r>
            <a:endParaRPr sz="1800" dirty="0"/>
          </a:p>
          <a:p>
            <a:pPr marL="0" lvl="0" indent="457200" algn="ctr" rtl="0">
              <a:lnSpc>
                <a:spcPct val="115000"/>
              </a:lnSpc>
              <a:spcBef>
                <a:spcPts val="1000"/>
              </a:spcBef>
              <a:spcAft>
                <a:spcPts val="0"/>
              </a:spcAft>
              <a:buClr>
                <a:schemeClr val="dk1"/>
              </a:buClr>
              <a:buSzPts val="1100"/>
              <a:buFont typeface="Arial"/>
              <a:buNone/>
            </a:pPr>
            <a:r>
              <a:rPr lang="en" sz="1800" i="1" dirty="0"/>
              <a:t>H</a:t>
            </a:r>
            <a:r>
              <a:rPr lang="en" sz="1800" i="1" baseline="-25000" dirty="0"/>
              <a:t>A</a:t>
            </a:r>
            <a:r>
              <a:rPr lang="en" sz="1800" dirty="0"/>
              <a:t>: Defendant is guilty</a:t>
            </a:r>
            <a:endParaRPr sz="1800" dirty="0"/>
          </a:p>
          <a:p>
            <a:pPr marL="0" lvl="0" indent="0" algn="l" rtl="0">
              <a:lnSpc>
                <a:spcPct val="115000"/>
              </a:lnSpc>
              <a:spcBef>
                <a:spcPts val="1000"/>
              </a:spcBef>
              <a:spcAft>
                <a:spcPts val="0"/>
              </a:spcAft>
              <a:buClr>
                <a:schemeClr val="dk1"/>
              </a:buClr>
              <a:buSzPts val="1100"/>
              <a:buFont typeface="Arial"/>
              <a:buNone/>
            </a:pPr>
            <a:r>
              <a:rPr lang="en" sz="1800" dirty="0"/>
              <a:t>Which type of error is being committed in the following circumstances?</a:t>
            </a:r>
            <a:endParaRPr sz="1800" dirty="0"/>
          </a:p>
          <a:p>
            <a:pPr marL="457200" lvl="0" indent="-342900" algn="l" rtl="0">
              <a:lnSpc>
                <a:spcPct val="115000"/>
              </a:lnSpc>
              <a:spcBef>
                <a:spcPts val="1000"/>
              </a:spcBef>
              <a:spcAft>
                <a:spcPts val="0"/>
              </a:spcAft>
              <a:buSzPts val="1800"/>
              <a:buChar char="●"/>
            </a:pPr>
            <a:r>
              <a:rPr lang="en" sz="1800" dirty="0"/>
              <a:t>Declaring the defendant innocent when they are actually guilty</a:t>
            </a:r>
            <a:endParaRPr sz="1800" dirty="0"/>
          </a:p>
          <a:p>
            <a:pPr marL="0" lvl="0" indent="457200" algn="l" rtl="0">
              <a:lnSpc>
                <a:spcPct val="115000"/>
              </a:lnSpc>
              <a:spcBef>
                <a:spcPts val="1000"/>
              </a:spcBef>
              <a:spcAft>
                <a:spcPts val="0"/>
              </a:spcAft>
              <a:buClr>
                <a:schemeClr val="dk1"/>
              </a:buClr>
              <a:buSzPts val="1100"/>
              <a:buFont typeface="Arial"/>
              <a:buNone/>
            </a:pPr>
            <a:endParaRPr sz="1800" dirty="0"/>
          </a:p>
          <a:p>
            <a:pPr marL="457200" lvl="0" indent="-342900" algn="l" rtl="0">
              <a:lnSpc>
                <a:spcPct val="115000"/>
              </a:lnSpc>
              <a:spcBef>
                <a:spcPts val="1000"/>
              </a:spcBef>
              <a:spcAft>
                <a:spcPts val="0"/>
              </a:spcAft>
              <a:buSzPts val="1800"/>
              <a:buChar char="●"/>
            </a:pPr>
            <a:r>
              <a:rPr lang="en" sz="1800" dirty="0"/>
              <a:t>Declaring the defendant guilty when they are actually innocent</a:t>
            </a:r>
            <a:endParaRPr sz="1800" dirty="0"/>
          </a:p>
          <a:p>
            <a:pPr marL="0" lvl="0" indent="457200" algn="l" rtl="0">
              <a:lnSpc>
                <a:spcPct val="115000"/>
              </a:lnSpc>
              <a:spcBef>
                <a:spcPts val="1000"/>
              </a:spcBef>
              <a:spcAft>
                <a:spcPts val="1000"/>
              </a:spcAft>
              <a:buNone/>
            </a:pPr>
            <a:endParaRPr sz="1800" dirty="0"/>
          </a:p>
        </p:txBody>
      </p:sp>
      <p:sp>
        <p:nvSpPr>
          <p:cNvPr id="203" name="Google Shape;203;p36"/>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Hypothesis Test as a trial</a:t>
            </a:r>
            <a:endParaRPr>
              <a:solidFill>
                <a:schemeClr val="accent1"/>
              </a:solidFill>
            </a:endParaRPr>
          </a:p>
        </p:txBody>
      </p:sp>
    </p:spTree>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2781</Words>
  <Application>Microsoft Office PowerPoint</Application>
  <PresentationFormat>On-screen Show (4:3)</PresentationFormat>
  <Paragraphs>191</Paragraphs>
  <Slides>41</Slides>
  <Notes>38</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41</vt:i4>
      </vt:variant>
    </vt:vector>
  </HeadingPairs>
  <TitlesOfParts>
    <vt:vector size="45" baseType="lpstr">
      <vt:lpstr>Arial</vt:lpstr>
      <vt:lpstr>Cambria Math</vt:lpstr>
      <vt:lpstr>Simple Light</vt:lpstr>
      <vt:lpstr>Custom</vt:lpstr>
      <vt:lpstr>Hypothesis Testing for a Proportion</vt:lpstr>
      <vt:lpstr>Hypothesis testing framework</vt:lpstr>
      <vt:lpstr>Recap: hypothesis testing framework</vt:lpstr>
      <vt:lpstr>Testing hypotheses</vt:lpstr>
      <vt:lpstr>Decision errors</vt:lpstr>
      <vt:lpstr>Decision errors (cont.)</vt:lpstr>
      <vt:lpstr>Decision errors (cont.)</vt:lpstr>
      <vt:lpstr>Decision errors (cont.)</vt:lpstr>
      <vt:lpstr>Hypothesis Test as a trial</vt:lpstr>
      <vt:lpstr>Hypothesis Test as a trial</vt:lpstr>
      <vt:lpstr>Hypothesis Test as a trial</vt:lpstr>
      <vt:lpstr>Type 1 error rate</vt:lpstr>
      <vt:lpstr>Facebook interest categories</vt:lpstr>
      <vt:lpstr>Facebook interest categories</vt:lpstr>
      <vt:lpstr>Check conditions</vt:lpstr>
      <vt:lpstr>Recall: CLT</vt:lpstr>
      <vt:lpstr>Test statistic</vt:lpstr>
      <vt:lpstr>p-values</vt:lpstr>
      <vt:lpstr>p-value and HA</vt:lpstr>
      <vt:lpstr>P-value</vt:lpstr>
      <vt:lpstr>p-value and α</vt:lpstr>
      <vt:lpstr>Testing hypotheses using confidence intervals</vt:lpstr>
      <vt:lpstr>Hypothesis Testing for a Mean</vt:lpstr>
      <vt:lpstr>Testing hypotheses using confidence intervals</vt:lpstr>
      <vt:lpstr>Testing hypotheses using confidence intervals</vt:lpstr>
      <vt:lpstr>Number of college applications</vt:lpstr>
      <vt:lpstr>Setting the hypotheses</vt:lpstr>
      <vt:lpstr>Check conditions</vt:lpstr>
      <vt:lpstr>Test Statistic</vt:lpstr>
      <vt:lpstr>Test Statistic</vt:lpstr>
      <vt:lpstr>Test Statistic</vt:lpstr>
      <vt:lpstr>Test Statistic</vt:lpstr>
      <vt:lpstr>Test Statistic</vt:lpstr>
      <vt:lpstr>Number of college applications - Making a decision</vt:lpstr>
      <vt:lpstr>Number of college applications - Making a decision</vt:lpstr>
      <vt:lpstr>Number of college applications - Making a decision</vt:lpstr>
      <vt:lpstr>Practice</vt:lpstr>
      <vt:lpstr>Practice</vt:lpstr>
      <vt:lpstr>Two-sided hypothesis testing with p-values</vt:lpstr>
      <vt:lpstr>Two-sided hypothesis testing with p-values</vt:lpstr>
      <vt:lpstr>Recap: Hypothesis testing framework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 for a Proportion</dc:title>
  <dc:creator>Fang, Rebecca</dc:creator>
  <cp:lastModifiedBy>Fang, Rebecca</cp:lastModifiedBy>
  <cp:revision>47</cp:revision>
  <dcterms:modified xsi:type="dcterms:W3CDTF">2024-04-19T17:53:19Z</dcterms:modified>
</cp:coreProperties>
</file>