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30"/>
  </p:notesMasterIdLst>
  <p:sldIdLst>
    <p:sldId id="257" r:id="rId3"/>
    <p:sldId id="258" r:id="rId4"/>
    <p:sldId id="259" r:id="rId5"/>
    <p:sldId id="260" r:id="rId6"/>
    <p:sldId id="263" r:id="rId7"/>
    <p:sldId id="264" r:id="rId8"/>
    <p:sldId id="267" r:id="rId9"/>
    <p:sldId id="268" r:id="rId10"/>
    <p:sldId id="269" r:id="rId11"/>
    <p:sldId id="271" r:id="rId12"/>
    <p:sldId id="272" r:id="rId13"/>
    <p:sldId id="274" r:id="rId14"/>
    <p:sldId id="275" r:id="rId15"/>
    <p:sldId id="276" r:id="rId16"/>
    <p:sldId id="277" r:id="rId17"/>
    <p:sldId id="278" r:id="rId18"/>
    <p:sldId id="279" r:id="rId19"/>
    <p:sldId id="281" r:id="rId20"/>
    <p:sldId id="282" r:id="rId21"/>
    <p:sldId id="287" r:id="rId22"/>
    <p:sldId id="288" r:id="rId23"/>
    <p:sldId id="290" r:id="rId24"/>
    <p:sldId id="291" r:id="rId25"/>
    <p:sldId id="292" r:id="rId26"/>
    <p:sldId id="293" r:id="rId27"/>
    <p:sldId id="294" r:id="rId28"/>
    <p:sldId id="297"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9b066a1b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fff8405_0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fff8405_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eb21b77d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eb21b77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eb21b77d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eb21b77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fff8405_0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fff8405_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8eb21b77d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8eb21b77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fff8405_0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fff8405_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eb21b77d_0_2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eb21b77d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8eb21b77d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8eb21b77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8eb21b77d_0_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8eb21b77d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8eb21b77d_0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eb21b77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bec3cab4_0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bec3cab4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8eb21b77d_0_2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8eb21b77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8eb21b77d_0_2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8eb21b77d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8eb21b77d_0_2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8eb21b77d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8eb21b77d_0_2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8eb21b77d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fff8405_0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fff8405_0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dd659cad_0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dd659cad_0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8eb21b77d_0_2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8eb21b77d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d659cad_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dd659cad_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d659cad_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d659cad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8eb21b77d_0_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8eb21b7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eb21b77d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8eb21b7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8eb21b77d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8eb21b77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fff8405_0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fff8405_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8eb21b77d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8eb21b77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9"/>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6"/>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for</a:t>
            </a:r>
            <a:endParaRPr>
              <a:solidFill>
                <a:schemeClr val="accent1"/>
              </a:solidFill>
            </a:endParaRPr>
          </a:p>
          <a:p>
            <a:pPr marL="0" lvl="0" indent="0" algn="l" rtl="0">
              <a:spcBef>
                <a:spcPts val="0"/>
              </a:spcBef>
              <a:spcAft>
                <a:spcPts val="0"/>
              </a:spcAft>
              <a:buNone/>
            </a:pPr>
            <a:r>
              <a:rPr lang="en">
                <a:solidFill>
                  <a:schemeClr val="accent1"/>
                </a:solidFill>
              </a:rPr>
              <a:t>a Single Proportion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body" idx="1"/>
          </p:nvPr>
        </p:nvSpPr>
        <p:spPr>
          <a:xfrm flipH="1">
            <a:off x="457150" y="1305775"/>
            <a:ext cx="8050800" cy="484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dirty="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dirty="0">
              <a:solidFill>
                <a:schemeClr val="accent1"/>
              </a:solidFill>
            </a:endParaRPr>
          </a:p>
          <a:p>
            <a:pPr marL="0" lvl="0" indent="0" algn="l" rtl="0">
              <a:lnSpc>
                <a:spcPct val="115000"/>
              </a:lnSpc>
              <a:spcBef>
                <a:spcPts val="1000"/>
              </a:spcBef>
              <a:spcAft>
                <a:spcPts val="0"/>
              </a:spcAft>
              <a:buNone/>
            </a:pPr>
            <a:endParaRPr sz="2000" dirty="0"/>
          </a:p>
          <a:p>
            <a:pPr marL="0" lvl="0" indent="0" algn="l" rtl="0">
              <a:lnSpc>
                <a:spcPct val="115000"/>
              </a:lnSpc>
              <a:spcBef>
                <a:spcPts val="1000"/>
              </a:spcBef>
              <a:spcAft>
                <a:spcPts val="1000"/>
              </a:spcAft>
              <a:buClr>
                <a:schemeClr val="dk1"/>
              </a:buClr>
              <a:buSzPts val="1100"/>
              <a:buFont typeface="Arial"/>
              <a:buNone/>
            </a:pPr>
            <a:endParaRPr sz="2000" dirty="0"/>
          </a:p>
        </p:txBody>
      </p:sp>
      <p:sp>
        <p:nvSpPr>
          <p:cNvPr id="155" name="Google Shape;155;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Back to experimental design...</a:t>
            </a:r>
            <a:endParaRPr baseline="300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body" idx="1"/>
          </p:nvPr>
        </p:nvSpPr>
        <p:spPr>
          <a:xfrm flipH="1">
            <a:off x="457150" y="1305775"/>
            <a:ext cx="8050800" cy="484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a:solidFill>
                <a:schemeClr val="accent1"/>
              </a:solidFill>
            </a:endParaRPr>
          </a:p>
          <a:p>
            <a:pPr marL="0" lvl="0" indent="0" algn="l" rtl="0">
              <a:lnSpc>
                <a:spcPct val="115000"/>
              </a:lnSpc>
              <a:spcBef>
                <a:spcPts val="1000"/>
              </a:spcBef>
              <a:spcAft>
                <a:spcPts val="0"/>
              </a:spcAft>
              <a:buClr>
                <a:schemeClr val="dk1"/>
              </a:buClr>
              <a:buSzPts val="1100"/>
              <a:buFont typeface="Arial"/>
              <a:buNone/>
            </a:pPr>
            <a:r>
              <a:rPr lang="en" sz="2000"/>
              <a:t>Given: </a:t>
            </a:r>
            <a:r>
              <a:rPr lang="en" sz="2000" i="1"/>
              <a:t>n</a:t>
            </a:r>
            <a:r>
              <a:rPr lang="en" sz="2000"/>
              <a:t> = 670, </a:t>
            </a:r>
            <a:r>
              <a:rPr lang="en" sz="2000" i="1"/>
              <a:t>p̂</a:t>
            </a:r>
            <a:r>
              <a:rPr lang="en" sz="2000"/>
              <a:t> = 0.85. First check conditions.</a:t>
            </a:r>
            <a:endParaRPr sz="2000"/>
          </a:p>
          <a:p>
            <a:pPr marL="0" lvl="0" indent="0" algn="l" rtl="0">
              <a:lnSpc>
                <a:spcPct val="115000"/>
              </a:lnSpc>
              <a:spcBef>
                <a:spcPts val="1000"/>
              </a:spcBef>
              <a:spcAft>
                <a:spcPts val="0"/>
              </a:spcAft>
              <a:buNone/>
            </a:pPr>
            <a:endParaRPr sz="2000"/>
          </a:p>
          <a:p>
            <a:pPr marL="0" lvl="0" indent="0" algn="l" rtl="0">
              <a:lnSpc>
                <a:spcPct val="115000"/>
              </a:lnSpc>
              <a:spcBef>
                <a:spcPts val="1000"/>
              </a:spcBef>
              <a:spcAft>
                <a:spcPts val="1000"/>
              </a:spcAft>
              <a:buClr>
                <a:schemeClr val="dk1"/>
              </a:buClr>
              <a:buSzPts val="1100"/>
              <a:buFont typeface="Arial"/>
              <a:buNone/>
            </a:pPr>
            <a:endParaRPr sz="2000"/>
          </a:p>
        </p:txBody>
      </p:sp>
      <p:sp>
        <p:nvSpPr>
          <p:cNvPr id="161" name="Google Shape;161;p3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Back to experimental design...</a:t>
            </a:r>
            <a:endParaRPr baseline="300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body" idx="1"/>
          </p:nvPr>
        </p:nvSpPr>
        <p:spPr>
          <a:xfrm flipH="1">
            <a:off x="457150" y="1305775"/>
            <a:ext cx="8050800" cy="484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dirty="0">
                <a:solidFill>
                  <a:schemeClr val="accent1"/>
                </a:solidFill>
              </a:rPr>
              <a:t>The GSS found that 571 out of 670 (85%) of Americans answered the question on experimental design correctly. Estimate (using a 95% confidence interval) the proportion of all Americans who have good intuition about experimental design?</a:t>
            </a:r>
            <a:endParaRPr sz="2000" dirty="0">
              <a:solidFill>
                <a:schemeClr val="accent1"/>
              </a:solidFill>
            </a:endParaRPr>
          </a:p>
          <a:p>
            <a:pPr marL="0" lvl="0" indent="0" algn="l" rtl="0">
              <a:lnSpc>
                <a:spcPct val="115000"/>
              </a:lnSpc>
              <a:spcBef>
                <a:spcPts val="1000"/>
              </a:spcBef>
              <a:spcAft>
                <a:spcPts val="0"/>
              </a:spcAft>
              <a:buClr>
                <a:schemeClr val="dk1"/>
              </a:buClr>
              <a:buSzPts val="1100"/>
              <a:buFont typeface="Arial"/>
              <a:buNone/>
            </a:pPr>
            <a:r>
              <a:rPr lang="en" sz="2000" dirty="0"/>
              <a:t>Given: </a:t>
            </a:r>
            <a:r>
              <a:rPr lang="en" sz="2000" i="1" dirty="0"/>
              <a:t>n</a:t>
            </a:r>
            <a:r>
              <a:rPr lang="en" sz="2000" dirty="0"/>
              <a:t> = 670, </a:t>
            </a:r>
            <a:r>
              <a:rPr lang="en" sz="2000" i="1" dirty="0"/>
              <a:t>p̂</a:t>
            </a:r>
            <a:r>
              <a:rPr lang="en" sz="2000" dirty="0"/>
              <a:t> = 0.85. First check conditions.</a:t>
            </a:r>
            <a:endParaRPr sz="2000" dirty="0"/>
          </a:p>
          <a:p>
            <a:pPr marL="457200" lvl="0" indent="-355600" algn="l" rtl="0">
              <a:lnSpc>
                <a:spcPct val="115000"/>
              </a:lnSpc>
              <a:spcBef>
                <a:spcPts val="1000"/>
              </a:spcBef>
              <a:spcAft>
                <a:spcPts val="0"/>
              </a:spcAft>
              <a:buSzPts val="2000"/>
              <a:buAutoNum type="arabicPeriod"/>
            </a:pPr>
            <a:r>
              <a:rPr lang="en" sz="2000" i="1" dirty="0">
                <a:solidFill>
                  <a:schemeClr val="accent1"/>
                </a:solidFill>
              </a:rPr>
              <a:t>Independence</a:t>
            </a:r>
            <a:r>
              <a:rPr lang="en" sz="2000" dirty="0"/>
              <a:t>: The sample is random, so we can assume that one respondent's response is independent of another.</a:t>
            </a:r>
          </a:p>
          <a:p>
            <a:pPr marL="457200" lvl="0" indent="-355600" algn="l" rtl="0">
              <a:lnSpc>
                <a:spcPct val="115000"/>
              </a:lnSpc>
              <a:spcBef>
                <a:spcPts val="1000"/>
              </a:spcBef>
              <a:spcAft>
                <a:spcPts val="0"/>
              </a:spcAft>
              <a:buSzPts val="2000"/>
              <a:buAutoNum type="arabicPeriod"/>
            </a:pPr>
            <a:endParaRPr sz="2000" dirty="0"/>
          </a:p>
          <a:p>
            <a:pPr marL="457200" lvl="0" indent="-355600" algn="l" rtl="0">
              <a:lnSpc>
                <a:spcPct val="115000"/>
              </a:lnSpc>
              <a:spcBef>
                <a:spcPts val="0"/>
              </a:spcBef>
              <a:spcAft>
                <a:spcPts val="0"/>
              </a:spcAft>
              <a:buSzPts val="2000"/>
              <a:buAutoNum type="arabicPeriod"/>
            </a:pPr>
            <a:r>
              <a:rPr lang="en" sz="2000" i="1" dirty="0">
                <a:solidFill>
                  <a:schemeClr val="accent1"/>
                </a:solidFill>
              </a:rPr>
              <a:t>Success-failure</a:t>
            </a:r>
            <a:r>
              <a:rPr lang="en" sz="2000" dirty="0"/>
              <a:t>: 571 people answered correctly (successes) and 99 answered incorrectly (failures), both are greater than 10.</a:t>
            </a:r>
            <a:endParaRPr sz="2000" dirty="0"/>
          </a:p>
          <a:p>
            <a:pPr marL="0" lvl="0" indent="0" algn="l" rtl="0">
              <a:lnSpc>
                <a:spcPct val="115000"/>
              </a:lnSpc>
              <a:spcBef>
                <a:spcPts val="1000"/>
              </a:spcBef>
              <a:spcAft>
                <a:spcPts val="1000"/>
              </a:spcAft>
              <a:buClr>
                <a:schemeClr val="dk1"/>
              </a:buClr>
              <a:buSzPts val="1100"/>
              <a:buFont typeface="Arial"/>
              <a:buNone/>
            </a:pPr>
            <a:endParaRPr sz="2000" dirty="0"/>
          </a:p>
        </p:txBody>
      </p:sp>
      <p:sp>
        <p:nvSpPr>
          <p:cNvPr id="173" name="Google Shape;173;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Back to experimental design...</a:t>
            </a:r>
            <a:endParaRPr baseline="300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sp>
        <p:nvSpPr>
          <p:cNvPr id="179" name="Google Shape;179;p34"/>
          <p:cNvSpPr txBox="1">
            <a:spLocks noGrp="1"/>
          </p:cNvSpPr>
          <p:nvPr>
            <p:ph type="body" idx="1"/>
          </p:nvPr>
        </p:nvSpPr>
        <p:spPr>
          <a:xfrm flipH="1">
            <a:off x="457075" y="1305775"/>
            <a:ext cx="7822200" cy="484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dirty="0">
              <a:solidFill>
                <a:srgbClr val="4A86E8"/>
              </a:solidFill>
            </a:endParaRPr>
          </a:p>
          <a:p>
            <a:pPr marL="0" lvl="0" indent="0" algn="l" rtl="0">
              <a:lnSpc>
                <a:spcPct val="115000"/>
              </a:lnSpc>
              <a:spcBef>
                <a:spcPts val="0"/>
              </a:spcBef>
              <a:spcAft>
                <a:spcPts val="0"/>
              </a:spcAft>
              <a:buClr>
                <a:schemeClr val="dk1"/>
              </a:buClr>
              <a:buSzPts val="1100"/>
              <a:buFont typeface="Arial"/>
              <a:buNone/>
            </a:pPr>
            <a:endParaRPr sz="1800" dirty="0">
              <a:solidFill>
                <a:srgbClr val="4A86E8"/>
              </a:solidFill>
            </a:endParaRPr>
          </a:p>
          <a:p>
            <a:pPr marL="0" lvl="0" indent="0" algn="l" rtl="0">
              <a:lnSpc>
                <a:spcPct val="115000"/>
              </a:lnSpc>
              <a:spcBef>
                <a:spcPts val="1000"/>
              </a:spcBef>
              <a:spcAft>
                <a:spcPts val="1000"/>
              </a:spcAft>
              <a:buClr>
                <a:schemeClr val="dk1"/>
              </a:buClr>
              <a:buSzPts val="1100"/>
              <a:buFont typeface="Arial"/>
              <a:buNone/>
            </a:pPr>
            <a:r>
              <a:rPr lang="en" sz="1800" dirty="0">
                <a:solidFill>
                  <a:srgbClr val="4A86E8"/>
                </a:solidFill>
              </a:rPr>
              <a:t>Which of the below is the correct calculation of the 95% confidence interval?</a:t>
            </a:r>
            <a:endParaRPr sz="1800" dirty="0">
              <a:solidFill>
                <a:srgbClr val="4A86E8"/>
              </a:solidFill>
            </a:endParaRPr>
          </a:p>
        </p:txBody>
      </p:sp>
      <p:pic>
        <p:nvPicPr>
          <p:cNvPr id="181" name="Google Shape;181;p34"/>
          <p:cNvPicPr preferRelativeResize="0"/>
          <p:nvPr/>
        </p:nvPicPr>
        <p:blipFill>
          <a:blip r:embed="rId3">
            <a:alphaModFix/>
          </a:blip>
          <a:stretch>
            <a:fillRect/>
          </a:stretch>
        </p:blipFill>
        <p:spPr>
          <a:xfrm>
            <a:off x="457075" y="3491575"/>
            <a:ext cx="3044875" cy="2248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baseline="30000">
              <a:solidFill>
                <a:schemeClr val="accent1"/>
              </a:solidFill>
            </a:endParaRPr>
          </a:p>
        </p:txBody>
      </p:sp>
      <p:sp>
        <p:nvSpPr>
          <p:cNvPr id="187" name="Google Shape;187;p35"/>
          <p:cNvSpPr txBox="1">
            <a:spLocks noGrp="1"/>
          </p:cNvSpPr>
          <p:nvPr>
            <p:ph type="body" idx="1"/>
          </p:nvPr>
        </p:nvSpPr>
        <p:spPr>
          <a:xfrm flipH="1">
            <a:off x="457075" y="1305775"/>
            <a:ext cx="7822200" cy="4845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dirty="0">
              <a:solidFill>
                <a:srgbClr val="4A86E8"/>
              </a:solidFill>
            </a:endParaRPr>
          </a:p>
          <a:p>
            <a:pPr marL="0" lvl="0" indent="0" algn="l" rtl="0">
              <a:lnSpc>
                <a:spcPct val="115000"/>
              </a:lnSpc>
              <a:spcBef>
                <a:spcPts val="0"/>
              </a:spcBef>
              <a:spcAft>
                <a:spcPts val="0"/>
              </a:spcAft>
              <a:buClr>
                <a:schemeClr val="dk1"/>
              </a:buClr>
              <a:buSzPts val="1100"/>
              <a:buFont typeface="Arial"/>
              <a:buNone/>
            </a:pPr>
            <a:endParaRPr sz="1800" dirty="0">
              <a:solidFill>
                <a:srgbClr val="4A86E8"/>
              </a:solidFill>
            </a:endParaRPr>
          </a:p>
          <a:p>
            <a:pPr marL="0" lvl="0" indent="0" algn="l" rtl="0">
              <a:lnSpc>
                <a:spcPct val="115000"/>
              </a:lnSpc>
              <a:spcBef>
                <a:spcPts val="1000"/>
              </a:spcBef>
              <a:spcAft>
                <a:spcPts val="1000"/>
              </a:spcAft>
              <a:buClr>
                <a:schemeClr val="dk1"/>
              </a:buClr>
              <a:buSzPts val="1100"/>
              <a:buFont typeface="Arial"/>
              <a:buNone/>
            </a:pPr>
            <a:r>
              <a:rPr lang="en" sz="1800" dirty="0">
                <a:solidFill>
                  <a:srgbClr val="4A86E8"/>
                </a:solidFill>
              </a:rPr>
              <a:t>Which of the below is the correct calculation of the 95% confidence interval?</a:t>
            </a:r>
            <a:endParaRPr sz="1800" dirty="0">
              <a:solidFill>
                <a:srgbClr val="4A86E8"/>
              </a:solidFill>
            </a:endParaRPr>
          </a:p>
        </p:txBody>
      </p:sp>
      <p:pic>
        <p:nvPicPr>
          <p:cNvPr id="189" name="Google Shape;189;p35"/>
          <p:cNvPicPr preferRelativeResize="0"/>
          <p:nvPr/>
        </p:nvPicPr>
        <p:blipFill>
          <a:blip r:embed="rId3">
            <a:alphaModFix/>
          </a:blip>
          <a:stretch>
            <a:fillRect/>
          </a:stretch>
        </p:blipFill>
        <p:spPr>
          <a:xfrm>
            <a:off x="457200" y="3491575"/>
            <a:ext cx="4622071" cy="224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body" idx="1"/>
          </p:nvPr>
        </p:nvSpPr>
        <p:spPr>
          <a:xfrm flipH="1">
            <a:off x="457075" y="1305775"/>
            <a:ext cx="7822200" cy="88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195" name="Google Shape;195;p3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Choosing a sample size</a:t>
            </a:r>
            <a:endParaRPr baseline="30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7"/>
          <p:cNvSpPr txBox="1">
            <a:spLocks noGrp="1"/>
          </p:cNvSpPr>
          <p:nvPr>
            <p:ph type="body" idx="1"/>
          </p:nvPr>
        </p:nvSpPr>
        <p:spPr>
          <a:xfrm flipH="1">
            <a:off x="457075" y="1305775"/>
            <a:ext cx="7822200" cy="88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01" name="Google Shape;201;p3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02" name="Google Shape;202;p37"/>
          <p:cNvPicPr preferRelativeResize="0"/>
          <p:nvPr/>
        </p:nvPicPr>
        <p:blipFill>
          <a:blip r:embed="rId3">
            <a:alphaModFix/>
          </a:blip>
          <a:stretch>
            <a:fillRect/>
          </a:stretch>
        </p:blipFill>
        <p:spPr>
          <a:xfrm>
            <a:off x="3552224" y="2237374"/>
            <a:ext cx="1760325" cy="365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8"/>
          <p:cNvSpPr txBox="1">
            <a:spLocks noGrp="1"/>
          </p:cNvSpPr>
          <p:nvPr>
            <p:ph type="body" idx="1"/>
          </p:nvPr>
        </p:nvSpPr>
        <p:spPr>
          <a:xfrm flipH="1">
            <a:off x="457075" y="1305775"/>
            <a:ext cx="7822200" cy="88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08" name="Google Shape;208;p3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09" name="Google Shape;209;p38"/>
          <p:cNvPicPr preferRelativeResize="0"/>
          <p:nvPr/>
        </p:nvPicPr>
        <p:blipFill>
          <a:blip r:embed="rId3">
            <a:alphaModFix/>
          </a:blip>
          <a:stretch>
            <a:fillRect/>
          </a:stretch>
        </p:blipFill>
        <p:spPr>
          <a:xfrm>
            <a:off x="3552224" y="2237374"/>
            <a:ext cx="1760325" cy="365650"/>
          </a:xfrm>
          <a:prstGeom prst="rect">
            <a:avLst/>
          </a:prstGeom>
          <a:noFill/>
          <a:ln>
            <a:noFill/>
          </a:ln>
        </p:spPr>
      </p:pic>
      <p:pic>
        <p:nvPicPr>
          <p:cNvPr id="210" name="Google Shape;210;p38"/>
          <p:cNvPicPr preferRelativeResize="0"/>
          <p:nvPr/>
        </p:nvPicPr>
        <p:blipFill>
          <a:blip r:embed="rId4">
            <a:alphaModFix/>
          </a:blip>
          <a:stretch>
            <a:fillRect/>
          </a:stretch>
        </p:blipFill>
        <p:spPr>
          <a:xfrm>
            <a:off x="1038113" y="2813351"/>
            <a:ext cx="7677374" cy="731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body" idx="1"/>
          </p:nvPr>
        </p:nvSpPr>
        <p:spPr>
          <a:xfrm flipH="1">
            <a:off x="457075" y="1305775"/>
            <a:ext cx="7822200" cy="88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25" name="Google Shape;225;p4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26" name="Google Shape;226;p40"/>
          <p:cNvPicPr preferRelativeResize="0"/>
          <p:nvPr/>
        </p:nvPicPr>
        <p:blipFill>
          <a:blip r:embed="rId3">
            <a:alphaModFix/>
          </a:blip>
          <a:stretch>
            <a:fillRect/>
          </a:stretch>
        </p:blipFill>
        <p:spPr>
          <a:xfrm>
            <a:off x="3552224" y="2237374"/>
            <a:ext cx="1760325" cy="365650"/>
          </a:xfrm>
          <a:prstGeom prst="rect">
            <a:avLst/>
          </a:prstGeom>
          <a:noFill/>
          <a:ln>
            <a:noFill/>
          </a:ln>
        </p:spPr>
      </p:pic>
      <p:pic>
        <p:nvPicPr>
          <p:cNvPr id="227" name="Google Shape;227;p40"/>
          <p:cNvPicPr preferRelativeResize="0"/>
          <p:nvPr/>
        </p:nvPicPr>
        <p:blipFill>
          <a:blip r:embed="rId4">
            <a:alphaModFix/>
          </a:blip>
          <a:stretch>
            <a:fillRect/>
          </a:stretch>
        </p:blipFill>
        <p:spPr>
          <a:xfrm>
            <a:off x="1038113" y="2813351"/>
            <a:ext cx="7677374" cy="731175"/>
          </a:xfrm>
          <a:prstGeom prst="rect">
            <a:avLst/>
          </a:prstGeom>
          <a:noFill/>
          <a:ln>
            <a:noFill/>
          </a:ln>
        </p:spPr>
      </p:pic>
      <p:pic>
        <p:nvPicPr>
          <p:cNvPr id="228" name="Google Shape;228;p40"/>
          <p:cNvPicPr preferRelativeResize="0"/>
          <p:nvPr/>
        </p:nvPicPr>
        <p:blipFill>
          <a:blip r:embed="rId5">
            <a:alphaModFix/>
          </a:blip>
          <a:stretch>
            <a:fillRect/>
          </a:stretch>
        </p:blipFill>
        <p:spPr>
          <a:xfrm>
            <a:off x="1114325" y="3544525"/>
            <a:ext cx="3408425" cy="596100"/>
          </a:xfrm>
          <a:prstGeom prst="rect">
            <a:avLst/>
          </a:prstGeom>
          <a:noFill/>
          <a:ln>
            <a:noFill/>
          </a:ln>
        </p:spPr>
      </p:pic>
      <p:pic>
        <p:nvPicPr>
          <p:cNvPr id="229" name="Google Shape;229;p40"/>
          <p:cNvPicPr preferRelativeResize="0"/>
          <p:nvPr/>
        </p:nvPicPr>
        <p:blipFill>
          <a:blip r:embed="rId6">
            <a:alphaModFix/>
          </a:blip>
          <a:stretch>
            <a:fillRect/>
          </a:stretch>
        </p:blipFill>
        <p:spPr>
          <a:xfrm>
            <a:off x="838201" y="4169200"/>
            <a:ext cx="3731738" cy="6131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flipH="1">
            <a:off x="457075" y="1305775"/>
            <a:ext cx="7822200" cy="88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a:solidFill>
                  <a:schemeClr val="accent1"/>
                </a:solidFill>
              </a:rPr>
              <a:t>How many people should you sample in order to cut the margin of error of a 95% confidence interval down to 1%.</a:t>
            </a:r>
            <a:endParaRPr sz="1800">
              <a:solidFill>
                <a:schemeClr val="accent1"/>
              </a:solidFill>
            </a:endParaRPr>
          </a:p>
        </p:txBody>
      </p:sp>
      <p:sp>
        <p:nvSpPr>
          <p:cNvPr id="235" name="Google Shape;235;p4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Choosing a sample size</a:t>
            </a:r>
            <a:endParaRPr baseline="30000">
              <a:solidFill>
                <a:schemeClr val="accent1"/>
              </a:solidFill>
            </a:endParaRPr>
          </a:p>
        </p:txBody>
      </p:sp>
      <p:pic>
        <p:nvPicPr>
          <p:cNvPr id="236" name="Google Shape;236;p41"/>
          <p:cNvPicPr preferRelativeResize="0"/>
          <p:nvPr/>
        </p:nvPicPr>
        <p:blipFill>
          <a:blip r:embed="rId3">
            <a:alphaModFix/>
          </a:blip>
          <a:stretch>
            <a:fillRect/>
          </a:stretch>
        </p:blipFill>
        <p:spPr>
          <a:xfrm>
            <a:off x="3552224" y="2237374"/>
            <a:ext cx="1760325" cy="365650"/>
          </a:xfrm>
          <a:prstGeom prst="rect">
            <a:avLst/>
          </a:prstGeom>
          <a:noFill/>
          <a:ln>
            <a:noFill/>
          </a:ln>
        </p:spPr>
      </p:pic>
      <p:pic>
        <p:nvPicPr>
          <p:cNvPr id="237" name="Google Shape;237;p41"/>
          <p:cNvPicPr preferRelativeResize="0"/>
          <p:nvPr/>
        </p:nvPicPr>
        <p:blipFill>
          <a:blip r:embed="rId4">
            <a:alphaModFix/>
          </a:blip>
          <a:stretch>
            <a:fillRect/>
          </a:stretch>
        </p:blipFill>
        <p:spPr>
          <a:xfrm>
            <a:off x="1038113" y="2813351"/>
            <a:ext cx="7677374" cy="731175"/>
          </a:xfrm>
          <a:prstGeom prst="rect">
            <a:avLst/>
          </a:prstGeom>
          <a:noFill/>
          <a:ln>
            <a:noFill/>
          </a:ln>
        </p:spPr>
      </p:pic>
      <p:pic>
        <p:nvPicPr>
          <p:cNvPr id="238" name="Google Shape;238;p41"/>
          <p:cNvPicPr preferRelativeResize="0"/>
          <p:nvPr/>
        </p:nvPicPr>
        <p:blipFill>
          <a:blip r:embed="rId5">
            <a:alphaModFix/>
          </a:blip>
          <a:stretch>
            <a:fillRect/>
          </a:stretch>
        </p:blipFill>
        <p:spPr>
          <a:xfrm>
            <a:off x="1114325" y="3544525"/>
            <a:ext cx="3408425" cy="596100"/>
          </a:xfrm>
          <a:prstGeom prst="rect">
            <a:avLst/>
          </a:prstGeom>
          <a:noFill/>
          <a:ln>
            <a:noFill/>
          </a:ln>
        </p:spPr>
      </p:pic>
      <p:pic>
        <p:nvPicPr>
          <p:cNvPr id="239" name="Google Shape;239;p41"/>
          <p:cNvPicPr preferRelativeResize="0"/>
          <p:nvPr/>
        </p:nvPicPr>
        <p:blipFill>
          <a:blip r:embed="rId6">
            <a:alphaModFix/>
          </a:blip>
          <a:stretch>
            <a:fillRect/>
          </a:stretch>
        </p:blipFill>
        <p:spPr>
          <a:xfrm>
            <a:off x="838201" y="4169200"/>
            <a:ext cx="3731738" cy="613195"/>
          </a:xfrm>
          <a:prstGeom prst="rect">
            <a:avLst/>
          </a:prstGeom>
          <a:noFill/>
          <a:ln>
            <a:noFill/>
          </a:ln>
        </p:spPr>
      </p:pic>
      <p:pic>
        <p:nvPicPr>
          <p:cNvPr id="240" name="Google Shape;240;p41"/>
          <p:cNvPicPr preferRelativeResize="0"/>
          <p:nvPr/>
        </p:nvPicPr>
        <p:blipFill>
          <a:blip r:embed="rId7">
            <a:alphaModFix/>
          </a:blip>
          <a:stretch>
            <a:fillRect/>
          </a:stretch>
        </p:blipFill>
        <p:spPr>
          <a:xfrm>
            <a:off x="838200" y="4905869"/>
            <a:ext cx="5722826" cy="3470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dirty="0">
              <a:solidFill>
                <a:schemeClr val="accent1"/>
              </a:solidFill>
            </a:endParaRPr>
          </a:p>
          <a:p>
            <a:pPr marL="0" lvl="0" indent="0" algn="l" rtl="0">
              <a:lnSpc>
                <a:spcPct val="115000"/>
              </a:lnSpc>
              <a:spcBef>
                <a:spcPts val="0"/>
              </a:spcBef>
              <a:spcAft>
                <a:spcPts val="0"/>
              </a:spcAft>
              <a:buNone/>
            </a:pPr>
            <a:endParaRPr sz="2200" dirty="0">
              <a:solidFill>
                <a:schemeClr val="accent1"/>
              </a:solidFill>
            </a:endParaRPr>
          </a:p>
          <a:p>
            <a:pPr marL="457200" lvl="0" indent="-368300" algn="l" rtl="0">
              <a:lnSpc>
                <a:spcPct val="115000"/>
              </a:lnSpc>
              <a:spcBef>
                <a:spcPts val="0"/>
              </a:spcBef>
              <a:spcAft>
                <a:spcPts val="0"/>
              </a:spcAft>
              <a:buSzPts val="2200"/>
              <a:buAutoNum type="alphaLcParenBoth"/>
            </a:pPr>
            <a:r>
              <a:rPr lang="en" sz="2200" dirty="0"/>
              <a:t>All 1000 get the drug</a:t>
            </a:r>
            <a:endParaRPr sz="2200" dirty="0"/>
          </a:p>
          <a:p>
            <a:pPr marL="457200" lvl="0" indent="-368300" algn="l" rtl="0">
              <a:lnSpc>
                <a:spcPct val="115000"/>
              </a:lnSpc>
              <a:spcBef>
                <a:spcPts val="0"/>
              </a:spcBef>
              <a:spcAft>
                <a:spcPts val="0"/>
              </a:spcAft>
              <a:buSzPts val="2200"/>
              <a:buAutoNum type="alphaLcParenBoth"/>
            </a:pPr>
            <a:r>
              <a:rPr lang="en" sz="2200" dirty="0"/>
              <a:t>500 get the drug, 500 don’t</a:t>
            </a:r>
            <a:endParaRPr sz="2200" dirty="0"/>
          </a:p>
        </p:txBody>
      </p:sp>
      <p:sp>
        <p:nvSpPr>
          <p:cNvPr id="58" name="Google Shape;58;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rPr>
              <a:t>Multiple choices</a:t>
            </a:r>
            <a:endParaRPr baseline="30000"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72" name="Google Shape;272;p46"/>
          <p:cNvSpPr txBox="1">
            <a:spLocks noGrp="1"/>
          </p:cNvSpPr>
          <p:nvPr>
            <p:ph type="body" idx="1"/>
          </p:nvPr>
        </p:nvSpPr>
        <p:spPr>
          <a:xfrm flipH="1">
            <a:off x="457075" y="1305775"/>
            <a:ext cx="7822200" cy="134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78" name="Google Shape;278;p47"/>
          <p:cNvSpPr txBox="1">
            <a:spLocks noGrp="1"/>
          </p:cNvSpPr>
          <p:nvPr>
            <p:ph type="body" idx="1"/>
          </p:nvPr>
        </p:nvSpPr>
        <p:spPr>
          <a:xfrm flipH="1">
            <a:off x="457075" y="1305775"/>
            <a:ext cx="7822200" cy="134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79" name="Google Shape;279;p47"/>
          <p:cNvPicPr preferRelativeResize="0"/>
          <p:nvPr/>
        </p:nvPicPr>
        <p:blipFill>
          <a:blip r:embed="rId3">
            <a:alphaModFix/>
          </a:blip>
          <a:stretch>
            <a:fillRect/>
          </a:stretch>
        </p:blipFill>
        <p:spPr>
          <a:xfrm>
            <a:off x="1295496" y="2811648"/>
            <a:ext cx="5154928" cy="8191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93" name="Google Shape;293;p49"/>
          <p:cNvSpPr txBox="1">
            <a:spLocks noGrp="1"/>
          </p:cNvSpPr>
          <p:nvPr>
            <p:ph type="body" idx="1"/>
          </p:nvPr>
        </p:nvSpPr>
        <p:spPr>
          <a:xfrm flipH="1">
            <a:off x="457075" y="1305775"/>
            <a:ext cx="7822200" cy="134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294" name="Google Shape;294;p49"/>
          <p:cNvPicPr preferRelativeResize="0"/>
          <p:nvPr/>
        </p:nvPicPr>
        <p:blipFill>
          <a:blip r:embed="rId3">
            <a:alphaModFix/>
          </a:blip>
          <a:stretch>
            <a:fillRect/>
          </a:stretch>
        </p:blipFill>
        <p:spPr>
          <a:xfrm>
            <a:off x="1295496" y="2811648"/>
            <a:ext cx="5154928" cy="819122"/>
          </a:xfrm>
          <a:prstGeom prst="rect">
            <a:avLst/>
          </a:prstGeom>
          <a:noFill/>
          <a:ln>
            <a:noFill/>
          </a:ln>
        </p:spPr>
      </p:pic>
      <p:pic>
        <p:nvPicPr>
          <p:cNvPr id="295" name="Google Shape;295;p49"/>
          <p:cNvPicPr preferRelativeResize="0"/>
          <p:nvPr/>
        </p:nvPicPr>
        <p:blipFill>
          <a:blip r:embed="rId4">
            <a:alphaModFix/>
          </a:blip>
          <a:stretch>
            <a:fillRect/>
          </a:stretch>
        </p:blipFill>
        <p:spPr>
          <a:xfrm>
            <a:off x="1828800" y="3464002"/>
            <a:ext cx="3734279" cy="739596"/>
          </a:xfrm>
          <a:prstGeom prst="rect">
            <a:avLst/>
          </a:prstGeom>
          <a:noFill/>
          <a:ln>
            <a:noFill/>
          </a:ln>
        </p:spPr>
      </p:pic>
      <p:pic>
        <p:nvPicPr>
          <p:cNvPr id="296" name="Google Shape;296;p49"/>
          <p:cNvPicPr preferRelativeResize="0"/>
          <p:nvPr/>
        </p:nvPicPr>
        <p:blipFill>
          <a:blip r:embed="rId5">
            <a:alphaModFix/>
          </a:blip>
          <a:stretch>
            <a:fillRect/>
          </a:stretch>
        </p:blipFill>
        <p:spPr>
          <a:xfrm>
            <a:off x="1192896" y="4279797"/>
            <a:ext cx="4343129" cy="6123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03" name="Google Shape;303;p50"/>
          <p:cNvSpPr txBox="1">
            <a:spLocks noGrp="1"/>
          </p:cNvSpPr>
          <p:nvPr>
            <p:ph type="body" idx="1"/>
          </p:nvPr>
        </p:nvSpPr>
        <p:spPr>
          <a:xfrm flipH="1">
            <a:off x="457075" y="1305775"/>
            <a:ext cx="7822200" cy="134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304" name="Google Shape;304;p50"/>
          <p:cNvPicPr preferRelativeResize="0"/>
          <p:nvPr/>
        </p:nvPicPr>
        <p:blipFill>
          <a:blip r:embed="rId3">
            <a:alphaModFix/>
          </a:blip>
          <a:stretch>
            <a:fillRect/>
          </a:stretch>
        </p:blipFill>
        <p:spPr>
          <a:xfrm>
            <a:off x="1295496" y="2811648"/>
            <a:ext cx="5154928" cy="819122"/>
          </a:xfrm>
          <a:prstGeom prst="rect">
            <a:avLst/>
          </a:prstGeom>
          <a:noFill/>
          <a:ln>
            <a:noFill/>
          </a:ln>
        </p:spPr>
      </p:pic>
      <p:pic>
        <p:nvPicPr>
          <p:cNvPr id="305" name="Google Shape;305;p50"/>
          <p:cNvPicPr preferRelativeResize="0"/>
          <p:nvPr/>
        </p:nvPicPr>
        <p:blipFill>
          <a:blip r:embed="rId4">
            <a:alphaModFix/>
          </a:blip>
          <a:stretch>
            <a:fillRect/>
          </a:stretch>
        </p:blipFill>
        <p:spPr>
          <a:xfrm>
            <a:off x="1828800" y="3464002"/>
            <a:ext cx="3734279" cy="739596"/>
          </a:xfrm>
          <a:prstGeom prst="rect">
            <a:avLst/>
          </a:prstGeom>
          <a:noFill/>
          <a:ln>
            <a:noFill/>
          </a:ln>
        </p:spPr>
      </p:pic>
      <p:pic>
        <p:nvPicPr>
          <p:cNvPr id="306" name="Google Shape;306;p50"/>
          <p:cNvPicPr preferRelativeResize="0"/>
          <p:nvPr/>
        </p:nvPicPr>
        <p:blipFill>
          <a:blip r:embed="rId5">
            <a:alphaModFix/>
          </a:blip>
          <a:stretch>
            <a:fillRect/>
          </a:stretch>
        </p:blipFill>
        <p:spPr>
          <a:xfrm>
            <a:off x="1192896" y="4279797"/>
            <a:ext cx="4343129" cy="612353"/>
          </a:xfrm>
          <a:prstGeom prst="rect">
            <a:avLst/>
          </a:prstGeom>
          <a:noFill/>
          <a:ln>
            <a:noFill/>
          </a:ln>
        </p:spPr>
      </p:pic>
      <p:pic>
        <p:nvPicPr>
          <p:cNvPr id="307" name="Google Shape;307;p50"/>
          <p:cNvPicPr preferRelativeResize="0"/>
          <p:nvPr/>
        </p:nvPicPr>
        <p:blipFill>
          <a:blip r:embed="rId6">
            <a:alphaModFix/>
          </a:blip>
          <a:stretch>
            <a:fillRect/>
          </a:stretch>
        </p:blipFill>
        <p:spPr>
          <a:xfrm>
            <a:off x="2028166" y="5127640"/>
            <a:ext cx="3985937" cy="4135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314" name="Google Shape;314;p51"/>
          <p:cNvSpPr txBox="1">
            <a:spLocks noGrp="1"/>
          </p:cNvSpPr>
          <p:nvPr>
            <p:ph type="body" idx="1"/>
          </p:nvPr>
        </p:nvSpPr>
        <p:spPr>
          <a:xfrm flipH="1">
            <a:off x="457075" y="1305775"/>
            <a:ext cx="7822200" cy="134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chemeClr val="accent1"/>
                </a:solidFill>
              </a:rPr>
              <a:t>The GSS found that 571 out of 670 (85%) of Americans answered the question on experimental design correctly. Do these data provide convincing evidence that more than 80% of Americans have a good intuition about experimental design?</a:t>
            </a:r>
            <a:endParaRPr sz="1900">
              <a:solidFill>
                <a:schemeClr val="accent1"/>
              </a:solidFill>
            </a:endParaRPr>
          </a:p>
        </p:txBody>
      </p:sp>
      <p:pic>
        <p:nvPicPr>
          <p:cNvPr id="315" name="Google Shape;315;p51"/>
          <p:cNvPicPr preferRelativeResize="0"/>
          <p:nvPr/>
        </p:nvPicPr>
        <p:blipFill>
          <a:blip r:embed="rId3">
            <a:alphaModFix/>
          </a:blip>
          <a:stretch>
            <a:fillRect/>
          </a:stretch>
        </p:blipFill>
        <p:spPr>
          <a:xfrm>
            <a:off x="1295496" y="2811648"/>
            <a:ext cx="5154928" cy="819122"/>
          </a:xfrm>
          <a:prstGeom prst="rect">
            <a:avLst/>
          </a:prstGeom>
          <a:noFill/>
          <a:ln>
            <a:noFill/>
          </a:ln>
        </p:spPr>
      </p:pic>
      <p:pic>
        <p:nvPicPr>
          <p:cNvPr id="316" name="Google Shape;316;p51"/>
          <p:cNvPicPr preferRelativeResize="0"/>
          <p:nvPr/>
        </p:nvPicPr>
        <p:blipFill>
          <a:blip r:embed="rId4">
            <a:alphaModFix/>
          </a:blip>
          <a:stretch>
            <a:fillRect/>
          </a:stretch>
        </p:blipFill>
        <p:spPr>
          <a:xfrm>
            <a:off x="1828800" y="3464002"/>
            <a:ext cx="3734279" cy="739596"/>
          </a:xfrm>
          <a:prstGeom prst="rect">
            <a:avLst/>
          </a:prstGeom>
          <a:noFill/>
          <a:ln>
            <a:noFill/>
          </a:ln>
        </p:spPr>
      </p:pic>
      <p:pic>
        <p:nvPicPr>
          <p:cNvPr id="317" name="Google Shape;317;p51"/>
          <p:cNvPicPr preferRelativeResize="0"/>
          <p:nvPr/>
        </p:nvPicPr>
        <p:blipFill>
          <a:blip r:embed="rId5">
            <a:alphaModFix/>
          </a:blip>
          <a:stretch>
            <a:fillRect/>
          </a:stretch>
        </p:blipFill>
        <p:spPr>
          <a:xfrm>
            <a:off x="1192896" y="4279797"/>
            <a:ext cx="4343129" cy="612353"/>
          </a:xfrm>
          <a:prstGeom prst="rect">
            <a:avLst/>
          </a:prstGeom>
          <a:noFill/>
          <a:ln>
            <a:noFill/>
          </a:ln>
        </p:spPr>
      </p:pic>
      <p:pic>
        <p:nvPicPr>
          <p:cNvPr id="318" name="Google Shape;318;p51"/>
          <p:cNvPicPr preferRelativeResize="0"/>
          <p:nvPr/>
        </p:nvPicPr>
        <p:blipFill>
          <a:blip r:embed="rId6">
            <a:alphaModFix/>
          </a:blip>
          <a:stretch>
            <a:fillRect/>
          </a:stretch>
        </p:blipFill>
        <p:spPr>
          <a:xfrm>
            <a:off x="2033663" y="5127640"/>
            <a:ext cx="3985937" cy="413537"/>
          </a:xfrm>
          <a:prstGeom prst="rect">
            <a:avLst/>
          </a:prstGeom>
          <a:noFill/>
          <a:ln>
            <a:noFill/>
          </a:ln>
        </p:spPr>
      </p:pic>
      <p:sp>
        <p:nvSpPr>
          <p:cNvPr id="319" name="Google Shape;319;p51"/>
          <p:cNvSpPr txBox="1">
            <a:spLocks noGrp="1"/>
          </p:cNvSpPr>
          <p:nvPr>
            <p:ph type="body" idx="1"/>
          </p:nvPr>
        </p:nvSpPr>
        <p:spPr>
          <a:xfrm flipH="1">
            <a:off x="457075" y="5508175"/>
            <a:ext cx="7822200" cy="109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dirty="0"/>
              <a:t>Since the p-value is lower than 0.05, we reject </a:t>
            </a:r>
            <a:r>
              <a:rPr lang="en" sz="1900" i="1" dirty="0"/>
              <a:t>H</a:t>
            </a:r>
            <a:r>
              <a:rPr lang="en" sz="1900" i="1" baseline="-25000" dirty="0"/>
              <a:t>0</a:t>
            </a:r>
            <a:r>
              <a:rPr lang="en" sz="1900" dirty="0"/>
              <a:t>. The data provide convincing evidence that more than 80% of Americans have a good intuition on experimental design.</a:t>
            </a: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2"/>
          <p:cNvSpPr txBox="1">
            <a:spLocks noGrp="1"/>
          </p:cNvSpPr>
          <p:nvPr>
            <p:ph type="body" idx="1"/>
          </p:nvPr>
        </p:nvSpPr>
        <p:spPr>
          <a:xfrm flipH="1">
            <a:off x="457075" y="1305775"/>
            <a:ext cx="7822200" cy="412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a:solidFill>
                <a:schemeClr val="accent1"/>
              </a:solidFill>
            </a:endParaRPr>
          </a:p>
          <a:p>
            <a:pPr marL="457200" lvl="0" indent="-368300" algn="l" rtl="0">
              <a:lnSpc>
                <a:spcPct val="115000"/>
              </a:lnSpc>
              <a:spcBef>
                <a:spcPts val="1000"/>
              </a:spcBef>
              <a:spcAft>
                <a:spcPts val="0"/>
              </a:spcAft>
              <a:buSzPts val="2200"/>
              <a:buAutoNum type="alphaLcParenBoth"/>
            </a:pPr>
            <a:r>
              <a:rPr lang="en" sz="2200"/>
              <a:t>Yes</a:t>
            </a:r>
            <a:endParaRPr sz="2200"/>
          </a:p>
          <a:p>
            <a:pPr marL="457200" lvl="0" indent="-368300" algn="l" rtl="0">
              <a:lnSpc>
                <a:spcPct val="115000"/>
              </a:lnSpc>
              <a:spcBef>
                <a:spcPts val="0"/>
              </a:spcBef>
              <a:spcAft>
                <a:spcPts val="0"/>
              </a:spcAft>
              <a:buSzPts val="2200"/>
              <a:buAutoNum type="alphaLcParenBoth"/>
            </a:pPr>
            <a:r>
              <a:rPr lang="en" sz="2200"/>
              <a:t>No</a:t>
            </a:r>
            <a:endParaRPr sz="2200"/>
          </a:p>
          <a:p>
            <a:pPr marL="457200" lvl="0" indent="-368300" algn="l" rtl="0">
              <a:lnSpc>
                <a:spcPct val="115000"/>
              </a:lnSpc>
              <a:spcBef>
                <a:spcPts val="0"/>
              </a:spcBef>
              <a:spcAft>
                <a:spcPts val="0"/>
              </a:spcAft>
              <a:buSzPts val="2200"/>
              <a:buAutoNum type="alphaLcParenBoth"/>
            </a:pPr>
            <a:r>
              <a:rPr lang="en" sz="2200"/>
              <a:t>Can’t tell</a:t>
            </a:r>
            <a:endParaRPr sz="2200"/>
          </a:p>
        </p:txBody>
      </p:sp>
      <p:sp>
        <p:nvSpPr>
          <p:cNvPr id="325" name="Google Shape;325;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3"/>
          <p:cNvSpPr txBox="1">
            <a:spLocks noGrp="1"/>
          </p:cNvSpPr>
          <p:nvPr>
            <p:ph type="body" idx="1"/>
          </p:nvPr>
        </p:nvSpPr>
        <p:spPr>
          <a:xfrm flipH="1">
            <a:off x="457075" y="1305775"/>
            <a:ext cx="7822200" cy="4126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11% of 1,001 Americans responding to a 2006 Gallup survey stated that they have objections to celebrating Halloween on religious grounds. At 95% confidence level, the margin of error for this survey is ±3%. A news piece on this study's findings states: "More than 10% of all Americans have objections on religious grounds to celebrating Halloween." At 95% confidence level, is this news piece's statement justified?</a:t>
            </a:r>
            <a:endParaRPr sz="2200">
              <a:solidFill>
                <a:schemeClr val="accent1"/>
              </a:solidFill>
            </a:endParaRPr>
          </a:p>
          <a:p>
            <a:pPr marL="457200" lvl="0" indent="-368300" algn="l" rtl="0">
              <a:lnSpc>
                <a:spcPct val="115000"/>
              </a:lnSpc>
              <a:spcBef>
                <a:spcPts val="1000"/>
              </a:spcBef>
              <a:spcAft>
                <a:spcPts val="0"/>
              </a:spcAft>
              <a:buSzPts val="2200"/>
              <a:buAutoNum type="alphaLcParenBoth"/>
            </a:pPr>
            <a:r>
              <a:rPr lang="en" sz="2200"/>
              <a:t>Yes</a:t>
            </a:r>
            <a:endParaRPr sz="2200"/>
          </a:p>
          <a:p>
            <a:pPr marL="457200" lvl="0" indent="-368300" algn="l" rtl="0">
              <a:lnSpc>
                <a:spcPct val="115000"/>
              </a:lnSpc>
              <a:spcBef>
                <a:spcPts val="0"/>
              </a:spcBef>
              <a:spcAft>
                <a:spcPts val="0"/>
              </a:spcAft>
              <a:buClr>
                <a:srgbClr val="FF9900"/>
              </a:buClr>
              <a:buSzPts val="2200"/>
              <a:buAutoNum type="alphaLcParenBoth"/>
            </a:pPr>
            <a:r>
              <a:rPr lang="en" sz="2200" i="1">
                <a:solidFill>
                  <a:srgbClr val="FF9900"/>
                </a:solidFill>
              </a:rPr>
              <a:t>No</a:t>
            </a:r>
            <a:endParaRPr sz="2200" i="1">
              <a:solidFill>
                <a:srgbClr val="FF9900"/>
              </a:solidFill>
            </a:endParaRPr>
          </a:p>
          <a:p>
            <a:pPr marL="457200" lvl="0" indent="-368300" algn="l" rtl="0">
              <a:lnSpc>
                <a:spcPct val="115000"/>
              </a:lnSpc>
              <a:spcBef>
                <a:spcPts val="0"/>
              </a:spcBef>
              <a:spcAft>
                <a:spcPts val="0"/>
              </a:spcAft>
              <a:buSzPts val="2200"/>
              <a:buAutoNum type="alphaLcParenBoth"/>
            </a:pPr>
            <a:r>
              <a:rPr lang="en" sz="2200"/>
              <a:t>Can’t tell</a:t>
            </a:r>
            <a:endParaRPr sz="2200"/>
          </a:p>
        </p:txBody>
      </p:sp>
      <p:sp>
        <p:nvSpPr>
          <p:cNvPr id="331" name="Google Shape;331;p5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6"/>
          <p:cNvSpPr txBox="1">
            <a:spLocks noGrp="1"/>
          </p:cNvSpPr>
          <p:nvPr>
            <p:ph type="body" idx="1"/>
          </p:nvPr>
        </p:nvSpPr>
        <p:spPr>
          <a:xfrm flipH="1">
            <a:off x="457200" y="1319800"/>
            <a:ext cx="7822200" cy="62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200"/>
              <a:t>Population parameter: </a:t>
            </a:r>
            <a:r>
              <a:rPr lang="en" sz="2200" i="1"/>
              <a:t>p</a:t>
            </a:r>
            <a:r>
              <a:rPr lang="en" sz="2200"/>
              <a:t>, point estimate: </a:t>
            </a:r>
            <a:r>
              <a:rPr lang="en" sz="2200" i="1"/>
              <a:t>p̂</a:t>
            </a:r>
            <a:endParaRPr sz="2200" i="1"/>
          </a:p>
        </p:txBody>
      </p:sp>
      <p:sp>
        <p:nvSpPr>
          <p:cNvPr id="350" name="Google Shape;350;p56"/>
          <p:cNvSpPr txBox="1">
            <a:spLocks noGrp="1"/>
          </p:cNvSpPr>
          <p:nvPr>
            <p:ph type="body" idx="1"/>
          </p:nvPr>
        </p:nvSpPr>
        <p:spPr>
          <a:xfrm flipH="1">
            <a:off x="457200" y="4186600"/>
            <a:ext cx="7822200" cy="2244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dirty="0"/>
              <a:t>Standard error: </a:t>
            </a:r>
            <a:endParaRPr sz="2200" dirty="0"/>
          </a:p>
          <a:p>
            <a:pPr marL="457200" lvl="0" indent="-368300" algn="l" rtl="0">
              <a:lnSpc>
                <a:spcPct val="115000"/>
              </a:lnSpc>
              <a:spcBef>
                <a:spcPts val="1000"/>
              </a:spcBef>
              <a:spcAft>
                <a:spcPts val="0"/>
              </a:spcAft>
              <a:buSzPts val="2200"/>
              <a:buChar char="●"/>
            </a:pPr>
            <a:r>
              <a:rPr lang="en" sz="2200" dirty="0"/>
              <a:t>for CI: use </a:t>
            </a:r>
            <a:r>
              <a:rPr lang="en" sz="2200" i="1" dirty="0"/>
              <a:t>p̂</a:t>
            </a:r>
            <a:endParaRPr sz="2200" i="1" dirty="0"/>
          </a:p>
          <a:p>
            <a:pPr marL="457200" lvl="0" indent="-368300" algn="l" rtl="0">
              <a:lnSpc>
                <a:spcPct val="115000"/>
              </a:lnSpc>
              <a:spcBef>
                <a:spcPts val="0"/>
              </a:spcBef>
              <a:spcAft>
                <a:spcPts val="0"/>
              </a:spcAft>
              <a:buSzPts val="2200"/>
              <a:buChar char="●"/>
            </a:pPr>
            <a:r>
              <a:rPr lang="en" sz="2200" dirty="0"/>
              <a:t>for HT: use </a:t>
            </a:r>
            <a:r>
              <a:rPr lang="en" sz="2200" i="1" dirty="0"/>
              <a:t>p in H</a:t>
            </a:r>
            <a:r>
              <a:rPr lang="en" sz="2200" i="1" baseline="-25000" dirty="0"/>
              <a:t>0</a:t>
            </a:r>
            <a:endParaRPr sz="2200" i="1" baseline="-25000" dirty="0"/>
          </a:p>
        </p:txBody>
      </p:sp>
      <p:sp>
        <p:nvSpPr>
          <p:cNvPr id="351" name="Google Shape;351;p5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Recap - inference for one proportion</a:t>
            </a:r>
            <a:endParaRPr>
              <a:solidFill>
                <a:schemeClr val="accent1"/>
              </a:solidFill>
            </a:endParaRPr>
          </a:p>
        </p:txBody>
      </p:sp>
      <p:sp>
        <p:nvSpPr>
          <p:cNvPr id="352" name="Google Shape;352;p56"/>
          <p:cNvSpPr txBox="1">
            <a:spLocks noGrp="1"/>
          </p:cNvSpPr>
          <p:nvPr>
            <p:ph type="body" idx="1"/>
          </p:nvPr>
        </p:nvSpPr>
        <p:spPr>
          <a:xfrm flipH="1">
            <a:off x="457200" y="2237172"/>
            <a:ext cx="7822200" cy="194942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t>Conditions</a:t>
            </a:r>
            <a:endParaRPr sz="2200" dirty="0"/>
          </a:p>
          <a:p>
            <a:pPr marL="457200" lvl="0" indent="-368300" algn="l" rtl="0">
              <a:lnSpc>
                <a:spcPct val="115000"/>
              </a:lnSpc>
              <a:spcBef>
                <a:spcPts val="0"/>
              </a:spcBef>
              <a:spcAft>
                <a:spcPts val="0"/>
              </a:spcAft>
              <a:buSzPts val="2200"/>
              <a:buChar char="●"/>
            </a:pPr>
            <a:r>
              <a:rPr lang="en-US" sz="2200" dirty="0"/>
              <a:t>I</a:t>
            </a:r>
            <a:r>
              <a:rPr lang="en" sz="2200" dirty="0"/>
              <a:t>ndependence</a:t>
            </a:r>
          </a:p>
          <a:p>
            <a:pPr marL="457200" lvl="0" indent="-368300" algn="l" rtl="0">
              <a:lnSpc>
                <a:spcPct val="115000"/>
              </a:lnSpc>
              <a:spcBef>
                <a:spcPts val="0"/>
              </a:spcBef>
              <a:spcAft>
                <a:spcPts val="0"/>
              </a:spcAft>
              <a:buSzPts val="2200"/>
              <a:buChar char="●"/>
            </a:pPr>
            <a:r>
              <a:rPr lang="en" sz="2200" dirty="0"/>
              <a:t>at least 10 successes and 10 failures</a:t>
            </a:r>
            <a:br>
              <a:rPr lang="en" sz="2200" dirty="0"/>
            </a:br>
            <a:endParaRPr sz="2200" dirty="0"/>
          </a:p>
          <a:p>
            <a:pPr marL="0" lvl="0" indent="0" algn="l" rtl="0">
              <a:lnSpc>
                <a:spcPct val="115000"/>
              </a:lnSpc>
              <a:spcBef>
                <a:spcPts val="1000"/>
              </a:spcBef>
              <a:spcAft>
                <a:spcPts val="1000"/>
              </a:spcAft>
              <a:buNone/>
            </a:pPr>
            <a:endParaRPr sz="2200" dirty="0"/>
          </a:p>
        </p:txBody>
      </p:sp>
      <p:pic>
        <p:nvPicPr>
          <p:cNvPr id="353" name="Google Shape;353;p56"/>
          <p:cNvPicPr preferRelativeResize="0"/>
          <p:nvPr/>
        </p:nvPicPr>
        <p:blipFill>
          <a:blip r:embed="rId3">
            <a:alphaModFix/>
          </a:blip>
          <a:stretch>
            <a:fillRect/>
          </a:stretch>
        </p:blipFill>
        <p:spPr>
          <a:xfrm>
            <a:off x="2496075" y="4096825"/>
            <a:ext cx="1809750" cy="66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8"/>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endParaRPr sz="2200">
              <a:solidFill>
                <a:schemeClr val="accent1"/>
              </a:solidFill>
            </a:endParaRPr>
          </a:p>
          <a:p>
            <a:pPr marL="0" lvl="0" indent="0" algn="l" rtl="0">
              <a:lnSpc>
                <a:spcPct val="115000"/>
              </a:lnSpc>
              <a:spcBef>
                <a:spcPts val="0"/>
              </a:spcBef>
              <a:spcAft>
                <a:spcPts val="0"/>
              </a:spcAft>
              <a:buNone/>
            </a:pPr>
            <a:endParaRPr sz="2200">
              <a:solidFill>
                <a:schemeClr val="accent1"/>
              </a:solidFill>
            </a:endParaRPr>
          </a:p>
          <a:p>
            <a:pPr marL="457200" lvl="0" indent="-368300" algn="l" rtl="0">
              <a:lnSpc>
                <a:spcPct val="115000"/>
              </a:lnSpc>
              <a:spcBef>
                <a:spcPts val="0"/>
              </a:spcBef>
              <a:spcAft>
                <a:spcPts val="0"/>
              </a:spcAft>
              <a:buSzPts val="2200"/>
              <a:buAutoNum type="alphaLcParenBoth"/>
            </a:pPr>
            <a:r>
              <a:rPr lang="en" sz="2200"/>
              <a:t>All 1000 get the drug</a:t>
            </a:r>
            <a:endParaRPr sz="2200"/>
          </a:p>
          <a:p>
            <a:pPr marL="457200" lvl="0" indent="-368300" algn="l" rtl="0">
              <a:lnSpc>
                <a:spcPct val="115000"/>
              </a:lnSpc>
              <a:spcBef>
                <a:spcPts val="0"/>
              </a:spcBef>
              <a:spcAft>
                <a:spcPts val="0"/>
              </a:spcAft>
              <a:buClr>
                <a:srgbClr val="FF9900"/>
              </a:buClr>
              <a:buSzPts val="2200"/>
              <a:buAutoNum type="alphaLcParenBoth"/>
            </a:pPr>
            <a:r>
              <a:rPr lang="en" sz="2200" i="1">
                <a:solidFill>
                  <a:srgbClr val="FF9900"/>
                </a:solidFill>
              </a:rPr>
              <a:t>500 get the drug, 500 don’t</a:t>
            </a:r>
            <a:endParaRPr sz="2200" i="1">
              <a:solidFill>
                <a:srgbClr val="FF9900"/>
              </a:solidFill>
            </a:endParaRPr>
          </a:p>
        </p:txBody>
      </p:sp>
      <p:sp>
        <p:nvSpPr>
          <p:cNvPr id="64" name="Google Shape;64;p1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lvl="0"/>
            <a:r>
              <a:rPr lang="en-US" dirty="0">
                <a:solidFill>
                  <a:schemeClr val="accent1"/>
                </a:solidFill>
              </a:rPr>
              <a:t>Multiple choices</a:t>
            </a:r>
            <a:endParaRPr baseline="30000"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Results from the GSS</a:t>
            </a:r>
            <a:endParaRPr baseline="30000">
              <a:solidFill>
                <a:schemeClr val="accent1"/>
              </a:solidFill>
            </a:endParaRPr>
          </a:p>
        </p:txBody>
      </p:sp>
      <p:sp>
        <p:nvSpPr>
          <p:cNvPr id="70" name="Google Shape;70;p19"/>
          <p:cNvSpPr txBox="1">
            <a:spLocks noGrp="1"/>
          </p:cNvSpPr>
          <p:nvPr>
            <p:ph type="body" idx="1"/>
          </p:nvPr>
        </p:nvSpPr>
        <p:spPr>
          <a:xfrm flipH="1">
            <a:off x="457075" y="1305775"/>
            <a:ext cx="7822200" cy="341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t>The GSS asks the same question, below is the distribution of 670 responses from the 2010 survey:</a:t>
            </a:r>
            <a:endParaRPr sz="2200" i="1" dirty="0">
              <a:solidFill>
                <a:schemeClr val="accent1"/>
              </a:solidFill>
            </a:endParaRPr>
          </a:p>
        </p:txBody>
      </p:sp>
      <p:pic>
        <p:nvPicPr>
          <p:cNvPr id="71" name="Google Shape;71;p19"/>
          <p:cNvPicPr preferRelativeResize="0"/>
          <p:nvPr/>
        </p:nvPicPr>
        <p:blipFill rotWithShape="1">
          <a:blip r:embed="rId3">
            <a:alphaModFix/>
          </a:blip>
          <a:srcRect b="35101"/>
          <a:stretch/>
        </p:blipFill>
        <p:spPr>
          <a:xfrm>
            <a:off x="2199013" y="2467325"/>
            <a:ext cx="4543425" cy="7108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Parameter and point estimate</a:t>
            </a:r>
            <a:endParaRPr baseline="30000">
              <a:solidFill>
                <a:schemeClr val="accent1"/>
              </a:solidFill>
            </a:endParaRPr>
          </a:p>
        </p:txBody>
      </p:sp>
      <p:sp>
        <p:nvSpPr>
          <p:cNvPr id="91" name="Google Shape;91;p22"/>
          <p:cNvSpPr txBox="1">
            <a:spLocks noGrp="1"/>
          </p:cNvSpPr>
          <p:nvPr>
            <p:ph type="body" idx="1"/>
          </p:nvPr>
        </p:nvSpPr>
        <p:spPr>
          <a:xfrm flipH="1">
            <a:off x="457075" y="2066229"/>
            <a:ext cx="7822200" cy="148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i="1" dirty="0">
                <a:solidFill>
                  <a:schemeClr val="accent1"/>
                </a:solidFill>
              </a:rPr>
              <a:t>Parameter of interest:</a:t>
            </a:r>
            <a:r>
              <a:rPr lang="en" sz="2200" dirty="0"/>
              <a:t> proportion of </a:t>
            </a:r>
            <a:r>
              <a:rPr lang="en" sz="2200" i="1" dirty="0">
                <a:solidFill>
                  <a:srgbClr val="FF9900"/>
                </a:solidFill>
              </a:rPr>
              <a:t>all</a:t>
            </a:r>
            <a:r>
              <a:rPr lang="en" sz="2200" dirty="0"/>
              <a:t> Americans who have good intuition about experimental design.</a:t>
            </a:r>
            <a:endParaRPr sz="2200" dirty="0"/>
          </a:p>
          <a:p>
            <a:pPr marL="0" lvl="0" indent="457200" algn="l" rtl="0">
              <a:lnSpc>
                <a:spcPct val="115000"/>
              </a:lnSpc>
              <a:spcBef>
                <a:spcPts val="0"/>
              </a:spcBef>
              <a:spcAft>
                <a:spcPts val="0"/>
              </a:spcAft>
              <a:buClr>
                <a:schemeClr val="dk1"/>
              </a:buClr>
              <a:buSzPts val="1100"/>
              <a:buFont typeface="Arial"/>
              <a:buNone/>
            </a:pPr>
            <a:r>
              <a:rPr lang="en" sz="2200" i="1" dirty="0">
                <a:solidFill>
                  <a:schemeClr val="accent1"/>
                </a:solidFill>
              </a:rPr>
              <a:t>                         p</a:t>
            </a:r>
            <a:r>
              <a:rPr lang="en" sz="2200" dirty="0"/>
              <a:t>	a population proportion</a:t>
            </a:r>
            <a:endParaRPr sz="2200" dirty="0"/>
          </a:p>
          <a:p>
            <a:pPr marL="0" lvl="0" indent="0" algn="l" rtl="0">
              <a:lnSpc>
                <a:spcPct val="115000"/>
              </a:lnSpc>
              <a:spcBef>
                <a:spcPts val="0"/>
              </a:spcBef>
              <a:spcAft>
                <a:spcPts val="0"/>
              </a:spcAft>
              <a:buClr>
                <a:schemeClr val="dk1"/>
              </a:buClr>
              <a:buSzPts val="1100"/>
              <a:buFont typeface="Arial"/>
              <a:buNone/>
            </a:pPr>
            <a:endParaRPr sz="2200" dirty="0"/>
          </a:p>
        </p:txBody>
      </p:sp>
      <p:sp>
        <p:nvSpPr>
          <p:cNvPr id="92" name="Google Shape;92;p22"/>
          <p:cNvSpPr txBox="1">
            <a:spLocks noGrp="1"/>
          </p:cNvSpPr>
          <p:nvPr>
            <p:ph type="body" idx="1"/>
          </p:nvPr>
        </p:nvSpPr>
        <p:spPr>
          <a:xfrm flipH="1">
            <a:off x="457075" y="4000691"/>
            <a:ext cx="7822200" cy="148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i="1" dirty="0">
                <a:solidFill>
                  <a:schemeClr val="accent1"/>
                </a:solidFill>
              </a:rPr>
              <a:t>Point estimate:</a:t>
            </a:r>
            <a:r>
              <a:rPr lang="en" sz="2200" dirty="0"/>
              <a:t> proportion of </a:t>
            </a:r>
            <a:r>
              <a:rPr lang="en" sz="2200" i="1" dirty="0">
                <a:solidFill>
                  <a:srgbClr val="FF9900"/>
                </a:solidFill>
              </a:rPr>
              <a:t>sampled</a:t>
            </a:r>
            <a:r>
              <a:rPr lang="en" sz="2200" dirty="0"/>
              <a:t> Americans who have good intuition about experimental design.</a:t>
            </a:r>
            <a:endParaRPr sz="2200" dirty="0"/>
          </a:p>
          <a:p>
            <a:pPr marL="0" lvl="0" indent="457200" algn="l" rtl="0">
              <a:lnSpc>
                <a:spcPct val="115000"/>
              </a:lnSpc>
              <a:spcBef>
                <a:spcPts val="0"/>
              </a:spcBef>
              <a:spcAft>
                <a:spcPts val="0"/>
              </a:spcAft>
              <a:buClr>
                <a:schemeClr val="dk1"/>
              </a:buClr>
              <a:buSzPts val="1100"/>
              <a:buFont typeface="Arial"/>
              <a:buNone/>
            </a:pPr>
            <a:r>
              <a:rPr lang="en" sz="2200" i="1" dirty="0">
                <a:solidFill>
                  <a:schemeClr val="accent1"/>
                </a:solidFill>
              </a:rPr>
              <a:t>                         p̂</a:t>
            </a:r>
            <a:r>
              <a:rPr lang="en" sz="2200" dirty="0"/>
              <a:t>	a sample proportion</a:t>
            </a:r>
            <a:endParaRPr sz="2200" dirty="0"/>
          </a:p>
          <a:p>
            <a:pPr marL="0" lvl="0" indent="0" algn="l" rtl="0">
              <a:lnSpc>
                <a:spcPct val="115000"/>
              </a:lnSpc>
              <a:spcBef>
                <a:spcPts val="0"/>
              </a:spcBef>
              <a:spcAft>
                <a:spcPts val="0"/>
              </a:spcAft>
              <a:buClr>
                <a:schemeClr val="dk1"/>
              </a:buClr>
              <a:buSzPts val="1100"/>
              <a:buFont typeface="Arial"/>
              <a:buNone/>
            </a:pP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flipH="1">
            <a:off x="457075" y="1305775"/>
            <a:ext cx="7822200" cy="1230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98" name="Google Shape;98;p2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on a proportion</a:t>
            </a:r>
            <a:endParaRPr baseline="300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0" name="Google Shape;120;p26"/>
          <p:cNvSpPr txBox="1">
            <a:spLocks noGrp="1"/>
          </p:cNvSpPr>
          <p:nvPr>
            <p:ph type="body" idx="1"/>
          </p:nvPr>
        </p:nvSpPr>
        <p:spPr>
          <a:xfrm flipH="1">
            <a:off x="457075" y="1305775"/>
            <a:ext cx="7822200" cy="1230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2000">
                <a:solidFill>
                  <a:schemeClr val="accent1"/>
                </a:solidFill>
              </a:rPr>
              <a:t>What percent of all Americans have good intuition about experimental design, i.e. would answer "500 get the drug</a:t>
            </a:r>
            <a:br>
              <a:rPr lang="en" sz="2000">
                <a:solidFill>
                  <a:schemeClr val="accent1"/>
                </a:solidFill>
              </a:rPr>
            </a:br>
            <a:r>
              <a:rPr lang="en" sz="2000">
                <a:solidFill>
                  <a:schemeClr val="accent1"/>
                </a:solidFill>
              </a:rPr>
              <a:t>500 don't"?</a:t>
            </a:r>
            <a:endParaRPr sz="2000">
              <a:solidFill>
                <a:schemeClr val="accent1"/>
              </a:solidFill>
            </a:endParaRPr>
          </a:p>
        </p:txBody>
      </p:sp>
      <p:sp>
        <p:nvSpPr>
          <p:cNvPr id="121" name="Google Shape;121;p2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Inference on a proportion</a:t>
            </a:r>
            <a:endParaRPr baseline="30000">
              <a:solidFill>
                <a:schemeClr val="accent1"/>
              </a:solidFill>
            </a:endParaRPr>
          </a:p>
        </p:txBody>
      </p:sp>
      <p:sp>
        <p:nvSpPr>
          <p:cNvPr id="122" name="Google Shape;122;p26"/>
          <p:cNvSpPr txBox="1">
            <a:spLocks noGrp="1"/>
          </p:cNvSpPr>
          <p:nvPr>
            <p:ph type="body" idx="1"/>
          </p:nvPr>
        </p:nvSpPr>
        <p:spPr>
          <a:xfrm flipH="1">
            <a:off x="457075" y="2536675"/>
            <a:ext cx="7822200" cy="1230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We can answer this research question using a confidence interval, which we know is always of the form</a:t>
            </a:r>
            <a:endParaRPr sz="2000"/>
          </a:p>
          <a:p>
            <a:pPr marL="0" lvl="0" indent="0" algn="l" rtl="0">
              <a:lnSpc>
                <a:spcPct val="115000"/>
              </a:lnSpc>
              <a:spcBef>
                <a:spcPts val="0"/>
              </a:spcBef>
              <a:spcAft>
                <a:spcPts val="0"/>
              </a:spcAft>
              <a:buNone/>
            </a:pPr>
            <a:r>
              <a:rPr lang="en" sz="2000"/>
              <a:t>	                             </a:t>
            </a:r>
            <a:r>
              <a:rPr lang="en" sz="2000" i="1">
                <a:solidFill>
                  <a:srgbClr val="FF9900"/>
                </a:solidFill>
              </a:rPr>
              <a:t>point estimate ± ME</a:t>
            </a:r>
            <a:endParaRPr sz="2000" i="1">
              <a:solidFill>
                <a:srgbClr val="FF9900"/>
              </a:solidFill>
            </a:endParaRPr>
          </a:p>
          <a:p>
            <a:pPr marL="0" lvl="0" indent="0" algn="l" rtl="0">
              <a:lnSpc>
                <a:spcPct val="115000"/>
              </a:lnSpc>
              <a:spcBef>
                <a:spcPts val="0"/>
              </a:spcBef>
              <a:spcAft>
                <a:spcPts val="0"/>
              </a:spcAft>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pic>
        <p:nvPicPr>
          <p:cNvPr id="129" name="Google Shape;129;p27"/>
          <p:cNvPicPr preferRelativeResize="0"/>
          <p:nvPr/>
        </p:nvPicPr>
        <p:blipFill>
          <a:blip r:embed="rId3">
            <a:alphaModFix/>
          </a:blip>
          <a:stretch>
            <a:fillRect/>
          </a:stretch>
        </p:blipFill>
        <p:spPr>
          <a:xfrm>
            <a:off x="6388888" y="2342763"/>
            <a:ext cx="1095375" cy="657225"/>
          </a:xfrm>
          <a:prstGeom prst="rect">
            <a:avLst/>
          </a:prstGeom>
          <a:noFill/>
          <a:ln>
            <a:noFill/>
          </a:ln>
        </p:spPr>
      </p:pic>
      <p:pic>
        <p:nvPicPr>
          <p:cNvPr id="130" name="Google Shape;130;p27"/>
          <p:cNvPicPr preferRelativeResize="0"/>
          <p:nvPr/>
        </p:nvPicPr>
        <p:blipFill>
          <a:blip r:embed="rId4">
            <a:alphaModFix/>
          </a:blip>
          <a:stretch>
            <a:fillRect/>
          </a:stretch>
        </p:blipFill>
        <p:spPr>
          <a:xfrm>
            <a:off x="2140525" y="3052750"/>
            <a:ext cx="4474025" cy="1005300"/>
          </a:xfrm>
          <a:prstGeom prst="rect">
            <a:avLst/>
          </a:prstGeom>
          <a:noFill/>
          <a:ln>
            <a:noFill/>
          </a:ln>
        </p:spPr>
      </p:pic>
      <p:sp>
        <p:nvSpPr>
          <p:cNvPr id="131" name="Google Shape;131;p27"/>
          <p:cNvSpPr txBox="1">
            <a:spLocks noGrp="1"/>
          </p:cNvSpPr>
          <p:nvPr>
            <p:ph type="body" idx="1"/>
          </p:nvPr>
        </p:nvSpPr>
        <p:spPr>
          <a:xfrm flipH="1">
            <a:off x="457175" y="1457325"/>
            <a:ext cx="7921800" cy="2719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dirty="0">
                <a:solidFill>
                  <a:schemeClr val="accent1"/>
                </a:solidFill>
              </a:rPr>
              <a:t>Central limit theorem for proportions</a:t>
            </a:r>
            <a:endParaRPr sz="1900" dirty="0">
              <a:solidFill>
                <a:schemeClr val="accent1"/>
              </a:solidFill>
            </a:endParaRPr>
          </a:p>
          <a:p>
            <a:pPr marL="0" lvl="0" indent="0" algn="l" rtl="0">
              <a:lnSpc>
                <a:spcPct val="115000"/>
              </a:lnSpc>
              <a:spcBef>
                <a:spcPts val="1000"/>
              </a:spcBef>
              <a:spcAft>
                <a:spcPts val="0"/>
              </a:spcAft>
              <a:buClr>
                <a:schemeClr val="dk1"/>
              </a:buClr>
              <a:buSzPts val="1100"/>
              <a:buFont typeface="Arial"/>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457200" lvl="0" indent="-349250" algn="l" rtl="0">
              <a:lnSpc>
                <a:spcPct val="115000"/>
              </a:lnSpc>
              <a:spcBef>
                <a:spcPts val="0"/>
              </a:spcBef>
              <a:spcAft>
                <a:spcPts val="0"/>
              </a:spcAft>
              <a:buSzPts val="1900"/>
              <a:buChar char="●"/>
            </a:pPr>
            <a:r>
              <a:rPr lang="en" sz="1900" dirty="0"/>
              <a:t>But of course this is true only under certain conditions…</a:t>
            </a:r>
            <a:endParaRPr sz="1900" dirty="0">
              <a:solidFill>
                <a:schemeClr val="accent1"/>
              </a:solidFill>
            </a:endParaRPr>
          </a:p>
          <a:p>
            <a:pPr marL="0" lvl="0" indent="0" algn="l" rtl="0">
              <a:lnSpc>
                <a:spcPct val="115000"/>
              </a:lnSpc>
              <a:spcBef>
                <a:spcPts val="0"/>
              </a:spcBef>
              <a:spcAft>
                <a:spcPts val="0"/>
              </a:spcAft>
              <a:buNone/>
            </a:pPr>
            <a:endParaRPr sz="1900" dirty="0">
              <a:solidFill>
                <a:schemeClr val="accent1"/>
              </a:solidFill>
            </a:endParaRPr>
          </a:p>
          <a:p>
            <a:pPr marL="0" lvl="0" indent="0" algn="l" rtl="0">
              <a:lnSpc>
                <a:spcPct val="115000"/>
              </a:lnSpc>
              <a:spcBef>
                <a:spcPts val="0"/>
              </a:spcBef>
              <a:spcAft>
                <a:spcPts val="0"/>
              </a:spcAft>
              <a:buNone/>
            </a:pPr>
            <a:endParaRPr sz="1900" dirty="0">
              <a:solidFill>
                <a:schemeClr val="accent1"/>
              </a:solidFill>
            </a:endParaRPr>
          </a:p>
          <a:p>
            <a:pPr marL="0" lvl="0" indent="0" algn="l" rtl="0">
              <a:lnSpc>
                <a:spcPct val="115000"/>
              </a:lnSpc>
              <a:spcBef>
                <a:spcPts val="0"/>
              </a:spcBef>
              <a:spcAft>
                <a:spcPts val="0"/>
              </a:spcAft>
              <a:buClr>
                <a:schemeClr val="dk1"/>
              </a:buClr>
              <a:buSzPts val="1100"/>
              <a:buFont typeface="Arial"/>
              <a:buNone/>
            </a:pP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pic>
        <p:nvPicPr>
          <p:cNvPr id="137" name="Google Shape;137;p28"/>
          <p:cNvPicPr preferRelativeResize="0"/>
          <p:nvPr/>
        </p:nvPicPr>
        <p:blipFill>
          <a:blip r:embed="rId3">
            <a:alphaModFix/>
          </a:blip>
          <a:stretch>
            <a:fillRect/>
          </a:stretch>
        </p:blipFill>
        <p:spPr>
          <a:xfrm>
            <a:off x="6388888" y="2342763"/>
            <a:ext cx="1095375" cy="657225"/>
          </a:xfrm>
          <a:prstGeom prst="rect">
            <a:avLst/>
          </a:prstGeom>
          <a:noFill/>
          <a:ln>
            <a:noFill/>
          </a:ln>
        </p:spPr>
      </p:pic>
      <p:pic>
        <p:nvPicPr>
          <p:cNvPr id="138" name="Google Shape;138;p28"/>
          <p:cNvPicPr preferRelativeResize="0"/>
          <p:nvPr/>
        </p:nvPicPr>
        <p:blipFill>
          <a:blip r:embed="rId4">
            <a:alphaModFix/>
          </a:blip>
          <a:stretch>
            <a:fillRect/>
          </a:stretch>
        </p:blipFill>
        <p:spPr>
          <a:xfrm>
            <a:off x="2140525" y="3052750"/>
            <a:ext cx="4474025" cy="1005300"/>
          </a:xfrm>
          <a:prstGeom prst="rect">
            <a:avLst/>
          </a:prstGeom>
          <a:noFill/>
          <a:ln>
            <a:noFill/>
          </a:ln>
        </p:spPr>
      </p:pic>
      <p:sp>
        <p:nvSpPr>
          <p:cNvPr id="139" name="Google Shape;139;p28"/>
          <p:cNvSpPr txBox="1">
            <a:spLocks noGrp="1"/>
          </p:cNvSpPr>
          <p:nvPr>
            <p:ph type="body" idx="1"/>
          </p:nvPr>
        </p:nvSpPr>
        <p:spPr>
          <a:xfrm flipH="1">
            <a:off x="457175" y="1457325"/>
            <a:ext cx="7921800" cy="2719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dirty="0">
                <a:solidFill>
                  <a:schemeClr val="accent1"/>
                </a:solidFill>
              </a:rPr>
              <a:t>Central limit theorem for proportions</a:t>
            </a:r>
            <a:endParaRPr sz="1900" dirty="0">
              <a:solidFill>
                <a:schemeClr val="accent1"/>
              </a:solidFill>
            </a:endParaRPr>
          </a:p>
          <a:p>
            <a:pPr marL="0" lvl="0" indent="0" algn="l" rtl="0">
              <a:lnSpc>
                <a:spcPct val="115000"/>
              </a:lnSpc>
              <a:spcBef>
                <a:spcPts val="1000"/>
              </a:spcBef>
              <a:spcAft>
                <a:spcPts val="0"/>
              </a:spcAft>
              <a:buClr>
                <a:schemeClr val="dk1"/>
              </a:buClr>
              <a:buSzPts val="1100"/>
              <a:buFont typeface="Arial"/>
              <a:buNone/>
            </a:pPr>
            <a:r>
              <a:rPr lang="en" sz="1900" dirty="0"/>
              <a:t>Sample proportions will be nearly normally distributed with mean equal to the population mean, </a:t>
            </a:r>
            <a:r>
              <a:rPr lang="en" sz="1900" i="1" dirty="0"/>
              <a:t>p</a:t>
            </a:r>
            <a:r>
              <a:rPr lang="en" sz="1900" dirty="0"/>
              <a:t>, and standard error equal to</a:t>
            </a: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0" lvl="0" indent="0" algn="l" rtl="0">
              <a:lnSpc>
                <a:spcPct val="115000"/>
              </a:lnSpc>
              <a:spcBef>
                <a:spcPts val="0"/>
              </a:spcBef>
              <a:spcAft>
                <a:spcPts val="0"/>
              </a:spcAft>
              <a:buClr>
                <a:schemeClr val="dk1"/>
              </a:buClr>
              <a:buSzPts val="1100"/>
              <a:buFont typeface="Arial"/>
              <a:buNone/>
            </a:pPr>
            <a:endParaRPr sz="1900" dirty="0"/>
          </a:p>
          <a:p>
            <a:pPr marL="457200" lvl="0" indent="-349250" algn="l" rtl="0">
              <a:lnSpc>
                <a:spcPct val="115000"/>
              </a:lnSpc>
              <a:spcBef>
                <a:spcPts val="0"/>
              </a:spcBef>
              <a:spcAft>
                <a:spcPts val="0"/>
              </a:spcAft>
              <a:buSzPts val="1900"/>
              <a:buChar char="●"/>
            </a:pPr>
            <a:r>
              <a:rPr lang="en" sz="1900" dirty="0"/>
              <a:t>But of course this is true only under certain conditions…</a:t>
            </a:r>
            <a:endParaRPr sz="1900" dirty="0">
              <a:solidFill>
                <a:schemeClr val="accent1"/>
              </a:solidFill>
            </a:endParaRPr>
          </a:p>
          <a:p>
            <a:pPr marL="0" lvl="0" indent="0" algn="l" rtl="0">
              <a:lnSpc>
                <a:spcPct val="115000"/>
              </a:lnSpc>
              <a:spcBef>
                <a:spcPts val="0"/>
              </a:spcBef>
              <a:spcAft>
                <a:spcPts val="0"/>
              </a:spcAft>
              <a:buNone/>
            </a:pPr>
            <a:endParaRPr sz="1900" dirty="0">
              <a:solidFill>
                <a:schemeClr val="accent1"/>
              </a:solidFill>
            </a:endParaRPr>
          </a:p>
          <a:p>
            <a:pPr marL="0" lvl="0" indent="0" algn="l" rtl="0">
              <a:lnSpc>
                <a:spcPct val="115000"/>
              </a:lnSpc>
              <a:spcBef>
                <a:spcPts val="0"/>
              </a:spcBef>
              <a:spcAft>
                <a:spcPts val="0"/>
              </a:spcAft>
              <a:buNone/>
            </a:pPr>
            <a:endParaRPr sz="1900" dirty="0">
              <a:solidFill>
                <a:schemeClr val="accent1"/>
              </a:solidFill>
            </a:endParaRPr>
          </a:p>
          <a:p>
            <a:pPr marL="0" lvl="0" indent="0" algn="l" rtl="0">
              <a:lnSpc>
                <a:spcPct val="115000"/>
              </a:lnSpc>
              <a:spcBef>
                <a:spcPts val="0"/>
              </a:spcBef>
              <a:spcAft>
                <a:spcPts val="0"/>
              </a:spcAft>
              <a:buClr>
                <a:schemeClr val="dk1"/>
              </a:buClr>
              <a:buSzPts val="1100"/>
              <a:buFont typeface="Arial"/>
              <a:buNone/>
            </a:pPr>
            <a:endParaRPr sz="1900" dirty="0"/>
          </a:p>
        </p:txBody>
      </p:sp>
      <p:sp>
        <p:nvSpPr>
          <p:cNvPr id="140" name="Google Shape;140;p28"/>
          <p:cNvSpPr txBox="1">
            <a:spLocks noGrp="1"/>
          </p:cNvSpPr>
          <p:nvPr>
            <p:ph type="body" idx="1"/>
          </p:nvPr>
        </p:nvSpPr>
        <p:spPr>
          <a:xfrm flipH="1">
            <a:off x="457200" y="4572000"/>
            <a:ext cx="7822200" cy="192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t>         </a:t>
            </a:r>
            <a:endParaRPr sz="1900"/>
          </a:p>
          <a:p>
            <a:pPr marL="0" lvl="0" indent="0" algn="l" rtl="0">
              <a:lnSpc>
                <a:spcPct val="115000"/>
              </a:lnSpc>
              <a:spcBef>
                <a:spcPts val="0"/>
              </a:spcBef>
              <a:spcAft>
                <a:spcPts val="0"/>
              </a:spcAft>
              <a:buClr>
                <a:schemeClr val="dk1"/>
              </a:buClr>
              <a:buSzPts val="1100"/>
              <a:buFont typeface="Arial"/>
              <a:buNone/>
            </a:pPr>
            <a:r>
              <a:rPr lang="en" sz="1900" i="1"/>
              <a:t>          independent observations, at least 10 successes and 10 failures</a:t>
            </a:r>
            <a:endParaRPr sz="1900" i="1"/>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endParaRPr sz="1900"/>
          </a:p>
          <a:p>
            <a:pPr marL="0" lvl="0" indent="0" algn="l" rtl="0">
              <a:lnSpc>
                <a:spcPct val="115000"/>
              </a:lnSpc>
              <a:spcBef>
                <a:spcPts val="0"/>
              </a:spcBef>
              <a:spcAft>
                <a:spcPts val="0"/>
              </a:spcAft>
              <a:buClr>
                <a:schemeClr val="dk1"/>
              </a:buClr>
              <a:buSzPts val="1100"/>
              <a:buFont typeface="Arial"/>
              <a:buNone/>
            </a:pPr>
            <a:endParaRPr sz="1900"/>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1327</Words>
  <Application>Microsoft Office PowerPoint</Application>
  <PresentationFormat>On-screen Show (4:3)</PresentationFormat>
  <Paragraphs>104</Paragraphs>
  <Slides>27</Slides>
  <Notes>27</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27</vt:i4>
      </vt:variant>
    </vt:vector>
  </HeadingPairs>
  <TitlesOfParts>
    <vt:vector size="30" baseType="lpstr">
      <vt:lpstr>Arial</vt:lpstr>
      <vt:lpstr>Simple Light</vt:lpstr>
      <vt:lpstr>Custom</vt:lpstr>
      <vt:lpstr>Inference for a Single Proportion </vt:lpstr>
      <vt:lpstr>Multiple choices</vt:lpstr>
      <vt:lpstr>Multiple choices</vt:lpstr>
      <vt:lpstr>Results from the GSS</vt:lpstr>
      <vt:lpstr>Parameter and point estimate</vt:lpstr>
      <vt:lpstr>Inference on a proportion</vt:lpstr>
      <vt:lpstr>Inference on a proportion</vt:lpstr>
      <vt:lpstr>Sample proportions are also nearly normally distributed</vt:lpstr>
      <vt:lpstr>Sample proportions are also nearly normally distributed</vt:lpstr>
      <vt:lpstr>Back to experimental design...</vt:lpstr>
      <vt:lpstr>Back to experimental design...</vt:lpstr>
      <vt:lpstr>Back to experimental design...</vt:lpstr>
      <vt:lpstr>Practice</vt:lpstr>
      <vt:lpstr>Practice</vt:lpstr>
      <vt:lpstr>Choosing a sample size</vt:lpstr>
      <vt:lpstr>Choosing a sample size</vt:lpstr>
      <vt:lpstr>Choosing a sample size</vt:lpstr>
      <vt:lpstr>Choosing a sample size</vt:lpstr>
      <vt:lpstr>Choosing a sample size</vt:lpstr>
      <vt:lpstr>Practice</vt:lpstr>
      <vt:lpstr>Practice</vt:lpstr>
      <vt:lpstr>Practice</vt:lpstr>
      <vt:lpstr>Practice</vt:lpstr>
      <vt:lpstr>Practice</vt:lpstr>
      <vt:lpstr>Practice</vt:lpstr>
      <vt:lpstr>Practice</vt:lpstr>
      <vt:lpstr>Recap - inference for one proportion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for a Single Proportion </dc:title>
  <cp:lastModifiedBy>Fang, Rebecca</cp:lastModifiedBy>
  <cp:revision>16</cp:revision>
  <dcterms:modified xsi:type="dcterms:W3CDTF">2023-03-28T14:56:37Z</dcterms:modified>
</cp:coreProperties>
</file>