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0"/>
  </p:notesMasterIdLst>
  <p:sldIdLst>
    <p:sldId id="257" r:id="rId3"/>
    <p:sldId id="258" r:id="rId4"/>
    <p:sldId id="259" r:id="rId5"/>
    <p:sldId id="260" r:id="rId6"/>
    <p:sldId id="261" r:id="rId7"/>
    <p:sldId id="280" r:id="rId8"/>
    <p:sldId id="281" r:id="rId9"/>
    <p:sldId id="283" r:id="rId10"/>
    <p:sldId id="305" r:id="rId11"/>
    <p:sldId id="286" r:id="rId12"/>
    <p:sldId id="287" r:id="rId13"/>
    <p:sldId id="288" r:id="rId14"/>
    <p:sldId id="291" r:id="rId15"/>
    <p:sldId id="296" r:id="rId16"/>
    <p:sldId id="297" r:id="rId17"/>
    <p:sldId id="306" r:id="rId18"/>
    <p:sldId id="30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1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8eb41d7d3_0_2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8eb41d7d3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bfff8405_0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bfff8405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8eb41d7d3_0_2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8eb41d7d3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8eb41d7d3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8eb41d7d3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8eb41d7d3_0_2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8eb41d7d3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8eb41d7d3_0_3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8eb41d7d3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8eb41d7d3_0_3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8eb41d7d3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278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8eb41d7d3_0_3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8eb41d7d3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dd659cad_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dd659cad_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dd659cad_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dd659cad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8eb41d7d3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8eb41d7d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fff8405_0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fff8405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8eb41d7d3_0_2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8eb41d7d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8eb41d7d3_0_2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8eb41d7d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8eb41d7d3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8eb41d7d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89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685800" y="3786738"/>
            <a:ext cx="77724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4692274"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Difference of</a:t>
            </a:r>
            <a:endParaRPr>
              <a:solidFill>
                <a:schemeClr val="accent1"/>
              </a:solidFill>
            </a:endParaRPr>
          </a:p>
          <a:p>
            <a:pPr marL="0" lvl="0" indent="0" algn="l" rtl="0">
              <a:spcBef>
                <a:spcPts val="0"/>
              </a:spcBef>
              <a:spcAft>
                <a:spcPts val="0"/>
              </a:spcAft>
              <a:buNone/>
            </a:pPr>
            <a:r>
              <a:rPr lang="en">
                <a:solidFill>
                  <a:schemeClr val="accent1"/>
                </a:solidFill>
              </a:rPr>
              <a:t>Two Proportions</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body" idx="1"/>
          </p:nvPr>
        </p:nvSpPr>
        <p:spPr>
          <a:xfrm flipH="1">
            <a:off x="457075" y="1305775"/>
            <a:ext cx="7822200" cy="47889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dirty="0"/>
              <a:t>In the case of comparing two proportions where </a:t>
            </a:r>
            <a:r>
              <a:rPr lang="en" sz="2000" i="1" dirty="0"/>
              <a:t>H</a:t>
            </a:r>
            <a:r>
              <a:rPr lang="en" sz="2000" i="1" baseline="-25000" dirty="0"/>
              <a:t>0</a:t>
            </a:r>
            <a:r>
              <a:rPr lang="en" sz="2000" i="1" dirty="0"/>
              <a:t>: p</a:t>
            </a:r>
            <a:r>
              <a:rPr lang="en" sz="2000" i="1" baseline="-25000" dirty="0"/>
              <a:t>1</a:t>
            </a:r>
            <a:r>
              <a:rPr lang="en" sz="2000" i="1" dirty="0"/>
              <a:t> = p</a:t>
            </a:r>
            <a:r>
              <a:rPr lang="en" sz="2000" i="1" baseline="-25000" dirty="0"/>
              <a:t>2</a:t>
            </a:r>
            <a:r>
              <a:rPr lang="en" sz="2000" dirty="0"/>
              <a:t>, there </a:t>
            </a:r>
            <a:r>
              <a:rPr lang="en" sz="2000" dirty="0" smtClean="0"/>
              <a:t>is no difference in proportions between two groups.</a:t>
            </a:r>
            <a:endParaRPr sz="2000" dirty="0"/>
          </a:p>
          <a:p>
            <a:pPr marL="457200" lvl="0" indent="-355600" algn="l" rtl="0">
              <a:lnSpc>
                <a:spcPct val="115000"/>
              </a:lnSpc>
              <a:spcBef>
                <a:spcPts val="0"/>
              </a:spcBef>
              <a:spcAft>
                <a:spcPts val="0"/>
              </a:spcAft>
              <a:buSzPts val="2000"/>
              <a:buChar char="●"/>
            </a:pPr>
            <a:endParaRPr lang="en" sz="2000" dirty="0" smtClean="0"/>
          </a:p>
          <a:p>
            <a:pPr marL="457200" lvl="0" indent="-355600" algn="l" rtl="0">
              <a:lnSpc>
                <a:spcPct val="115000"/>
              </a:lnSpc>
              <a:spcBef>
                <a:spcPts val="0"/>
              </a:spcBef>
              <a:spcAft>
                <a:spcPts val="0"/>
              </a:spcAft>
              <a:buSzPts val="2000"/>
              <a:buChar char="●"/>
            </a:pPr>
            <a:r>
              <a:rPr lang="en" sz="2000" dirty="0" smtClean="0"/>
              <a:t>Therefore</a:t>
            </a:r>
            <a:r>
              <a:rPr lang="en" sz="2000" dirty="0"/>
              <a:t>, we </a:t>
            </a:r>
            <a:r>
              <a:rPr lang="en" sz="2000" dirty="0" smtClean="0"/>
              <a:t>can </a:t>
            </a:r>
            <a:r>
              <a:rPr lang="en" sz="2000" dirty="0"/>
              <a:t>find a common (</a:t>
            </a:r>
            <a:r>
              <a:rPr lang="en" sz="2000" i="1" dirty="0">
                <a:solidFill>
                  <a:srgbClr val="FF9900"/>
                </a:solidFill>
              </a:rPr>
              <a:t>pooled</a:t>
            </a:r>
            <a:r>
              <a:rPr lang="en" sz="2000" dirty="0"/>
              <a:t>) proportion for the two groups, and use that in our analysis.</a:t>
            </a:r>
            <a:endParaRPr sz="2000" dirty="0"/>
          </a:p>
          <a:p>
            <a:pPr marL="457200" lvl="0" indent="-355600" algn="l" rtl="0">
              <a:lnSpc>
                <a:spcPct val="115000"/>
              </a:lnSpc>
              <a:spcBef>
                <a:spcPts val="0"/>
              </a:spcBef>
              <a:spcAft>
                <a:spcPts val="0"/>
              </a:spcAft>
              <a:buSzPts val="2000"/>
              <a:buChar char="●"/>
            </a:pPr>
            <a:r>
              <a:rPr lang="en" sz="2000" dirty="0"/>
              <a:t>This simply means finding the proportion of total successes among the total number of observations.</a:t>
            </a:r>
            <a:endParaRPr sz="2000" dirty="0"/>
          </a:p>
          <a:p>
            <a:pPr marL="0" lvl="0" indent="0" algn="l" rtl="0">
              <a:lnSpc>
                <a:spcPct val="115000"/>
              </a:lnSpc>
              <a:spcBef>
                <a:spcPts val="1000"/>
              </a:spcBef>
              <a:spcAft>
                <a:spcPts val="0"/>
              </a:spcAft>
              <a:buClr>
                <a:schemeClr val="dk1"/>
              </a:buClr>
              <a:buSzPts val="1100"/>
              <a:buFont typeface="Arial"/>
              <a:buNone/>
            </a:pPr>
            <a:endParaRPr sz="2000" dirty="0"/>
          </a:p>
          <a:p>
            <a:pPr marL="0" lvl="0" indent="0" algn="l" rtl="0">
              <a:lnSpc>
                <a:spcPct val="115000"/>
              </a:lnSpc>
              <a:spcBef>
                <a:spcPts val="1000"/>
              </a:spcBef>
              <a:spcAft>
                <a:spcPts val="1000"/>
              </a:spcAft>
              <a:buClr>
                <a:schemeClr val="dk1"/>
              </a:buClr>
              <a:buSzPts val="1100"/>
              <a:buFont typeface="Arial"/>
              <a:buNone/>
            </a:pPr>
            <a:r>
              <a:rPr lang="en" sz="2000" dirty="0">
                <a:solidFill>
                  <a:schemeClr val="accent1"/>
                </a:solidFill>
              </a:rPr>
              <a:t>Pooled estimate of a proportion</a:t>
            </a:r>
            <a:endParaRPr sz="2000" dirty="0">
              <a:solidFill>
                <a:schemeClr val="accent1"/>
              </a:solidFill>
            </a:endParaRPr>
          </a:p>
        </p:txBody>
      </p:sp>
      <p:sp>
        <p:nvSpPr>
          <p:cNvPr id="263" name="Google Shape;263;p4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Pooled estimate of a proportion</a:t>
            </a:r>
            <a:endParaRPr baseline="30000">
              <a:solidFill>
                <a:schemeClr val="accent1"/>
              </a:solidFill>
            </a:endParaRPr>
          </a:p>
        </p:txBody>
      </p:sp>
      <p:pic>
        <p:nvPicPr>
          <p:cNvPr id="264" name="Google Shape;264;p45"/>
          <p:cNvPicPr preferRelativeResize="0"/>
          <p:nvPr/>
        </p:nvPicPr>
        <p:blipFill>
          <a:blip r:embed="rId3">
            <a:alphaModFix/>
          </a:blip>
          <a:stretch>
            <a:fillRect/>
          </a:stretch>
        </p:blipFill>
        <p:spPr>
          <a:xfrm>
            <a:off x="2574225" y="5239375"/>
            <a:ext cx="4295500" cy="7979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body" idx="1"/>
          </p:nvPr>
        </p:nvSpPr>
        <p:spPr>
          <a:xfrm flipH="1">
            <a:off x="457075" y="1305775"/>
            <a:ext cx="7822200" cy="173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70" name="Google Shape;270;p4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baseline="30000">
              <a:solidFill>
                <a:schemeClr val="accent1"/>
              </a:solidFill>
            </a:endParaRPr>
          </a:p>
        </p:txBody>
      </p:sp>
      <p:pic>
        <p:nvPicPr>
          <p:cNvPr id="271" name="Google Shape;271;p46"/>
          <p:cNvPicPr preferRelativeResize="0"/>
          <p:nvPr/>
        </p:nvPicPr>
        <p:blipFill rotWithShape="1">
          <a:blip r:embed="rId3">
            <a:alphaModFix/>
          </a:blip>
          <a:srcRect b="25273"/>
          <a:stretch/>
        </p:blipFill>
        <p:spPr>
          <a:xfrm>
            <a:off x="2685800" y="3039175"/>
            <a:ext cx="4076700" cy="129543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7"/>
          <p:cNvSpPr txBox="1">
            <a:spLocks noGrp="1"/>
          </p:cNvSpPr>
          <p:nvPr>
            <p:ph type="body" idx="1"/>
          </p:nvPr>
        </p:nvSpPr>
        <p:spPr>
          <a:xfrm flipH="1">
            <a:off x="457075" y="1305775"/>
            <a:ext cx="7822200" cy="173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77" name="Google Shape;277;p4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lvl="0"/>
            <a:r>
              <a:rPr lang="en" dirty="0">
                <a:solidFill>
                  <a:schemeClr val="accent1"/>
                </a:solidFill>
              </a:rPr>
              <a:t>Pooled proportion</a:t>
            </a:r>
            <a:endParaRPr baseline="30000" dirty="0">
              <a:solidFill>
                <a:schemeClr val="accent1"/>
              </a:solidFill>
            </a:endParaRPr>
          </a:p>
        </p:txBody>
      </p:sp>
      <p:pic>
        <p:nvPicPr>
          <p:cNvPr id="278" name="Google Shape;278;p47"/>
          <p:cNvPicPr preferRelativeResize="0"/>
          <p:nvPr/>
        </p:nvPicPr>
        <p:blipFill rotWithShape="1">
          <a:blip r:embed="rId3">
            <a:alphaModFix/>
          </a:blip>
          <a:srcRect b="25273"/>
          <a:stretch/>
        </p:blipFill>
        <p:spPr>
          <a:xfrm>
            <a:off x="2685800" y="3039175"/>
            <a:ext cx="4076700" cy="1295433"/>
          </a:xfrm>
          <a:prstGeom prst="rect">
            <a:avLst/>
          </a:prstGeom>
          <a:noFill/>
          <a:ln>
            <a:noFill/>
          </a:ln>
        </p:spPr>
      </p:pic>
      <p:pic>
        <p:nvPicPr>
          <p:cNvPr id="279" name="Google Shape;279;p47"/>
          <p:cNvPicPr preferRelativeResize="0"/>
          <p:nvPr/>
        </p:nvPicPr>
        <p:blipFill>
          <a:blip r:embed="rId4">
            <a:alphaModFix/>
          </a:blip>
          <a:stretch>
            <a:fillRect/>
          </a:stretch>
        </p:blipFill>
        <p:spPr>
          <a:xfrm>
            <a:off x="2148049" y="4848923"/>
            <a:ext cx="4905376" cy="711446"/>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0"/>
          <p:cNvSpPr txBox="1">
            <a:spLocks noGrp="1"/>
          </p:cNvSpPr>
          <p:nvPr>
            <p:ph type="body" idx="1"/>
          </p:nvPr>
        </p:nvSpPr>
        <p:spPr>
          <a:xfrm flipH="1">
            <a:off x="457075" y="1305775"/>
            <a:ext cx="7822200" cy="173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lang="en" sz="2200" i="1">
                <a:solidFill>
                  <a:schemeClr val="accent1"/>
                </a:solidFill>
              </a:rPr>
              <a:t>p̂</a:t>
            </a:r>
            <a:r>
              <a:rPr lang="en" sz="2200" i="1" baseline="-25000">
                <a:solidFill>
                  <a:schemeClr val="accent1"/>
                </a:solidFill>
              </a:rPr>
              <a:t>Duke</a:t>
            </a:r>
            <a:r>
              <a:rPr lang="en" sz="2200" i="1">
                <a:solidFill>
                  <a:schemeClr val="accent1"/>
                </a:solidFill>
              </a:rPr>
              <a:t> or p̂</a:t>
            </a:r>
            <a:r>
              <a:rPr lang="en" sz="2200" i="1" baseline="-250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304" name="Google Shape;304;p5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accent1"/>
                </a:solidFill>
              </a:rPr>
              <a:t>Pooled proportion</a:t>
            </a:r>
            <a:endParaRPr baseline="30000" dirty="0">
              <a:solidFill>
                <a:schemeClr val="accent1"/>
              </a:solidFill>
            </a:endParaRPr>
          </a:p>
        </p:txBody>
      </p:sp>
      <p:pic>
        <p:nvPicPr>
          <p:cNvPr id="305" name="Google Shape;305;p50"/>
          <p:cNvPicPr preferRelativeResize="0"/>
          <p:nvPr/>
        </p:nvPicPr>
        <p:blipFill rotWithShape="1">
          <a:blip r:embed="rId3">
            <a:alphaModFix/>
          </a:blip>
          <a:srcRect b="25780"/>
          <a:stretch/>
        </p:blipFill>
        <p:spPr>
          <a:xfrm>
            <a:off x="2685800" y="3039175"/>
            <a:ext cx="4076700" cy="1286640"/>
          </a:xfrm>
          <a:prstGeom prst="rect">
            <a:avLst/>
          </a:prstGeom>
          <a:noFill/>
          <a:ln>
            <a:noFill/>
          </a:ln>
        </p:spPr>
      </p:pic>
      <p:pic>
        <p:nvPicPr>
          <p:cNvPr id="306" name="Google Shape;306;p50"/>
          <p:cNvPicPr preferRelativeResize="0"/>
          <p:nvPr/>
        </p:nvPicPr>
        <p:blipFill>
          <a:blip r:embed="rId4">
            <a:alphaModFix/>
          </a:blip>
          <a:stretch>
            <a:fillRect/>
          </a:stretch>
        </p:blipFill>
        <p:spPr>
          <a:xfrm>
            <a:off x="2148049" y="4848923"/>
            <a:ext cx="4905376" cy="711446"/>
          </a:xfrm>
          <a:prstGeom prst="rect">
            <a:avLst/>
          </a:prstGeom>
          <a:noFill/>
          <a:ln>
            <a:noFill/>
          </a:ln>
        </p:spPr>
      </p:pic>
      <p:pic>
        <p:nvPicPr>
          <p:cNvPr id="307" name="Google Shape;307;p50"/>
          <p:cNvPicPr preferRelativeResize="0"/>
          <p:nvPr/>
        </p:nvPicPr>
        <p:blipFill>
          <a:blip r:embed="rId5">
            <a:alphaModFix/>
          </a:blip>
          <a:stretch>
            <a:fillRect/>
          </a:stretch>
        </p:blipFill>
        <p:spPr>
          <a:xfrm>
            <a:off x="2148049" y="5562730"/>
            <a:ext cx="2229716" cy="1171793"/>
          </a:xfrm>
          <a:prstGeom prst="rect">
            <a:avLst/>
          </a:prstGeom>
          <a:noFill/>
          <a:ln>
            <a:noFill/>
          </a:ln>
        </p:spPr>
      </p:pic>
      <p:pic>
        <p:nvPicPr>
          <p:cNvPr id="308" name="Google Shape;308;p50"/>
          <p:cNvPicPr preferRelativeResize="0"/>
          <p:nvPr/>
        </p:nvPicPr>
        <p:blipFill>
          <a:blip r:embed="rId6">
            <a:alphaModFix/>
          </a:blip>
          <a:stretch>
            <a:fillRect/>
          </a:stretch>
        </p:blipFill>
        <p:spPr>
          <a:xfrm>
            <a:off x="4377765" y="5549637"/>
            <a:ext cx="830679" cy="1163423"/>
          </a:xfrm>
          <a:prstGeom prst="rect">
            <a:avLst/>
          </a:prstGeom>
          <a:noFill/>
          <a:ln>
            <a:noFill/>
          </a:ln>
        </p:spPr>
      </p:pic>
      <p:pic>
        <p:nvPicPr>
          <p:cNvPr id="309" name="Google Shape;309;p50"/>
          <p:cNvPicPr preferRelativeResize="0"/>
          <p:nvPr/>
        </p:nvPicPr>
        <p:blipFill>
          <a:blip r:embed="rId7">
            <a:alphaModFix/>
          </a:blip>
          <a:stretch>
            <a:fillRect/>
          </a:stretch>
        </p:blipFill>
        <p:spPr>
          <a:xfrm>
            <a:off x="5208455" y="5562730"/>
            <a:ext cx="961838" cy="502197"/>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body" idx="1"/>
          </p:nvPr>
        </p:nvSpPr>
        <p:spPr>
          <a:xfrm flipH="1">
            <a:off x="457075" y="1305775"/>
            <a:ext cx="7822200" cy="14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49" name="Google Shape;349;p5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lvl="0"/>
            <a:r>
              <a:rPr lang="en" dirty="0">
                <a:solidFill>
                  <a:schemeClr val="accent1"/>
                </a:solidFill>
              </a:rPr>
              <a:t>Z test statistic</a:t>
            </a:r>
            <a:endParaRPr dirty="0">
              <a:solidFill>
                <a:schemeClr val="accent1"/>
              </a:solidFill>
            </a:endParaRPr>
          </a:p>
        </p:txBody>
      </p:sp>
      <p:pic>
        <p:nvPicPr>
          <p:cNvPr id="350" name="Google Shape;350;p55"/>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51" name="Google Shape;351;p55"/>
          <p:cNvPicPr preferRelativeResize="0"/>
          <p:nvPr/>
        </p:nvPicPr>
        <p:blipFill>
          <a:blip r:embed="rId4">
            <a:alphaModFix/>
          </a:blip>
          <a:stretch>
            <a:fillRect/>
          </a:stretch>
        </p:blipFill>
        <p:spPr>
          <a:xfrm>
            <a:off x="1754748" y="4227769"/>
            <a:ext cx="2966168" cy="1063514"/>
          </a:xfrm>
          <a:prstGeom prst="rect">
            <a:avLst/>
          </a:prstGeom>
          <a:noFill/>
          <a:ln>
            <a:noFill/>
          </a:ln>
        </p:spPr>
      </p:pic>
      <p:pic>
        <p:nvPicPr>
          <p:cNvPr id="352" name="Google Shape;352;p55"/>
          <p:cNvPicPr preferRelativeResize="0"/>
          <p:nvPr/>
        </p:nvPicPr>
        <p:blipFill>
          <a:blip r:embed="rId5">
            <a:alphaModFix/>
          </a:blip>
          <a:stretch>
            <a:fillRect/>
          </a:stretch>
        </p:blipFill>
        <p:spPr>
          <a:xfrm>
            <a:off x="1754760" y="5291295"/>
            <a:ext cx="3919260" cy="1009891"/>
          </a:xfrm>
          <a:prstGeom prst="rect">
            <a:avLst/>
          </a:prstGeom>
          <a:noFill/>
          <a:ln>
            <a:noFill/>
          </a:ln>
        </p:spPr>
      </p:pic>
      <p:pic>
        <p:nvPicPr>
          <p:cNvPr id="353" name="Google Shape;353;p55"/>
          <p:cNvPicPr preferRelativeResize="0"/>
          <p:nvPr/>
        </p:nvPicPr>
        <p:blipFill>
          <a:blip r:embed="rId6">
            <a:alphaModFix/>
          </a:blip>
          <a:stretch>
            <a:fillRect/>
          </a:stretch>
        </p:blipFill>
        <p:spPr>
          <a:xfrm>
            <a:off x="5674009" y="5326742"/>
            <a:ext cx="1238130" cy="974143"/>
          </a:xfrm>
          <a:prstGeom prst="rect">
            <a:avLst/>
          </a:prstGeom>
          <a:noFill/>
          <a:ln>
            <a:noFill/>
          </a:ln>
        </p:spPr>
      </p:pic>
      <p:pic>
        <p:nvPicPr>
          <p:cNvPr id="354" name="Google Shape;354;p55"/>
          <p:cNvPicPr preferRelativeResize="0"/>
          <p:nvPr/>
        </p:nvPicPr>
        <p:blipFill>
          <a:blip r:embed="rId7">
            <a:alphaModFix/>
          </a:blip>
          <a:stretch>
            <a:fillRect/>
          </a:stretch>
        </p:blipFill>
        <p:spPr>
          <a:xfrm>
            <a:off x="6912151" y="5309163"/>
            <a:ext cx="1051074" cy="974143"/>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6"/>
          <p:cNvSpPr txBox="1">
            <a:spLocks noGrp="1"/>
          </p:cNvSpPr>
          <p:nvPr>
            <p:ph type="body" idx="1"/>
          </p:nvPr>
        </p:nvSpPr>
        <p:spPr>
          <a:xfrm flipH="1">
            <a:off x="457075" y="1305775"/>
            <a:ext cx="7822200" cy="14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60" name="Google Shape;360;p5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accent1"/>
                </a:solidFill>
              </a:rPr>
              <a:t>P-value</a:t>
            </a:r>
            <a:endParaRPr dirty="0">
              <a:solidFill>
                <a:schemeClr val="accent1"/>
              </a:solidFill>
            </a:endParaRPr>
          </a:p>
        </p:txBody>
      </p:sp>
      <p:pic>
        <p:nvPicPr>
          <p:cNvPr id="361" name="Google Shape;361;p56"/>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62" name="Google Shape;362;p56"/>
          <p:cNvPicPr preferRelativeResize="0"/>
          <p:nvPr/>
        </p:nvPicPr>
        <p:blipFill>
          <a:blip r:embed="rId4">
            <a:alphaModFix/>
          </a:blip>
          <a:stretch>
            <a:fillRect/>
          </a:stretch>
        </p:blipFill>
        <p:spPr>
          <a:xfrm>
            <a:off x="1754748" y="4139849"/>
            <a:ext cx="2966168" cy="1063514"/>
          </a:xfrm>
          <a:prstGeom prst="rect">
            <a:avLst/>
          </a:prstGeom>
          <a:noFill/>
          <a:ln>
            <a:noFill/>
          </a:ln>
        </p:spPr>
      </p:pic>
      <p:pic>
        <p:nvPicPr>
          <p:cNvPr id="365" name="Google Shape;365;p56"/>
          <p:cNvPicPr preferRelativeResize="0"/>
          <p:nvPr/>
        </p:nvPicPr>
        <p:blipFill>
          <a:blip r:embed="rId5">
            <a:alphaModFix/>
          </a:blip>
          <a:stretch>
            <a:fillRect/>
          </a:stretch>
        </p:blipFill>
        <p:spPr>
          <a:xfrm>
            <a:off x="4793205" y="4247100"/>
            <a:ext cx="1051074" cy="974143"/>
          </a:xfrm>
          <a:prstGeom prst="rect">
            <a:avLst/>
          </a:prstGeom>
          <a:noFill/>
          <a:ln>
            <a:noFill/>
          </a:ln>
        </p:spPr>
      </p:pic>
      <p:pic>
        <p:nvPicPr>
          <p:cNvPr id="366" name="Google Shape;366;p56"/>
          <p:cNvPicPr preferRelativeResize="0"/>
          <p:nvPr/>
        </p:nvPicPr>
        <p:blipFill>
          <a:blip r:embed="rId6">
            <a:alphaModFix/>
          </a:blip>
          <a:stretch>
            <a:fillRect/>
          </a:stretch>
        </p:blipFill>
        <p:spPr>
          <a:xfrm>
            <a:off x="-10394" y="5552224"/>
            <a:ext cx="7963225" cy="375358"/>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6"/>
          <p:cNvSpPr txBox="1">
            <a:spLocks noGrp="1"/>
          </p:cNvSpPr>
          <p:nvPr>
            <p:ph type="body" idx="1"/>
          </p:nvPr>
        </p:nvSpPr>
        <p:spPr>
          <a:xfrm flipH="1">
            <a:off x="457075" y="1305775"/>
            <a:ext cx="7822200" cy="14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FF0000"/>
                </a:solidFill>
              </a:rPr>
              <a:t>Do these data suggest that the proportion of all Duke students who would be bothered a great deal by the melting of the northern ice cap differs from the proportion of all Americans who do? </a:t>
            </a:r>
            <a:r>
              <a:rPr lang="en" sz="1800" dirty="0">
                <a:solidFill>
                  <a:schemeClr val="accent1"/>
                </a:solidFill>
              </a:rPr>
              <a:t>Calculate the test statistic, the p-value, and interpret your conclusion in context of the data.</a:t>
            </a:r>
            <a:endParaRPr sz="1800" dirty="0">
              <a:solidFill>
                <a:schemeClr val="accent1"/>
              </a:solidFill>
            </a:endParaRPr>
          </a:p>
        </p:txBody>
      </p:sp>
      <p:sp>
        <p:nvSpPr>
          <p:cNvPr id="360" name="Google Shape;360;p5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accent1"/>
                </a:solidFill>
              </a:rPr>
              <a:t>Conclusion</a:t>
            </a:r>
            <a:endParaRPr dirty="0">
              <a:solidFill>
                <a:schemeClr val="accent1"/>
              </a:solidFill>
            </a:endParaRPr>
          </a:p>
        </p:txBody>
      </p:sp>
      <p:pic>
        <p:nvPicPr>
          <p:cNvPr id="366" name="Google Shape;366;p56"/>
          <p:cNvPicPr preferRelativeResize="0"/>
          <p:nvPr/>
        </p:nvPicPr>
        <p:blipFill>
          <a:blip r:embed="rId3">
            <a:alphaModFix/>
          </a:blip>
          <a:stretch>
            <a:fillRect/>
          </a:stretch>
        </p:blipFill>
        <p:spPr>
          <a:xfrm>
            <a:off x="235791" y="2890262"/>
            <a:ext cx="7963225" cy="375358"/>
          </a:xfrm>
          <a:prstGeom prst="rect">
            <a:avLst/>
          </a:prstGeom>
          <a:noFill/>
          <a:ln>
            <a:noFill/>
          </a:ln>
        </p:spPr>
      </p:pic>
      <p:sp>
        <p:nvSpPr>
          <p:cNvPr id="2" name="TextBox 1"/>
          <p:cNvSpPr txBox="1"/>
          <p:nvPr/>
        </p:nvSpPr>
        <p:spPr>
          <a:xfrm>
            <a:off x="457075" y="3912922"/>
            <a:ext cx="8188460" cy="830997"/>
          </a:xfrm>
          <a:prstGeom prst="rect">
            <a:avLst/>
          </a:prstGeom>
          <a:noFill/>
        </p:spPr>
        <p:txBody>
          <a:bodyPr wrap="none" rtlCol="0">
            <a:spAutoFit/>
          </a:bodyPr>
          <a:lstStyle/>
          <a:p>
            <a:r>
              <a:rPr lang="en-US" sz="1600" dirty="0" smtClean="0"/>
              <a:t>Since p-value &gt; significance level of 0.05</a:t>
            </a:r>
            <a:r>
              <a:rPr lang="en-US" sz="1600" dirty="0"/>
              <a:t>, data </a:t>
            </a:r>
            <a:r>
              <a:rPr lang="en-US" sz="1600" dirty="0" smtClean="0"/>
              <a:t>does NOT suggest </a:t>
            </a:r>
            <a:r>
              <a:rPr lang="en-US" sz="1600" dirty="0"/>
              <a:t>that the proportion of </a:t>
            </a:r>
            <a:endParaRPr lang="en-US" sz="1600" dirty="0" smtClean="0"/>
          </a:p>
          <a:p>
            <a:r>
              <a:rPr lang="en-US" sz="1600" dirty="0" smtClean="0"/>
              <a:t>all </a:t>
            </a:r>
            <a:r>
              <a:rPr lang="en-US" sz="1600" dirty="0"/>
              <a:t>Duke students who would be bothered a great deal by the melting of the </a:t>
            </a:r>
            <a:r>
              <a:rPr lang="en-US" sz="1600" dirty="0" smtClean="0"/>
              <a:t>northern </a:t>
            </a:r>
            <a:r>
              <a:rPr lang="en-US" sz="1600" dirty="0"/>
              <a:t>ice </a:t>
            </a:r>
            <a:endParaRPr lang="en-US" sz="1600" dirty="0" smtClean="0"/>
          </a:p>
          <a:p>
            <a:r>
              <a:rPr lang="en-US" sz="1600" dirty="0" smtClean="0"/>
              <a:t>cap </a:t>
            </a:r>
            <a:r>
              <a:rPr lang="en-US" sz="1600" dirty="0"/>
              <a:t>differs from the proportion of all Americans who </a:t>
            </a:r>
            <a:r>
              <a:rPr lang="en-US" sz="1600" dirty="0" smtClean="0"/>
              <a:t>do.</a:t>
            </a:r>
            <a:endParaRPr lang="en-US" sz="1600" dirty="0"/>
          </a:p>
        </p:txBody>
      </p:sp>
    </p:spTree>
    <p:extLst>
      <p:ext uri="{BB962C8B-B14F-4D97-AF65-F5344CB8AC3E}">
        <p14:creationId xmlns:p14="http://schemas.microsoft.com/office/powerpoint/2010/main" val="2985485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2"/>
          <p:cNvSpPr txBox="1">
            <a:spLocks noGrp="1"/>
          </p:cNvSpPr>
          <p:nvPr>
            <p:ph type="body" idx="1"/>
          </p:nvPr>
        </p:nvSpPr>
        <p:spPr>
          <a:xfrm flipH="1">
            <a:off x="457200" y="4366225"/>
            <a:ext cx="7822200" cy="9204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SzPts val="2100"/>
              <a:buChar char="●"/>
            </a:pPr>
            <a:r>
              <a:rPr lang="en" sz="2100" dirty="0"/>
              <a:t>When working with means, it's very rare that σ is known, so we usually use </a:t>
            </a:r>
            <a:r>
              <a:rPr lang="en" sz="2100" i="1" dirty="0"/>
              <a:t>s</a:t>
            </a:r>
            <a:r>
              <a:rPr lang="en" sz="2100" dirty="0"/>
              <a:t>.</a:t>
            </a:r>
            <a:endParaRPr sz="2100" dirty="0"/>
          </a:p>
        </p:txBody>
      </p:sp>
      <p:sp>
        <p:nvSpPr>
          <p:cNvPr id="408" name="Google Shape;408;p62"/>
          <p:cNvSpPr txBox="1">
            <a:spLocks noGrp="1"/>
          </p:cNvSpPr>
          <p:nvPr>
            <p:ph type="title"/>
          </p:nvPr>
        </p:nvSpPr>
        <p:spPr>
          <a:xfrm>
            <a:off x="457200" y="190788"/>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Reference - standard </a:t>
            </a:r>
            <a:r>
              <a:rPr lang="en" dirty="0" smtClean="0">
                <a:solidFill>
                  <a:schemeClr val="accent1"/>
                </a:solidFill>
              </a:rPr>
              <a:t>error</a:t>
            </a:r>
            <a:endParaRPr dirty="0">
              <a:solidFill>
                <a:schemeClr val="accent1"/>
              </a:solidFill>
            </a:endParaRPr>
          </a:p>
        </p:txBody>
      </p:sp>
      <p:pic>
        <p:nvPicPr>
          <p:cNvPr id="409" name="Google Shape;409;p62"/>
          <p:cNvPicPr preferRelativeResize="0"/>
          <p:nvPr/>
        </p:nvPicPr>
        <p:blipFill>
          <a:blip r:embed="rId3">
            <a:alphaModFix/>
          </a:blip>
          <a:stretch>
            <a:fillRect/>
          </a:stretch>
        </p:blipFill>
        <p:spPr>
          <a:xfrm>
            <a:off x="1425075" y="1333800"/>
            <a:ext cx="6335024" cy="29763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457075" y="1305775"/>
            <a:ext cx="7822200" cy="413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accent1"/>
                </a:solidFill>
              </a:rPr>
              <a:t>Scientists predict that global warming may have big effects on the polar regions within the next 100 years. One of the possible effects is that the northern ice cap may completely melt. Would this bother you a great deal, some, a little, or not at all if it actually happened?</a:t>
            </a:r>
            <a:endParaRPr sz="2200">
              <a:solidFill>
                <a:schemeClr val="accent1"/>
              </a:solidFill>
            </a:endParaRPr>
          </a:p>
          <a:p>
            <a:pPr marL="0" lvl="0" indent="0" algn="l" rtl="0">
              <a:lnSpc>
                <a:spcPct val="115000"/>
              </a:lnSpc>
              <a:spcBef>
                <a:spcPts val="0"/>
              </a:spcBef>
              <a:spcAft>
                <a:spcPts val="0"/>
              </a:spcAft>
              <a:buNone/>
            </a:pPr>
            <a:endParaRPr sz="2200"/>
          </a:p>
          <a:p>
            <a:pPr marL="457200" lvl="0" indent="-368300" algn="l" rtl="0">
              <a:lnSpc>
                <a:spcPct val="115000"/>
              </a:lnSpc>
              <a:spcBef>
                <a:spcPts val="0"/>
              </a:spcBef>
              <a:spcAft>
                <a:spcPts val="0"/>
              </a:spcAft>
              <a:buSzPts val="2200"/>
              <a:buAutoNum type="alphaLcParenBoth"/>
            </a:pPr>
            <a:r>
              <a:rPr lang="en" sz="2200"/>
              <a:t>A great deal</a:t>
            </a:r>
            <a:endParaRPr sz="2200"/>
          </a:p>
          <a:p>
            <a:pPr marL="457200" lvl="0" indent="-368300" algn="l" rtl="0">
              <a:lnSpc>
                <a:spcPct val="115000"/>
              </a:lnSpc>
              <a:spcBef>
                <a:spcPts val="0"/>
              </a:spcBef>
              <a:spcAft>
                <a:spcPts val="0"/>
              </a:spcAft>
              <a:buSzPts val="2200"/>
              <a:buAutoNum type="alphaLcParenBoth"/>
            </a:pPr>
            <a:r>
              <a:rPr lang="en" sz="2200"/>
              <a:t>Some</a:t>
            </a:r>
            <a:endParaRPr sz="2200"/>
          </a:p>
          <a:p>
            <a:pPr marL="457200" lvl="0" indent="-368300" algn="l" rtl="0">
              <a:lnSpc>
                <a:spcPct val="115000"/>
              </a:lnSpc>
              <a:spcBef>
                <a:spcPts val="0"/>
              </a:spcBef>
              <a:spcAft>
                <a:spcPts val="0"/>
              </a:spcAft>
              <a:buSzPts val="2200"/>
              <a:buAutoNum type="alphaLcParenBoth"/>
            </a:pPr>
            <a:r>
              <a:rPr lang="en" sz="2200"/>
              <a:t>A little</a:t>
            </a:r>
            <a:endParaRPr sz="2200"/>
          </a:p>
          <a:p>
            <a:pPr marL="457200" lvl="0" indent="-368300" algn="l" rtl="0">
              <a:lnSpc>
                <a:spcPct val="115000"/>
              </a:lnSpc>
              <a:spcBef>
                <a:spcPts val="0"/>
              </a:spcBef>
              <a:spcAft>
                <a:spcPts val="0"/>
              </a:spcAft>
              <a:buSzPts val="2200"/>
              <a:buAutoNum type="alphaLcParenBoth"/>
            </a:pPr>
            <a:r>
              <a:rPr lang="en" sz="2200"/>
              <a:t>Not at all</a:t>
            </a:r>
            <a:endParaRPr sz="2200"/>
          </a:p>
        </p:txBody>
      </p:sp>
      <p:sp>
        <p:nvSpPr>
          <p:cNvPr id="58" name="Google Shape;58;p1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Melting ice cap</a:t>
            </a:r>
            <a:endParaRPr baseline="3000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Results from the GSS</a:t>
            </a:r>
            <a:endParaRPr baseline="30000">
              <a:solidFill>
                <a:schemeClr val="accent1"/>
              </a:solidFill>
            </a:endParaRPr>
          </a:p>
        </p:txBody>
      </p:sp>
      <p:sp>
        <p:nvSpPr>
          <p:cNvPr id="64" name="Google Shape;64;p18"/>
          <p:cNvSpPr txBox="1">
            <a:spLocks noGrp="1"/>
          </p:cNvSpPr>
          <p:nvPr>
            <p:ph type="body" idx="1"/>
          </p:nvPr>
        </p:nvSpPr>
        <p:spPr>
          <a:xfrm flipH="1">
            <a:off x="457075" y="1305775"/>
            <a:ext cx="7822200" cy="1527300"/>
          </a:xfrm>
          <a:prstGeom prst="rect">
            <a:avLst/>
          </a:prstGeom>
        </p:spPr>
        <p:txBody>
          <a:bodyPr spcFirstLastPara="1" wrap="square" lIns="91425" tIns="91425" rIns="91425" bIns="91425" anchor="t" anchorCtr="0">
            <a:noAutofit/>
          </a:bodyPr>
          <a:lstStyle/>
          <a:p>
            <a:pPr marL="0" lvl="0" indent="0">
              <a:lnSpc>
                <a:spcPct val="115000"/>
              </a:lnSpc>
              <a:spcBef>
                <a:spcPts val="0"/>
              </a:spcBef>
              <a:buNone/>
            </a:pPr>
            <a:r>
              <a:rPr lang="en" sz="2200" dirty="0"/>
              <a:t>The </a:t>
            </a:r>
            <a:r>
              <a:rPr lang="en-US" sz="2200" dirty="0"/>
              <a:t>General Social </a:t>
            </a:r>
            <a:r>
              <a:rPr lang="en-US" sz="2200" dirty="0" smtClean="0"/>
              <a:t>Survey (</a:t>
            </a:r>
            <a:r>
              <a:rPr lang="en" sz="2200" dirty="0" smtClean="0"/>
              <a:t>GSS) </a:t>
            </a:r>
            <a:r>
              <a:rPr lang="en" sz="2200" dirty="0"/>
              <a:t>asks the same question, below are the distributions of responses from the 2010 GSS as well as from a group of introductory statistics students at Duke University:</a:t>
            </a:r>
            <a:endParaRPr sz="2200" i="1" dirty="0">
              <a:solidFill>
                <a:schemeClr val="accent1"/>
              </a:solidFill>
            </a:endParaRPr>
          </a:p>
        </p:txBody>
      </p:sp>
      <p:pic>
        <p:nvPicPr>
          <p:cNvPr id="65" name="Google Shape;65;p18"/>
          <p:cNvPicPr preferRelativeResize="0"/>
          <p:nvPr/>
        </p:nvPicPr>
        <p:blipFill>
          <a:blip r:embed="rId3">
            <a:alphaModFix/>
          </a:blip>
          <a:stretch>
            <a:fillRect/>
          </a:stretch>
        </p:blipFill>
        <p:spPr>
          <a:xfrm>
            <a:off x="2527775" y="3246312"/>
            <a:ext cx="3680800" cy="23214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9"/>
          <p:cNvSpPr txBox="1">
            <a:spLocks noGrp="1"/>
          </p:cNvSpPr>
          <p:nvPr>
            <p:ph type="body" idx="1"/>
          </p:nvPr>
        </p:nvSpPr>
        <p:spPr>
          <a:xfrm flipH="1">
            <a:off x="457075" y="1305775"/>
            <a:ext cx="7822200" cy="3418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i="1">
                <a:solidFill>
                  <a:schemeClr val="accent1"/>
                </a:solidFill>
              </a:rPr>
              <a:t>Parameter of interest</a:t>
            </a:r>
            <a:r>
              <a:rPr lang="en" sz="2200"/>
              <a:t>: Difference between the proportions of </a:t>
            </a:r>
            <a:r>
              <a:rPr lang="en" sz="2200" i="1">
                <a:solidFill>
                  <a:srgbClr val="FF9900"/>
                </a:solidFill>
              </a:rPr>
              <a:t>all</a:t>
            </a:r>
            <a:r>
              <a:rPr lang="en" sz="2200"/>
              <a:t> Duke students and </a:t>
            </a:r>
            <a:r>
              <a:rPr lang="en" sz="2200" i="1">
                <a:solidFill>
                  <a:srgbClr val="FF9900"/>
                </a:solidFill>
              </a:rPr>
              <a:t>all </a:t>
            </a:r>
            <a:r>
              <a:rPr lang="en" sz="2200"/>
              <a:t>Americans who would be bothered a great deal by the northern ice cap completely melting.</a:t>
            </a:r>
            <a:endParaRPr sz="2200"/>
          </a:p>
          <a:p>
            <a:pPr marL="457200" lvl="0" indent="457200" algn="l" rtl="0">
              <a:lnSpc>
                <a:spcPct val="115000"/>
              </a:lnSpc>
              <a:spcBef>
                <a:spcPts val="0"/>
              </a:spcBef>
              <a:spcAft>
                <a:spcPts val="0"/>
              </a:spcAft>
              <a:buNone/>
            </a:pPr>
            <a:r>
              <a:rPr lang="en" sz="2200"/>
              <a:t>                             </a:t>
            </a:r>
            <a:r>
              <a:rPr lang="en" sz="2200">
                <a:solidFill>
                  <a:schemeClr val="accent1"/>
                </a:solidFill>
              </a:rPr>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p:txBody>
      </p:sp>
      <p:sp>
        <p:nvSpPr>
          <p:cNvPr id="71" name="Google Shape;71;p1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Parameter and point estimate</a:t>
            </a:r>
            <a:endParaRPr baseline="30000">
              <a:solidFill>
                <a:schemeClr val="accen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0"/>
          <p:cNvSpPr txBox="1">
            <a:spLocks noGrp="1"/>
          </p:cNvSpPr>
          <p:nvPr>
            <p:ph type="body" idx="1"/>
          </p:nvPr>
        </p:nvSpPr>
        <p:spPr>
          <a:xfrm flipH="1">
            <a:off x="457075" y="1305775"/>
            <a:ext cx="7822200" cy="3418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i="1">
                <a:solidFill>
                  <a:schemeClr val="accent1"/>
                </a:solidFill>
              </a:rPr>
              <a:t>Parameter of interest</a:t>
            </a:r>
            <a:r>
              <a:rPr lang="en" sz="2200"/>
              <a:t>: Difference between the proportions of </a:t>
            </a:r>
            <a:r>
              <a:rPr lang="en" sz="2200" i="1">
                <a:solidFill>
                  <a:srgbClr val="FF9900"/>
                </a:solidFill>
              </a:rPr>
              <a:t>all</a:t>
            </a:r>
            <a:r>
              <a:rPr lang="en" sz="2200"/>
              <a:t> Duke students and </a:t>
            </a:r>
            <a:r>
              <a:rPr lang="en" sz="2200" i="1">
                <a:solidFill>
                  <a:srgbClr val="FF9900"/>
                </a:solidFill>
              </a:rPr>
              <a:t>all </a:t>
            </a:r>
            <a:r>
              <a:rPr lang="en" sz="2200"/>
              <a:t>Americans who would be bothered a great deal by the northern ice cap completely melting.</a:t>
            </a:r>
            <a:endParaRPr sz="2200"/>
          </a:p>
          <a:p>
            <a:pPr marL="457200" lvl="0" indent="457200" algn="l" rtl="0">
              <a:lnSpc>
                <a:spcPct val="115000"/>
              </a:lnSpc>
              <a:spcBef>
                <a:spcPts val="0"/>
              </a:spcBef>
              <a:spcAft>
                <a:spcPts val="0"/>
              </a:spcAft>
              <a:buNone/>
            </a:pPr>
            <a:r>
              <a:rPr lang="en" sz="2200"/>
              <a:t>                             </a:t>
            </a:r>
            <a:r>
              <a:rPr lang="en" sz="2200">
                <a:solidFill>
                  <a:schemeClr val="accent1"/>
                </a:solidFill>
              </a:rPr>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p:txBody>
      </p:sp>
      <p:sp>
        <p:nvSpPr>
          <p:cNvPr id="77" name="Google Shape;77;p2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Parameter and point estimate</a:t>
            </a:r>
            <a:endParaRPr baseline="30000">
              <a:solidFill>
                <a:schemeClr val="accent1"/>
              </a:solidFill>
            </a:endParaRPr>
          </a:p>
        </p:txBody>
      </p:sp>
      <p:sp>
        <p:nvSpPr>
          <p:cNvPr id="78" name="Google Shape;78;p20"/>
          <p:cNvSpPr txBox="1">
            <a:spLocks noGrp="1"/>
          </p:cNvSpPr>
          <p:nvPr>
            <p:ph type="body" idx="1"/>
          </p:nvPr>
        </p:nvSpPr>
        <p:spPr>
          <a:xfrm flipH="1">
            <a:off x="457075" y="3321400"/>
            <a:ext cx="7822200" cy="3418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i="1">
                <a:solidFill>
                  <a:schemeClr val="accent1"/>
                </a:solidFill>
              </a:rPr>
              <a:t>Point estimate</a:t>
            </a:r>
            <a:r>
              <a:rPr lang="en" sz="2200"/>
              <a:t>: Difference between the proportions of </a:t>
            </a:r>
            <a:r>
              <a:rPr lang="en" sz="2200" i="1">
                <a:solidFill>
                  <a:srgbClr val="FF9900"/>
                </a:solidFill>
              </a:rPr>
              <a:t>sampled</a:t>
            </a:r>
            <a:r>
              <a:rPr lang="en" sz="2200"/>
              <a:t> Duke students and </a:t>
            </a:r>
            <a:r>
              <a:rPr lang="en" sz="2200" i="1">
                <a:solidFill>
                  <a:srgbClr val="FF9900"/>
                </a:solidFill>
              </a:rPr>
              <a:t>sampled</a:t>
            </a:r>
            <a:r>
              <a:rPr lang="en" sz="2200"/>
              <a:t> Americans who would be bothered a great deal by the northern ice cap completely melting.</a:t>
            </a:r>
            <a:endParaRPr sz="2200"/>
          </a:p>
          <a:p>
            <a:pPr marL="457200" lvl="0" indent="457200" algn="l" rtl="0">
              <a:lnSpc>
                <a:spcPct val="115000"/>
              </a:lnSpc>
              <a:spcBef>
                <a:spcPts val="0"/>
              </a:spcBef>
              <a:spcAft>
                <a:spcPts val="0"/>
              </a:spcAft>
              <a:buNone/>
            </a:pPr>
            <a:r>
              <a:rPr lang="en" sz="2200"/>
              <a:t>                             </a:t>
            </a:r>
            <a:r>
              <a:rPr lang="en" sz="2200" i="1"/>
              <a:t> </a:t>
            </a:r>
            <a:r>
              <a:rPr lang="en" sz="2200" i="1">
                <a:solidFill>
                  <a:schemeClr val="accent1"/>
                </a:solidFill>
              </a:rPr>
              <a:t>p̂</a:t>
            </a:r>
            <a:r>
              <a:rPr lang="en" sz="2200" i="1" baseline="-25000">
                <a:solidFill>
                  <a:schemeClr val="accent1"/>
                </a:solidFill>
              </a:rPr>
              <a:t>Duke</a:t>
            </a:r>
            <a:r>
              <a:rPr lang="en" sz="2200" i="1">
                <a:solidFill>
                  <a:schemeClr val="accent1"/>
                </a:solidFill>
              </a:rPr>
              <a:t> - p̂</a:t>
            </a:r>
            <a:r>
              <a:rPr lang="en" sz="2200" i="1" baseline="-25000">
                <a:solidFill>
                  <a:schemeClr val="accent1"/>
                </a:solidFill>
              </a:rPr>
              <a:t>US</a:t>
            </a:r>
            <a:endParaRPr sz="2200" i="1">
              <a:solidFill>
                <a:schemeClr val="accent1"/>
              </a:solidFill>
            </a:endParaRPr>
          </a:p>
          <a:p>
            <a:pPr marL="0" lvl="0" indent="0" algn="l" rtl="0">
              <a:lnSpc>
                <a:spcPct val="115000"/>
              </a:lnSpc>
              <a:spcBef>
                <a:spcPts val="0"/>
              </a:spcBef>
              <a:spcAft>
                <a:spcPts val="0"/>
              </a:spcAft>
              <a:buNone/>
            </a:pPr>
            <a:endParaRPr sz="2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body" idx="1"/>
          </p:nvPr>
        </p:nvSpPr>
        <p:spPr>
          <a:xfrm flipH="1">
            <a:off x="457150" y="1305775"/>
            <a:ext cx="8050800" cy="158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2000">
                <a:solidFill>
                  <a:schemeClr val="accent1"/>
                </a:solidFill>
              </a:rPr>
              <a:t>Which of the following is the correct set of hypotheses for testing if the proportion of all Duke students who would be bothered a great deal by the melting of the northern ice cap differs from the proportion of all Americans who do?</a:t>
            </a:r>
            <a:endParaRPr sz="2000">
              <a:solidFill>
                <a:schemeClr val="accent1"/>
              </a:solidFill>
            </a:endParaRPr>
          </a:p>
        </p:txBody>
      </p:sp>
      <p:sp>
        <p:nvSpPr>
          <p:cNvPr id="225" name="Google Shape;225;p3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lvl="0"/>
            <a:r>
              <a:rPr lang="en-US" dirty="0">
                <a:solidFill>
                  <a:schemeClr val="accent1"/>
                </a:solidFill>
              </a:rPr>
              <a:t>State your hypothesis</a:t>
            </a:r>
            <a:endParaRPr baseline="30000" dirty="0">
              <a:solidFill>
                <a:schemeClr val="accent1"/>
              </a:solidFill>
            </a:endParaRPr>
          </a:p>
        </p:txBody>
      </p:sp>
      <p:pic>
        <p:nvPicPr>
          <p:cNvPr id="226" name="Google Shape;226;p39"/>
          <p:cNvPicPr preferRelativeResize="0"/>
          <p:nvPr/>
        </p:nvPicPr>
        <p:blipFill>
          <a:blip r:embed="rId3">
            <a:alphaModFix/>
          </a:blip>
          <a:stretch>
            <a:fillRect/>
          </a:stretch>
        </p:blipFill>
        <p:spPr>
          <a:xfrm>
            <a:off x="584725" y="3007223"/>
            <a:ext cx="2781401" cy="2836806"/>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0"/>
          <p:cNvSpPr txBox="1">
            <a:spLocks noGrp="1"/>
          </p:cNvSpPr>
          <p:nvPr>
            <p:ph type="body" idx="1"/>
          </p:nvPr>
        </p:nvSpPr>
        <p:spPr>
          <a:xfrm flipH="1">
            <a:off x="457150" y="1305775"/>
            <a:ext cx="8050800" cy="158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2000"/>
              <a:t>Which of the following is the correct set of hypotheses for testing if the proportion of all Duke students who would be bothered a great deal by the melting of the northern ice cap differs from the proportion of all Americans who do?</a:t>
            </a:r>
            <a:endParaRPr sz="2000"/>
          </a:p>
        </p:txBody>
      </p:sp>
      <p:sp>
        <p:nvSpPr>
          <p:cNvPr id="232" name="Google Shape;232;p4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lvl="0"/>
            <a:r>
              <a:rPr lang="en-US" dirty="0">
                <a:solidFill>
                  <a:schemeClr val="accent1"/>
                </a:solidFill>
              </a:rPr>
              <a:t>State your hypothesis</a:t>
            </a:r>
            <a:endParaRPr baseline="30000" dirty="0">
              <a:solidFill>
                <a:schemeClr val="accent1"/>
              </a:solidFill>
            </a:endParaRPr>
          </a:p>
        </p:txBody>
      </p:sp>
      <p:pic>
        <p:nvPicPr>
          <p:cNvPr id="233" name="Google Shape;233;p40"/>
          <p:cNvPicPr preferRelativeResize="0"/>
          <p:nvPr/>
        </p:nvPicPr>
        <p:blipFill>
          <a:blip r:embed="rId3">
            <a:alphaModFix/>
          </a:blip>
          <a:stretch>
            <a:fillRect/>
          </a:stretch>
        </p:blipFill>
        <p:spPr>
          <a:xfrm>
            <a:off x="611973" y="2961708"/>
            <a:ext cx="3157050" cy="322836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lvl="0"/>
            <a:r>
              <a:rPr lang="en-US" dirty="0" smtClean="0">
                <a:solidFill>
                  <a:schemeClr val="accent1"/>
                </a:solidFill>
              </a:rPr>
              <a:t>Condition </a:t>
            </a:r>
            <a:r>
              <a:rPr lang="en-US" dirty="0">
                <a:solidFill>
                  <a:schemeClr val="accent1"/>
                </a:solidFill>
              </a:rPr>
              <a:t>of testing two proportions</a:t>
            </a:r>
            <a:endParaRPr baseline="30000" dirty="0">
              <a:solidFill>
                <a:schemeClr val="accent1"/>
              </a:solidFill>
            </a:endParaRPr>
          </a:p>
        </p:txBody>
      </p:sp>
      <p:sp>
        <p:nvSpPr>
          <p:cNvPr id="245" name="Google Shape;245;p42"/>
          <p:cNvSpPr txBox="1">
            <a:spLocks noGrp="1"/>
          </p:cNvSpPr>
          <p:nvPr>
            <p:ph type="body" idx="1"/>
          </p:nvPr>
        </p:nvSpPr>
        <p:spPr>
          <a:xfrm flipH="1">
            <a:off x="457075" y="1305775"/>
            <a:ext cx="7822200" cy="4856400"/>
          </a:xfrm>
          <a:prstGeom prst="rect">
            <a:avLst/>
          </a:prstGeom>
        </p:spPr>
        <p:txBody>
          <a:bodyPr spcFirstLastPara="1" wrap="square" lIns="91425" tIns="91425" rIns="91425" bIns="91425" anchor="t" anchorCtr="0">
            <a:noAutofit/>
          </a:bodyPr>
          <a:lstStyle/>
          <a:p>
            <a:pPr lvl="0" indent="-368300">
              <a:lnSpc>
                <a:spcPct val="115000"/>
              </a:lnSpc>
              <a:spcBef>
                <a:spcPts val="0"/>
              </a:spcBef>
              <a:buSzPts val="2200"/>
            </a:pPr>
            <a:r>
              <a:rPr lang="en-US" sz="2200" dirty="0" smtClean="0"/>
              <a:t>Observations </a:t>
            </a:r>
            <a:r>
              <a:rPr lang="en-US" sz="2200" dirty="0"/>
              <a:t>within each group </a:t>
            </a:r>
            <a:r>
              <a:rPr lang="en-US" sz="2200" dirty="0" smtClean="0"/>
              <a:t>or sample </a:t>
            </a:r>
            <a:r>
              <a:rPr lang="en-US" sz="2200" dirty="0"/>
              <a:t>are </a:t>
            </a:r>
            <a:r>
              <a:rPr lang="en-US" sz="2200" dirty="0"/>
              <a:t>independent</a:t>
            </a:r>
            <a:r>
              <a:rPr lang="en-US" sz="2200" dirty="0" smtClean="0"/>
              <a:t>.</a:t>
            </a:r>
          </a:p>
          <a:p>
            <a:pPr lvl="0" indent="-368300">
              <a:lnSpc>
                <a:spcPct val="115000"/>
              </a:lnSpc>
              <a:spcBef>
                <a:spcPts val="0"/>
              </a:spcBef>
              <a:buSzPts val="2200"/>
            </a:pPr>
            <a:endParaRPr lang="en-US" sz="2200" dirty="0"/>
          </a:p>
          <a:p>
            <a:pPr lvl="0" indent="-368300">
              <a:lnSpc>
                <a:spcPct val="115000"/>
              </a:lnSpc>
              <a:spcBef>
                <a:spcPts val="0"/>
              </a:spcBef>
              <a:buSzPts val="2200"/>
            </a:pPr>
            <a:r>
              <a:rPr lang="en-US" sz="2200" dirty="0"/>
              <a:t>Each </a:t>
            </a:r>
            <a:r>
              <a:rPr lang="en-US" sz="2200" dirty="0"/>
              <a:t>sample is independent of the other.</a:t>
            </a:r>
            <a:endParaRPr lang="en-US" sz="2200" dirty="0"/>
          </a:p>
          <a:p>
            <a:pPr lvl="0" indent="-368300">
              <a:lnSpc>
                <a:spcPct val="115000"/>
              </a:lnSpc>
              <a:spcBef>
                <a:spcPts val="0"/>
              </a:spcBef>
              <a:buSzPts val="2200"/>
            </a:pPr>
            <a:endParaRPr lang="en" sz="2200" dirty="0"/>
          </a:p>
          <a:p>
            <a:pPr marL="457200" lvl="0" indent="-368300" algn="l" rtl="0">
              <a:lnSpc>
                <a:spcPct val="115000"/>
              </a:lnSpc>
              <a:spcBef>
                <a:spcPts val="0"/>
              </a:spcBef>
              <a:spcAft>
                <a:spcPts val="0"/>
              </a:spcAft>
              <a:buSzPts val="2200"/>
              <a:buChar char="●"/>
            </a:pPr>
            <a:r>
              <a:rPr lang="en" sz="2200" dirty="0" smtClean="0"/>
              <a:t>In each group, the number </a:t>
            </a:r>
            <a:r>
              <a:rPr lang="en" sz="2200" dirty="0"/>
              <a:t>of successes and failures are at least 10.</a:t>
            </a:r>
            <a:br>
              <a:rPr lang="en" sz="2200" dirty="0"/>
            </a:br>
            <a:r>
              <a:rPr lang="en" sz="2200" dirty="0"/>
              <a:t/>
            </a:r>
            <a:br>
              <a:rPr lang="en" sz="2200" dirty="0"/>
            </a:br>
            <a:r>
              <a:rPr lang="en" sz="2200" dirty="0"/>
              <a:t>                       </a:t>
            </a:r>
            <a:endParaRPr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5"/>
          <p:cNvSpPr txBox="1">
            <a:spLocks noGrp="1"/>
          </p:cNvSpPr>
          <p:nvPr>
            <p:ph type="body" idx="1"/>
          </p:nvPr>
        </p:nvSpPr>
        <p:spPr>
          <a:xfrm flipH="1">
            <a:off x="457075" y="1305775"/>
            <a:ext cx="7822200" cy="17361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dirty="0" smtClean="0"/>
              <a:t>We </a:t>
            </a:r>
            <a:r>
              <a:rPr lang="en" sz="2200" dirty="0"/>
              <a:t>just need the appropriate standard error of the point estimate                   , which is the only new concept.</a:t>
            </a:r>
            <a:endParaRPr sz="2200" dirty="0"/>
          </a:p>
          <a:p>
            <a:pPr marL="0" lvl="0" indent="0" algn="l" rtl="0">
              <a:lnSpc>
                <a:spcPct val="115000"/>
              </a:lnSpc>
              <a:spcBef>
                <a:spcPts val="1000"/>
              </a:spcBef>
              <a:spcAft>
                <a:spcPts val="0"/>
              </a:spcAft>
              <a:buNone/>
            </a:pPr>
            <a:endParaRPr sz="2200" dirty="0"/>
          </a:p>
          <a:p>
            <a:pPr marL="0" lvl="0" indent="0" algn="l" rtl="0">
              <a:lnSpc>
                <a:spcPct val="115000"/>
              </a:lnSpc>
              <a:spcBef>
                <a:spcPts val="1000"/>
              </a:spcBef>
              <a:spcAft>
                <a:spcPts val="1000"/>
              </a:spcAft>
              <a:buClr>
                <a:schemeClr val="dk1"/>
              </a:buClr>
              <a:buSzPts val="1100"/>
              <a:buFont typeface="Arial"/>
              <a:buNone/>
            </a:pPr>
            <a:r>
              <a:rPr lang="en" sz="2000" dirty="0">
                <a:solidFill>
                  <a:schemeClr val="accent1"/>
                </a:solidFill>
              </a:rPr>
              <a:t>Standard error of the difference between two sample proportions</a:t>
            </a:r>
            <a:endParaRPr sz="2000" dirty="0">
              <a:solidFill>
                <a:schemeClr val="accent1"/>
              </a:solidFill>
            </a:endParaRPr>
          </a:p>
        </p:txBody>
      </p:sp>
      <p:sp>
        <p:nvSpPr>
          <p:cNvPr id="109" name="Google Shape;109;p2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Inference for comparing proportions</a:t>
            </a:r>
            <a:endParaRPr baseline="30000">
              <a:solidFill>
                <a:schemeClr val="accent1"/>
              </a:solidFill>
            </a:endParaRPr>
          </a:p>
        </p:txBody>
      </p:sp>
      <p:pic>
        <p:nvPicPr>
          <p:cNvPr id="110" name="Google Shape;110;p25"/>
          <p:cNvPicPr preferRelativeResize="0"/>
          <p:nvPr/>
        </p:nvPicPr>
        <p:blipFill>
          <a:blip r:embed="rId3">
            <a:alphaModFix/>
          </a:blip>
          <a:stretch>
            <a:fillRect/>
          </a:stretch>
        </p:blipFill>
        <p:spPr>
          <a:xfrm>
            <a:off x="1594553" y="3540450"/>
            <a:ext cx="4857750" cy="885825"/>
          </a:xfrm>
          <a:prstGeom prst="rect">
            <a:avLst/>
          </a:prstGeom>
          <a:noFill/>
          <a:ln>
            <a:noFill/>
          </a:ln>
        </p:spPr>
      </p:pic>
      <p:pic>
        <p:nvPicPr>
          <p:cNvPr id="111" name="Google Shape;111;p25"/>
          <p:cNvPicPr preferRelativeResize="0"/>
          <p:nvPr/>
        </p:nvPicPr>
        <p:blipFill>
          <a:blip r:embed="rId4">
            <a:alphaModFix/>
          </a:blip>
          <a:stretch>
            <a:fillRect/>
          </a:stretch>
        </p:blipFill>
        <p:spPr>
          <a:xfrm>
            <a:off x="2140742" y="1804350"/>
            <a:ext cx="1310700" cy="369475"/>
          </a:xfrm>
          <a:prstGeom prst="rect">
            <a:avLst/>
          </a:prstGeom>
          <a:noFill/>
          <a:ln>
            <a:noFill/>
          </a:ln>
        </p:spPr>
      </p:pic>
    </p:spTree>
    <p:extLst>
      <p:ext uri="{BB962C8B-B14F-4D97-AF65-F5344CB8AC3E}">
        <p14:creationId xmlns:p14="http://schemas.microsoft.com/office/powerpoint/2010/main" val="1141156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8658</TotalTime>
  <Words>847</Words>
  <Application>Microsoft Office PowerPoint</Application>
  <PresentationFormat>On-screen Show (4:3)</PresentationFormat>
  <Paragraphs>57</Paragraphs>
  <Slides>17</Slides>
  <Notes>17</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17</vt:i4>
      </vt:variant>
    </vt:vector>
  </HeadingPairs>
  <TitlesOfParts>
    <vt:vector size="20" baseType="lpstr">
      <vt:lpstr>Arial</vt:lpstr>
      <vt:lpstr>Simple Light</vt:lpstr>
      <vt:lpstr>Custom</vt:lpstr>
      <vt:lpstr>Difference of Two Proportions </vt:lpstr>
      <vt:lpstr>Melting ice cap</vt:lpstr>
      <vt:lpstr>Results from the GSS</vt:lpstr>
      <vt:lpstr>Parameter and point estimate</vt:lpstr>
      <vt:lpstr>Parameter and point estimate</vt:lpstr>
      <vt:lpstr>State your hypothesis</vt:lpstr>
      <vt:lpstr>State your hypothesis</vt:lpstr>
      <vt:lpstr>Condition of testing two proportions</vt:lpstr>
      <vt:lpstr>Inference for comparing proportions</vt:lpstr>
      <vt:lpstr>Pooled estimate of a proportion</vt:lpstr>
      <vt:lpstr>Practice</vt:lpstr>
      <vt:lpstr>Pooled proportion</vt:lpstr>
      <vt:lpstr>Pooled proportion</vt:lpstr>
      <vt:lpstr>Z test statistic</vt:lpstr>
      <vt:lpstr>P-value</vt:lpstr>
      <vt:lpstr>Conclusion</vt:lpstr>
      <vt:lpstr>Reference - standard error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of Two Proportions</dc:title>
  <dc:creator>Fang, Rebecca</dc:creator>
  <cp:lastModifiedBy>Fang, Rebecca</cp:lastModifiedBy>
  <cp:revision>16</cp:revision>
  <dcterms:modified xsi:type="dcterms:W3CDTF">2024-04-17T19:31:19Z</dcterms:modified>
</cp:coreProperties>
</file>