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3" r:id="rId19"/>
    <p:sldId id="297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5b2e35842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5b2e35842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a2ec5b3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a2ec5b3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2e35842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2e35842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2e35842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2e35842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a2ec5b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a2ec5b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2e35842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b2e35842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e35842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e35842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b2e35842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b2e35842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b2e35842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b2e35842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28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e3584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2e3584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2e35842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2e35842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e35842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e35842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e3584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e3584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685800" y="2111126"/>
            <a:ext cx="7772400" cy="2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A81BA"/>
                </a:solidFill>
              </a:rPr>
              <a:t>Difference in two means</a:t>
            </a:r>
            <a:endParaRPr sz="4800" b="1">
              <a:solidFill>
                <a:srgbClr val="3A81B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3A81BA"/>
              </a:solidFill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1900" y="5457000"/>
            <a:ext cx="77769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developed by Mine Çetinkaya-Rundel of OpenIntro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Translated from LaTeX to Google Slides by Curry W. Hilton of OpenIntro.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slides may be copied, edited, and/or shared via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license</a:t>
            </a:r>
            <a:endParaRPr sz="2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images may be included under fair use guidelines (educational purposes)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1942325" y="4495674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t="61909" b="13103"/>
          <a:stretch/>
        </p:blipFill>
        <p:spPr>
          <a:xfrm>
            <a:off x="1942325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t="86897"/>
          <a:stretch/>
        </p:blipFill>
        <p:spPr>
          <a:xfrm>
            <a:off x="1942325" y="6171150"/>
            <a:ext cx="4241873" cy="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</a:t>
            </a:r>
            <a:r>
              <a:rPr lang="en" sz="2200" i="1">
                <a:solidFill>
                  <a:schemeClr val="accent1"/>
                </a:solidFill>
              </a:rPr>
              <a:t>df</a:t>
            </a:r>
            <a:r>
              <a:rPr lang="en" sz="2200">
                <a:solidFill>
                  <a:schemeClr val="accent1"/>
                </a:solidFill>
              </a:rPr>
              <a:t> for this hypothesis test? 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22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23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30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29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52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</a:t>
            </a:r>
            <a:r>
              <a:rPr lang="en" sz="2200" i="1">
                <a:solidFill>
                  <a:schemeClr val="accent1"/>
                </a:solidFill>
              </a:rPr>
              <a:t>df</a:t>
            </a:r>
            <a:r>
              <a:rPr lang="en" sz="2200">
                <a:solidFill>
                  <a:schemeClr val="accent1"/>
                </a:solidFill>
              </a:rPr>
              <a:t> for this hypothesis test? 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lang="en" sz="2200" i="1">
                <a:solidFill>
                  <a:srgbClr val="FF9900"/>
                </a:solidFill>
              </a:rPr>
              <a:t>22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23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30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29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52</a:t>
            </a:r>
            <a:endParaRPr sz="22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300" y="2280038"/>
            <a:ext cx="3352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750" y="2689263"/>
            <a:ext cx="2466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750" y="3079925"/>
            <a:ext cx="1680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</a:t>
            </a:r>
            <a:r>
              <a:rPr lang="en" sz="2200" dirty="0">
                <a:solidFill>
                  <a:schemeClr val="dk1"/>
                </a:solidFill>
              </a:rPr>
              <a:t>etween 0.005 and 0.01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between 0.01 and 0.025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between 0.02 and 0.05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</a:t>
            </a:r>
            <a:r>
              <a:rPr lang="en" sz="2200" dirty="0"/>
              <a:t>en 0.01 and 0.2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p-value</a:t>
            </a:r>
            <a:endParaRPr sz="3000" b="1">
              <a:solidFill>
                <a:srgbClr val="3A81BA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p-value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between 0.005 and 0.01 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200"/>
              <a:buAutoNum type="alphaUcPeriod"/>
            </a:pPr>
            <a:r>
              <a:rPr lang="en" sz="2200" i="1" dirty="0">
                <a:solidFill>
                  <a:srgbClr val="E69138"/>
                </a:solidFill>
              </a:rPr>
              <a:t>between 0.01 and 0.025 </a:t>
            </a:r>
            <a:endParaRPr sz="2200" i="1" dirty="0">
              <a:solidFill>
                <a:srgbClr val="E69138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between 0.02 and 0.05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0.2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&gt; pt(q = -2.508, df = 22)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[1] 0.0100071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Synthesis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conclusion of the hypothesis test? How (if at all) would this conclusion change your behavior if you went diamond shopping? 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Synthesis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What is the conclusion of the hypothesis test? How (if at all) would this conclusion change your behavior if you went diamond shopping? 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p-value is smaller than </a:t>
            </a:r>
            <a:r>
              <a:rPr lang="el-GR" sz="2200" dirty="0"/>
              <a:t>α</a:t>
            </a:r>
            <a:r>
              <a:rPr lang="en-US" sz="2200" dirty="0"/>
              <a:t> (</a:t>
            </a:r>
            <a:r>
              <a:rPr lang="en" sz="2200" dirty="0"/>
              <a:t>0.05) so reject </a:t>
            </a:r>
            <a:r>
              <a:rPr lang="en" sz="2200" i="1" dirty="0"/>
              <a:t>H</a:t>
            </a:r>
            <a:r>
              <a:rPr lang="en" sz="2200" i="1" baseline="-25000" dirty="0"/>
              <a:t>0</a:t>
            </a:r>
            <a:r>
              <a:rPr lang="en" sz="2200" dirty="0"/>
              <a:t>. The data provide convincing evidence to suggest that the point price of 0.99 carat diamonds is lower than the point price of 1 carat diamonds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Maybe buy a 0.99 carat diamond? It looks like a 1 carat, but is significantly cheaper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Confidence interval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Confidence interval</a:t>
            </a:r>
            <a:endParaRPr sz="3000" b="1">
              <a:solidFill>
                <a:srgbClr val="3A81B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Google Shape;231;p35"/>
              <p:cNvSpPr txBox="1"/>
              <p:nvPr/>
            </p:nvSpPr>
            <p:spPr>
              <a:xfrm flipH="1">
                <a:off x="457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Calculate the interval, and interpret it in context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lvl="0">
                  <a:lnSpc>
                    <a:spcPct val="115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Calculate the 90%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:</a:t>
                </a:r>
                <a:endParaRPr lang="ar-AE" sz="2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/>
              </a:p>
            </p:txBody>
          </p:sp>
        </mc:Choice>
        <mc:Fallback xmlns="">
          <p:sp>
            <p:nvSpPr>
              <p:cNvPr id="231" name="Google Shape;231;p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 l="-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200" y="3436650"/>
            <a:ext cx="5943600" cy="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Confidence interval</a:t>
            </a:r>
            <a:endParaRPr sz="3000" b="1">
              <a:solidFill>
                <a:srgbClr val="3A81B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Google Shape;231;p35"/>
              <p:cNvSpPr txBox="1"/>
              <p:nvPr/>
            </p:nvSpPr>
            <p:spPr>
              <a:xfrm flipH="1">
                <a:off x="457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Calculate the interval, and interpret it in context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lvl="0">
                  <a:lnSpc>
                    <a:spcPct val="115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Calculate the 90%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:</a:t>
                </a:r>
                <a:endParaRPr lang="ar-AE" sz="2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/>
              </a:p>
            </p:txBody>
          </p:sp>
        </mc:Choice>
        <mc:Fallback xmlns="">
          <p:sp>
            <p:nvSpPr>
              <p:cNvPr id="231" name="Google Shape;231;p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 l="-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200" y="3436650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4875" y="3964319"/>
            <a:ext cx="20002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71500" y="4794844"/>
            <a:ext cx="8115300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 i="1" dirty="0"/>
              <a:t>We are 90% confident that the average point price of a 0.99 carat diamond is $15.05 to $2.81 lower than the average point price of a 1 carat diamond</a:t>
            </a:r>
          </a:p>
        </p:txBody>
      </p:sp>
    </p:spTree>
    <p:extLst>
      <p:ext uri="{BB962C8B-B14F-4D97-AF65-F5344CB8AC3E}">
        <p14:creationId xmlns:p14="http://schemas.microsoft.com/office/powerpoint/2010/main" val="25225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Diamonds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Weights of diamonds are measured in carats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1 carat = 100 points, 0.99 carats = 99 points, etc.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The difference between the size of a 0.99 carat diamond and a 1 carat diamond is undetectable to the naked human eye, but does the price of a 1 carat diamond tend to be higher than the price of a 0.99 diamond?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We are going to test to see if there is a difference between the average prices of 0.99 and 1 carat diamonds. (GOAL)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In order to be able to compare equivalent units, we divide the prices of 0.99 carat diamonds by 99 and 1 carat diamonds by 100, and compare the average point prices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25" y="5718451"/>
            <a:ext cx="126570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Data</a:t>
            </a:r>
            <a:endParaRPr sz="3000" b="1">
              <a:solidFill>
                <a:schemeClr val="accent1"/>
              </a:solidFill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268100" y="62839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11"/>
          <p:cNvSpPr txBox="1"/>
          <p:nvPr/>
        </p:nvSpPr>
        <p:spPr>
          <a:xfrm>
            <a:off x="268100" y="6330450"/>
            <a:ext cx="7653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These data are a random sample from the diamonds data set in ggplot2 R package.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25" y="839925"/>
            <a:ext cx="5251860" cy="5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Parameter and point estimate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Point estimate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sampled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36978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151313"/>
            <a:ext cx="1485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Hypotheses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34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pt100</a:t>
            </a:r>
            <a:endParaRPr sz="2000"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pt99</a:t>
            </a:r>
            <a:r>
              <a:rPr lang="en" sz="2000"/>
              <a:t> ≠ 𝞵</a:t>
            </a:r>
            <a:r>
              <a:rPr lang="en" sz="2000" baseline="-25000"/>
              <a:t>pt100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&gt; 𝞵</a:t>
            </a:r>
            <a:r>
              <a:rPr lang="en" sz="2000" baseline="-25000"/>
              <a:t>pt100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 baseline="-25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&lt; 𝞵</a:t>
            </a:r>
            <a:r>
              <a:rPr lang="en" sz="2000" baseline="-25000"/>
              <a:t>pt100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     </a:t>
            </a:r>
            <a:endParaRPr sz="2000" baseline="-25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490043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50" y="53468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Hypotheses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534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pt100</a:t>
            </a:r>
            <a:endParaRPr sz="2000"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pt99</a:t>
            </a:r>
            <a:r>
              <a:rPr lang="en" sz="2000"/>
              <a:t> ≠ 𝞵</a:t>
            </a:r>
            <a:r>
              <a:rPr lang="en" sz="2000" baseline="-25000"/>
              <a:t>pt100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&gt; 𝞵</a:t>
            </a:r>
            <a:r>
              <a:rPr lang="en" sz="2000" baseline="-25000"/>
              <a:t>pt100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= 𝞵</a:t>
            </a:r>
            <a:r>
              <a:rPr lang="en" sz="2000" baseline="-25000">
                <a:solidFill>
                  <a:srgbClr val="FF9900"/>
                </a:solidFill>
              </a:rPr>
              <a:t>pt100</a:t>
            </a:r>
            <a:endParaRPr sz="2000" baseline="-2500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&lt; 𝞵</a:t>
            </a:r>
            <a:r>
              <a:rPr lang="en" sz="2000" baseline="-25000">
                <a:solidFill>
                  <a:srgbClr val="FF9900"/>
                </a:solidFill>
              </a:rPr>
              <a:t>pt100</a:t>
            </a:r>
            <a:endParaRPr sz="2000">
              <a:solidFill>
                <a:srgbClr val="FF99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     </a:t>
            </a:r>
            <a:endParaRPr sz="2000" baseline="-25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490043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50" y="53468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Conditions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Independence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Sample size or Normality</a:t>
            </a: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457200" y="1030650"/>
            <a:ext cx="78222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The test statistic for inference on the difference of two means where </a:t>
            </a:r>
            <a:r>
              <a:rPr lang="en" sz="2200" i="1" dirty="0"/>
              <a:t>σ</a:t>
            </a:r>
            <a:r>
              <a:rPr lang="en" sz="2200" i="1" baseline="-25000" dirty="0"/>
              <a:t>1</a:t>
            </a:r>
            <a:r>
              <a:rPr lang="en" sz="2200" dirty="0"/>
              <a:t> and </a:t>
            </a:r>
            <a:r>
              <a:rPr lang="en" sz="2200" i="1" dirty="0"/>
              <a:t>σ</a:t>
            </a:r>
            <a:r>
              <a:rPr lang="en" sz="2200" i="1" baseline="-25000" dirty="0"/>
              <a:t>2</a:t>
            </a:r>
            <a:r>
              <a:rPr lang="en" sz="2200" dirty="0"/>
              <a:t> are unknown is the </a:t>
            </a:r>
            <a:r>
              <a:rPr lang="en" sz="2200" i="1" dirty="0"/>
              <a:t>T</a:t>
            </a:r>
            <a:r>
              <a:rPr lang="en" sz="2200" dirty="0"/>
              <a:t> statistic.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where</a:t>
            </a:r>
            <a:endParaRPr sz="2200" dirty="0"/>
          </a:p>
        </p:txBody>
      </p:sp>
      <p:cxnSp>
        <p:nvCxnSpPr>
          <p:cNvPr id="102" name="Google Shape;102;p18"/>
          <p:cNvCxnSpPr/>
          <p:nvPr/>
        </p:nvCxnSpPr>
        <p:spPr>
          <a:xfrm>
            <a:off x="268100" y="58267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302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The calculation of the </a:t>
            </a:r>
            <a:r>
              <a:rPr lang="en" i="1"/>
              <a:t>df</a:t>
            </a:r>
            <a:r>
              <a:rPr lang="en"/>
              <a:t> is actually much more complicated. For simplicity we’ll use the above formula to </a:t>
            </a:r>
            <a:r>
              <a:rPr lang="en" u="sng"/>
              <a:t>estimate</a:t>
            </a:r>
            <a:r>
              <a:rPr lang="en"/>
              <a:t> the true df when conducting the analysis by hand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30" y="2551325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225" y="4357823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728</Words>
  <Application>Microsoft Office PowerPoint</Application>
  <PresentationFormat>On-screen Show (4:3)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Fang, Rebecca</cp:lastModifiedBy>
  <cp:revision>6</cp:revision>
  <dcterms:modified xsi:type="dcterms:W3CDTF">2023-04-21T13:29:54Z</dcterms:modified>
</cp:coreProperties>
</file>