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2"/>
  </p:notesMasterIdLst>
  <p:sldIdLst>
    <p:sldId id="257" r:id="rId3"/>
    <p:sldId id="265" r:id="rId4"/>
    <p:sldId id="321" r:id="rId5"/>
    <p:sldId id="268" r:id="rId6"/>
    <p:sldId id="269" r:id="rId7"/>
    <p:sldId id="276" r:id="rId8"/>
    <p:sldId id="280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1" r:id="rId18"/>
    <p:sldId id="294" r:id="rId19"/>
    <p:sldId id="297" r:id="rId20"/>
    <p:sldId id="29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753" y="685800"/>
            <a:ext cx="3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fa1d17a6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fa1d17a6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fa1d17a6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fa1d17a6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04decb5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04decb5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5d4ca2f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b5d4ca2f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5d4ca2f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b5d4ca2f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04decb5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04decb5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b5d4ca2f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b5d4ca2f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04decb5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04decb5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04decb5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304decb5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04decb5_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04decb5_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4decb5_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04decb5_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04decb5_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04decb5_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02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1d17a6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1d17a6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fa1d17a6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fa1d17a6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fa1d17a6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fa1d17a6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fa1d17a6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fa1d17a6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fa1d17a6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fa1d17a6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fa1d17a6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fa1d17a6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Fitting a </a:t>
            </a:r>
            <a:r>
              <a:rPr lang="en" dirty="0" smtClean="0">
                <a:solidFill>
                  <a:schemeClr val="accent1"/>
                </a:solidFill>
              </a:rPr>
              <a:t>line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>
            <a:spLocks noGrp="1"/>
          </p:cNvSpPr>
          <p:nvPr>
            <p:ph type="body" idx="1"/>
          </p:nvPr>
        </p:nvSpPr>
        <p:spPr>
          <a:xfrm flipH="1">
            <a:off x="457150" y="1305775"/>
            <a:ext cx="34617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20" name="Google Shape;220;p4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1" name="Google Shape;2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38" y="1305775"/>
            <a:ext cx="43338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 flipH="1">
            <a:off x="457150" y="1305775"/>
            <a:ext cx="34617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Constant variability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8" name="Google Shape;2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38" y="1305775"/>
            <a:ext cx="4333875" cy="52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Given...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5" y="1339676"/>
            <a:ext cx="8229600" cy="28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slope of the regression can be calculated as</a:t>
            </a:r>
            <a:endParaRPr sz="2200"/>
          </a:p>
        </p:txBody>
      </p:sp>
      <p:sp>
        <p:nvSpPr>
          <p:cNvPr id="247" name="Google Shape;247;p4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Slope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48" name="Google Shape;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00" y="1854800"/>
            <a:ext cx="1333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6"/>
          <p:cNvSpPr txBox="1">
            <a:spLocks noGrp="1"/>
          </p:cNvSpPr>
          <p:nvPr>
            <p:ph type="body" idx="1"/>
          </p:nvPr>
        </p:nvSpPr>
        <p:spPr>
          <a:xfrm flipH="1">
            <a:off x="457075" y="2861225"/>
            <a:ext cx="78222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accent1"/>
                </a:solidFill>
              </a:rPr>
              <a:t>In context...</a:t>
            </a:r>
            <a:endParaRPr sz="2200" i="1">
              <a:solidFill>
                <a:schemeClr val="accent1"/>
              </a:solidFill>
            </a:endParaRPr>
          </a:p>
        </p:txBody>
      </p:sp>
      <p:pic>
        <p:nvPicPr>
          <p:cNvPr id="250" name="Google Shape;2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788" y="3404800"/>
            <a:ext cx="36099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slope of the regression can be calculated as</a:t>
            </a:r>
            <a:endParaRPr sz="2200"/>
          </a:p>
        </p:txBody>
      </p:sp>
      <p:sp>
        <p:nvSpPr>
          <p:cNvPr id="256" name="Google Shape;256;p4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Slope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57" name="Google Shape;2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200" y="1854800"/>
            <a:ext cx="13335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7"/>
          <p:cNvSpPr txBox="1">
            <a:spLocks noGrp="1"/>
          </p:cNvSpPr>
          <p:nvPr>
            <p:ph type="body" idx="1"/>
          </p:nvPr>
        </p:nvSpPr>
        <p:spPr>
          <a:xfrm flipH="1">
            <a:off x="457075" y="2861225"/>
            <a:ext cx="78222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accent1"/>
                </a:solidFill>
              </a:rPr>
              <a:t>In context...</a:t>
            </a:r>
            <a:endParaRPr sz="2200" i="1">
              <a:solidFill>
                <a:schemeClr val="accent1"/>
              </a:solidFill>
            </a:endParaRPr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788" y="3404800"/>
            <a:ext cx="36099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7"/>
          <p:cNvSpPr txBox="1">
            <a:spLocks noGrp="1"/>
          </p:cNvSpPr>
          <p:nvPr>
            <p:ph type="body" idx="1"/>
          </p:nvPr>
        </p:nvSpPr>
        <p:spPr>
          <a:xfrm flipH="1">
            <a:off x="457075" y="4416675"/>
            <a:ext cx="7822200" cy="12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i="1" dirty="0">
                <a:solidFill>
                  <a:schemeClr val="accent1"/>
                </a:solidFill>
              </a:rPr>
              <a:t>Interpretation</a:t>
            </a:r>
            <a:endParaRPr sz="2200" i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/>
              <a:t>For each additional % point in HS graduate rate, we would expect the % living in poverty to be </a:t>
            </a:r>
            <a:r>
              <a:rPr lang="en" sz="2200" dirty="0">
                <a:solidFill>
                  <a:srgbClr val="FF0000"/>
                </a:solidFill>
              </a:rPr>
              <a:t>lower</a:t>
            </a:r>
            <a:r>
              <a:rPr lang="en" sz="2200" dirty="0"/>
              <a:t> on average by 0.62% points.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intercept is where the regression line intersects the y-axis. The calculation of the intercept uses the fact the a regression line always passes through (</a:t>
            </a:r>
            <a:r>
              <a:rPr lang="en" sz="2200" i="1"/>
              <a:t>x̄, ȳ</a:t>
            </a:r>
            <a:r>
              <a:rPr lang="en" sz="2200"/>
              <a:t>).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                                  b</a:t>
            </a:r>
            <a:r>
              <a:rPr lang="en" sz="2200" i="1" baseline="-25000"/>
              <a:t>0</a:t>
            </a:r>
            <a:r>
              <a:rPr lang="en" sz="2200" i="1"/>
              <a:t> = ȳ - b</a:t>
            </a:r>
            <a:r>
              <a:rPr lang="en" sz="2200" i="1" baseline="-25000"/>
              <a:t>1</a:t>
            </a:r>
            <a:r>
              <a:rPr lang="en" sz="2200" i="1"/>
              <a:t> x̄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66" name="Google Shape;266;p4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Intercept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intercept is where the regression line intersects the y-axis. The calculation of the intercept uses the fact the a regression line always passes through (</a:t>
            </a:r>
            <a:r>
              <a:rPr lang="en" sz="2200" i="1"/>
              <a:t>x̄, ȳ</a:t>
            </a:r>
            <a:r>
              <a:rPr lang="en" sz="2200"/>
              <a:t>).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                                  b</a:t>
            </a:r>
            <a:r>
              <a:rPr lang="en" sz="2200" i="1" baseline="-25000"/>
              <a:t>0</a:t>
            </a:r>
            <a:r>
              <a:rPr lang="en" sz="2200" i="1"/>
              <a:t> = ȳ - b</a:t>
            </a:r>
            <a:r>
              <a:rPr lang="en" sz="2200" i="1" baseline="-25000"/>
              <a:t>1</a:t>
            </a:r>
            <a:r>
              <a:rPr lang="en" sz="2200" i="1"/>
              <a:t> x̄</a:t>
            </a:r>
            <a:endParaRPr sz="2200" i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279" name="Google Shape;279;p5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Intercept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80" name="Google Shape;280;p50"/>
          <p:cNvSpPr txBox="1">
            <a:spLocks noGrp="1"/>
          </p:cNvSpPr>
          <p:nvPr>
            <p:ph type="body" idx="1"/>
          </p:nvPr>
        </p:nvSpPr>
        <p:spPr>
          <a:xfrm flipH="1">
            <a:off x="5392800" y="4402250"/>
            <a:ext cx="3774900" cy="17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/>
              <a:t>b</a:t>
            </a:r>
            <a:r>
              <a:rPr lang="en" sz="2200" i="1" baseline="-25000"/>
              <a:t>0</a:t>
            </a:r>
            <a:r>
              <a:rPr lang="en" sz="2200"/>
              <a:t> = 11.35 - (-0.62) x 86.01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	= 64.68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792648"/>
            <a:ext cx="4935600" cy="21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Since there are no states in the dataset with no HS graduates, the intercept is of no </a:t>
            </a:r>
            <a:r>
              <a:rPr lang="en" sz="2200" dirty="0" smtClean="0"/>
              <a:t>interest.</a:t>
            </a:r>
            <a:endParaRPr sz="2200" dirty="0"/>
          </a:p>
        </p:txBody>
      </p:sp>
      <p:sp>
        <p:nvSpPr>
          <p:cNvPr id="299" name="Google Shape;299;p5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More on the intercept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00" name="Google Shape;3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75" y="3109324"/>
            <a:ext cx="8229600" cy="351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the linear model to predict the value of the response variable for a given value of the explanatory variable is called </a:t>
            </a:r>
            <a:r>
              <a:rPr lang="en" sz="1900" i="1">
                <a:solidFill>
                  <a:schemeClr val="accent1"/>
                </a:solidFill>
              </a:rPr>
              <a:t>prediction</a:t>
            </a:r>
            <a:r>
              <a:rPr lang="en" sz="1900"/>
              <a:t>, simply by plugging in the value of x in the linear model equation.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will be some uncertainty associated with the predicted value.</a:t>
            </a:r>
            <a:endParaRPr sz="1900"/>
          </a:p>
        </p:txBody>
      </p:sp>
      <p:sp>
        <p:nvSpPr>
          <p:cNvPr id="320" name="Google Shape;320;p5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Prediction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321" name="Google Shape;3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972938"/>
            <a:ext cx="79248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Regression line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92225"/>
            <a:ext cx="5875725" cy="52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 flipH="1">
            <a:off x="457075" y="3265725"/>
            <a:ext cx="78222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 smtClean="0">
                <a:solidFill>
                  <a:schemeClr val="accent1"/>
                </a:solidFill>
              </a:rPr>
              <a:t>Notations:</a:t>
            </a:r>
            <a:endParaRPr sz="2200" dirty="0">
              <a:solidFill>
                <a:schemeClr val="accent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Intercept:</a:t>
            </a:r>
            <a:endParaRPr sz="2200" dirty="0">
              <a:solidFill>
                <a:srgbClr val="000000"/>
              </a:solidFill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Parameter: </a:t>
            </a:r>
            <a:r>
              <a:rPr lang="en" sz="2200" i="1" dirty="0"/>
              <a:t>β</a:t>
            </a:r>
            <a:r>
              <a:rPr lang="en" sz="2200" i="1" baseline="-25000" dirty="0"/>
              <a:t>0</a:t>
            </a:r>
            <a:endParaRPr sz="2200" i="1" baseline="-25000" dirty="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Point estimate: </a:t>
            </a:r>
            <a:r>
              <a:rPr lang="en" sz="2200" i="1" dirty="0"/>
              <a:t>b</a:t>
            </a:r>
            <a:r>
              <a:rPr lang="en" sz="2200" i="1" baseline="-25000" dirty="0"/>
              <a:t>0</a:t>
            </a:r>
            <a:endParaRPr sz="2200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 dirty="0">
                <a:solidFill>
                  <a:srgbClr val="000000"/>
                </a:solidFill>
              </a:rPr>
              <a:t>Slope:</a:t>
            </a:r>
            <a:endParaRPr sz="2200" dirty="0">
              <a:solidFill>
                <a:srgbClr val="000000"/>
              </a:solidFill>
            </a:endParaRPr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Parameter: </a:t>
            </a:r>
            <a:r>
              <a:rPr lang="en" sz="2200" i="1" dirty="0"/>
              <a:t>β</a:t>
            </a:r>
            <a:r>
              <a:rPr lang="en" sz="2200" i="1" baseline="-25000" dirty="0"/>
              <a:t>1</a:t>
            </a:r>
            <a:endParaRPr sz="2200" i="1" baseline="-25000" dirty="0"/>
          </a:p>
          <a:p>
            <a:pPr marL="9144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/>
              <a:t>Point estimate: </a:t>
            </a:r>
            <a:r>
              <a:rPr lang="en" sz="2200" i="1" dirty="0"/>
              <a:t>b</a:t>
            </a:r>
            <a:r>
              <a:rPr lang="en" sz="2200" i="1" baseline="-25000" dirty="0"/>
              <a:t>1</a:t>
            </a:r>
            <a:endParaRPr sz="2200" i="1"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The </a:t>
            </a:r>
            <a:r>
              <a:rPr lang="en" dirty="0" smtClean="0">
                <a:solidFill>
                  <a:schemeClr val="accent1"/>
                </a:solidFill>
              </a:rPr>
              <a:t>linear regression line</a:t>
            </a:r>
            <a:endParaRPr baseline="30000" dirty="0">
              <a:solidFill>
                <a:schemeClr val="accent1"/>
              </a:solidFill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 rotWithShape="1">
          <a:blip r:embed="rId3">
            <a:alphaModFix/>
          </a:blip>
          <a:srcRect t="24578"/>
          <a:stretch/>
        </p:blipFill>
        <p:spPr>
          <a:xfrm>
            <a:off x="684888" y="1641188"/>
            <a:ext cx="8045874" cy="142785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809492" y="1338318"/>
                <a:ext cx="233400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92" y="1338318"/>
                <a:ext cx="2334008" cy="400110"/>
              </a:xfrm>
              <a:prstGeom prst="rect">
                <a:avLst/>
              </a:prstGeom>
              <a:blipFill>
                <a:blip r:embed="rId4"/>
                <a:stretch>
                  <a:fillRect t="-3077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7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Intercept</a:t>
            </a:r>
            <a:r>
              <a:rPr lang="en" sz="2200">
                <a:solidFill>
                  <a:schemeClr val="accent1"/>
                </a:solidFill>
              </a:rPr>
              <a:t>: </a:t>
            </a:r>
            <a:r>
              <a:rPr lang="en" sz="2200"/>
              <a:t>When </a:t>
            </a:r>
            <a:r>
              <a:rPr lang="en" sz="2200" i="1"/>
              <a:t>x</a:t>
            </a:r>
            <a:r>
              <a:rPr lang="en" sz="2200"/>
              <a:t> = 0, </a:t>
            </a:r>
            <a:r>
              <a:rPr lang="en" sz="2200" i="1"/>
              <a:t>y</a:t>
            </a:r>
            <a:r>
              <a:rPr lang="en" sz="2200"/>
              <a:t> is</a:t>
            </a:r>
            <a:br>
              <a:rPr lang="en" sz="2200"/>
            </a:br>
            <a:r>
              <a:rPr lang="en" sz="2200"/>
              <a:t>expected to equal</a:t>
            </a:r>
            <a:br>
              <a:rPr lang="en" sz="2200"/>
            </a:br>
            <a:r>
              <a:rPr lang="en" sz="2200"/>
              <a:t>the intercept.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" sz="2200" i="1">
                <a:solidFill>
                  <a:schemeClr val="accent1"/>
                </a:solidFill>
              </a:rPr>
              <a:t>Slope</a:t>
            </a:r>
            <a:r>
              <a:rPr lang="en" sz="2200">
                <a:solidFill>
                  <a:schemeClr val="accent1"/>
                </a:solidFill>
              </a:rPr>
              <a:t>: </a:t>
            </a:r>
            <a:r>
              <a:rPr lang="en" sz="2200"/>
              <a:t>For each unit in x, y is</a:t>
            </a:r>
            <a:br>
              <a:rPr lang="en" sz="2200"/>
            </a:br>
            <a:r>
              <a:rPr lang="en" sz="2200"/>
              <a:t>expected to increase /</a:t>
            </a:r>
            <a:br>
              <a:rPr lang="en" sz="2200"/>
            </a:br>
            <a:r>
              <a:rPr lang="en" sz="2200"/>
              <a:t>decrease on average</a:t>
            </a:r>
            <a:br>
              <a:rPr lang="en" sz="2200"/>
            </a:br>
            <a:r>
              <a:rPr lang="en" sz="2200"/>
              <a:t>by the slope.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FF0000"/>
                </a:solidFill>
              </a:rPr>
              <a:t>Note</a:t>
            </a:r>
            <a:r>
              <a:rPr lang="en" sz="1600"/>
              <a:t>: These statements are not causal, unless the study is a randomized controlled experiment.</a:t>
            </a:r>
            <a:endParaRPr sz="1600"/>
          </a:p>
        </p:txBody>
      </p:sp>
      <p:sp>
        <p:nvSpPr>
          <p:cNvPr id="312" name="Google Shape;312;p5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Interpretation of slope and intercept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313" name="Google Shape;3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150" y="1903675"/>
            <a:ext cx="3996875" cy="286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5"/>
          <p:cNvCxnSpPr/>
          <p:nvPr/>
        </p:nvCxnSpPr>
        <p:spPr>
          <a:xfrm>
            <a:off x="537350" y="5519175"/>
            <a:ext cx="12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67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Conditions</a:t>
            </a:r>
            <a:endParaRPr baseline="30000" dirty="0">
              <a:solidFill>
                <a:schemeClr val="accent1"/>
              </a:solidFill>
            </a:endParaRPr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Linearity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Nearly 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Constant variability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relationship between the explanatory and the response variable should be linear.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900"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(1) Linearity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4" name="Google Shape;1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344" y="2379285"/>
            <a:ext cx="5607074" cy="28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5"/>
          <p:cNvSpPr txBox="1">
            <a:spLocks noGrp="1"/>
          </p:cNvSpPr>
          <p:nvPr>
            <p:ph type="title"/>
          </p:nvPr>
        </p:nvSpPr>
        <p:spPr>
          <a:xfrm>
            <a:off x="457200" y="323620"/>
            <a:ext cx="8229600" cy="6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Conditions: (2) Nearly normal residuals</a:t>
            </a:r>
            <a:endParaRPr sz="3000" baseline="30000">
              <a:solidFill>
                <a:schemeClr val="accent1"/>
              </a:solidFill>
            </a:endParaRPr>
          </a:p>
        </p:txBody>
      </p:sp>
      <p:sp>
        <p:nvSpPr>
          <p:cNvPr id="171" name="Google Shape;171;p35"/>
          <p:cNvSpPr txBox="1">
            <a:spLocks noGrp="1"/>
          </p:cNvSpPr>
          <p:nvPr>
            <p:ph type="body" idx="1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 residuals should be nearly normal.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 smtClean="0"/>
              <a:t>Check </a:t>
            </a:r>
            <a:r>
              <a:rPr lang="en" sz="1900" dirty="0"/>
              <a:t>using a histogram or normal probability plot of residuals.</a:t>
            </a:r>
            <a:endParaRPr sz="1900" dirty="0"/>
          </a:p>
        </p:txBody>
      </p:sp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 r="49225"/>
          <a:stretch/>
        </p:blipFill>
        <p:spPr>
          <a:xfrm>
            <a:off x="2278900" y="2407155"/>
            <a:ext cx="4178550" cy="33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body" idx="1"/>
          </p:nvPr>
        </p:nvSpPr>
        <p:spPr>
          <a:xfrm flipH="1">
            <a:off x="4983300" y="1305775"/>
            <a:ext cx="37035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The variability of </a:t>
            </a:r>
            <a:r>
              <a:rPr lang="en" sz="1900" dirty="0" smtClean="0"/>
              <a:t>residuals </a:t>
            </a:r>
            <a:r>
              <a:rPr lang="en" sz="1900" dirty="0"/>
              <a:t>should be roughly constant.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This implies that the variability of residuals around the 0 line should be roughly constant as well.</a:t>
            </a:r>
            <a:endParaRPr sz="1900" dirty="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 smtClean="0"/>
              <a:t>Check </a:t>
            </a:r>
            <a:r>
              <a:rPr lang="en" sz="1900" dirty="0"/>
              <a:t>using a </a:t>
            </a:r>
            <a:r>
              <a:rPr lang="en" sz="1900" dirty="0" smtClean="0"/>
              <a:t>plot </a:t>
            </a:r>
            <a:r>
              <a:rPr lang="en" sz="1900" dirty="0"/>
              <a:t>of residuals.</a:t>
            </a:r>
            <a:endParaRPr sz="1900" dirty="0"/>
          </a:p>
        </p:txBody>
      </p:sp>
      <p:sp>
        <p:nvSpPr>
          <p:cNvPr id="199" name="Google Shape;199;p3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Conditions: (3) Constant variability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0" name="Google Shape;200;p39"/>
          <p:cNvPicPr preferRelativeResize="0"/>
          <p:nvPr/>
        </p:nvPicPr>
        <p:blipFill rotWithShape="1">
          <a:blip r:embed="rId3">
            <a:alphaModFix/>
          </a:blip>
          <a:srcRect t="70287"/>
          <a:stretch/>
        </p:blipFill>
        <p:spPr>
          <a:xfrm>
            <a:off x="184639" y="1433145"/>
            <a:ext cx="4798662" cy="2039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37599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Linear relationship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06" name="Google Shape;206;p4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88" y="1360700"/>
            <a:ext cx="43148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>
            <a:spLocks noGrp="1"/>
          </p:cNvSpPr>
          <p:nvPr>
            <p:ph type="body" idx="1"/>
          </p:nvPr>
        </p:nvSpPr>
        <p:spPr>
          <a:xfrm flipH="1">
            <a:off x="456900" y="1305775"/>
            <a:ext cx="3759900" cy="41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condition is this linear model obviously violating?</a:t>
            </a:r>
            <a:endParaRPr sz="2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Constant variability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lang="en" sz="2200" i="1">
                <a:solidFill>
                  <a:srgbClr val="FF9900"/>
                </a:solidFill>
              </a:rPr>
              <a:t>Linear relationship</a:t>
            </a:r>
            <a:endParaRPr sz="2200" i="1">
              <a:solidFill>
                <a:srgbClr val="FF99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Normal residuals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No extreme outliers</a:t>
            </a:r>
            <a:endParaRPr sz="2200"/>
          </a:p>
        </p:txBody>
      </p:sp>
      <p:sp>
        <p:nvSpPr>
          <p:cNvPr id="213" name="Google Shape;213;p4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Checking conditions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4" name="Google Shape;2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788" y="1360700"/>
            <a:ext cx="43148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510</Words>
  <Application>Microsoft Office PowerPoint</Application>
  <PresentationFormat>On-screen Show (4:3)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Simple Light</vt:lpstr>
      <vt:lpstr>Custom</vt:lpstr>
      <vt:lpstr>Fitting a line</vt:lpstr>
      <vt:lpstr>The linear regression line</vt:lpstr>
      <vt:lpstr>Interpretation of slope and intercept</vt:lpstr>
      <vt:lpstr>Conditions</vt:lpstr>
      <vt:lpstr>Conditions: (1) Linearity</vt:lpstr>
      <vt:lpstr>Conditions: (2) Nearly normal residuals</vt:lpstr>
      <vt:lpstr>Conditions: (3) Constant variability</vt:lpstr>
      <vt:lpstr>Checking conditions</vt:lpstr>
      <vt:lpstr>Checking conditions</vt:lpstr>
      <vt:lpstr>Checking conditions</vt:lpstr>
      <vt:lpstr>Checking conditions</vt:lpstr>
      <vt:lpstr>Given...</vt:lpstr>
      <vt:lpstr>Slope</vt:lpstr>
      <vt:lpstr>Slope</vt:lpstr>
      <vt:lpstr>Intercept</vt:lpstr>
      <vt:lpstr>Intercept</vt:lpstr>
      <vt:lpstr>More on the intercept</vt:lpstr>
      <vt:lpstr>Prediction</vt:lpstr>
      <vt:lpstr>Regression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a line</dc:title>
  <cp:lastModifiedBy>Fang, Rebecca</cp:lastModifiedBy>
  <cp:revision>9</cp:revision>
  <dcterms:modified xsi:type="dcterms:W3CDTF">2023-04-25T13:22:59Z</dcterms:modified>
</cp:coreProperties>
</file>