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C8B6BD-5F66-4CA7-B7B4-4B62D8731A35}">
  <a:tblStyle styleId="{FFC8B6BD-5F66-4CA7-B7B4-4B62D8731A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Grabinski" userId="6e2603e9ea7112e0" providerId="LiveId" clId="{29C6BC05-DBB6-44D4-A0B1-83CE4E5857CA}"/>
    <pc:docChg chg="delSld">
      <pc:chgData name="Sarah Grabinski" userId="6e2603e9ea7112e0" providerId="LiveId" clId="{29C6BC05-DBB6-44D4-A0B1-83CE4E5857CA}" dt="2024-08-26T23:52:01.643" v="0" actId="47"/>
      <pc:docMkLst>
        <pc:docMk/>
      </pc:docMkLst>
      <pc:sldChg chg="del">
        <pc:chgData name="Sarah Grabinski" userId="6e2603e9ea7112e0" providerId="LiveId" clId="{29C6BC05-DBB6-44D4-A0B1-83CE4E5857CA}" dt="2024-08-26T23:52:01.643" v="0" actId="47"/>
        <pc:sldMkLst>
          <pc:docMk/>
          <pc:sldMk cId="0" sldId="256"/>
        </pc:sldMkLst>
      </pc:sldChg>
      <pc:sldMasterChg chg="delSldLayout">
        <pc:chgData name="Sarah Grabinski" userId="6e2603e9ea7112e0" providerId="LiveId" clId="{29C6BC05-DBB6-44D4-A0B1-83CE4E5857CA}" dt="2024-08-26T23:52:01.643" v="0" actId="47"/>
        <pc:sldMasterMkLst>
          <pc:docMk/>
          <pc:sldMasterMk cId="0" sldId="2147483654"/>
        </pc:sldMasterMkLst>
        <pc:sldLayoutChg chg="del">
          <pc:chgData name="Sarah Grabinski" userId="6e2603e9ea7112e0" providerId="LiveId" clId="{29C6BC05-DBB6-44D4-A0B1-83CE4E5857CA}" dt="2024-08-26T23:52:01.643" v="0" actId="47"/>
          <pc:sldLayoutMkLst>
            <pc:docMk/>
            <pc:sldMasterMk cId="0" sldId="2147483654"/>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b9b721b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b9b721b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ab8631c5_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ab8631c5_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ab8631c5_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ab8631c5_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2653e254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72653e25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72653e25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72653e2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72653e254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72653e25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2653e254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72653e25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b9b721b_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b9b721b_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72653e25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72653e25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9"/>
          <p:cNvSpPr txBox="1">
            <a:spLocks noGrp="1"/>
          </p:cNvSpPr>
          <p:nvPr>
            <p:ph type="ctrTitle"/>
          </p:nvPr>
        </p:nvSpPr>
        <p:spPr>
          <a:xfrm>
            <a:off x="685800" y="2111123"/>
            <a:ext cx="7772400" cy="1546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br>
              <a:rPr lang="en">
                <a:solidFill>
                  <a:schemeClr val="accent1"/>
                </a:solidFill>
              </a:rPr>
            </a:br>
            <a:r>
              <a:rPr lang="en">
                <a:solidFill>
                  <a:schemeClr val="accent1"/>
                </a:solidFill>
              </a:rPr>
              <a:t>Case Study:</a:t>
            </a:r>
            <a:endParaRPr>
              <a:solidFill>
                <a:schemeClr val="accent1"/>
              </a:solidFill>
            </a:endParaRPr>
          </a:p>
          <a:p>
            <a:pPr marL="0" lvl="0" indent="0" algn="l" rtl="0">
              <a:spcBef>
                <a:spcPts val="0"/>
              </a:spcBef>
              <a:spcAft>
                <a:spcPts val="0"/>
              </a:spcAft>
              <a:buNone/>
            </a:pPr>
            <a:r>
              <a:rPr lang="en" sz="3000">
                <a:solidFill>
                  <a:srgbClr val="000000"/>
                </a:solidFill>
              </a:rPr>
              <a:t>Treating Chronic Fatigue Syndrome</a:t>
            </a:r>
            <a:endParaRPr sz="30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Generalizing the results</a:t>
            </a:r>
            <a:endParaRPr>
              <a:solidFill>
                <a:schemeClr val="accent1"/>
              </a:solidFill>
            </a:endParaRPr>
          </a:p>
        </p:txBody>
      </p:sp>
      <p:sp>
        <p:nvSpPr>
          <p:cNvPr id="100" name="Google Shape;100;p18"/>
          <p:cNvSpPr txBox="1">
            <a:spLocks noGrp="1"/>
          </p:cNvSpPr>
          <p:nvPr>
            <p:ph type="body" idx="1"/>
          </p:nvPr>
        </p:nvSpPr>
        <p:spPr>
          <a:xfrm>
            <a:off x="457200" y="1600200"/>
            <a:ext cx="8229600" cy="100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chemeClr val="accent1"/>
                </a:solidFill>
              </a:rPr>
              <a:t>Are the results of this study generalizable to all patients with chronic fatigue syndrome?</a:t>
            </a:r>
            <a:endParaRPr sz="2400"/>
          </a:p>
        </p:txBody>
      </p:sp>
      <p:sp>
        <p:nvSpPr>
          <p:cNvPr id="101" name="Google Shape;101;p18"/>
          <p:cNvSpPr txBox="1"/>
          <p:nvPr/>
        </p:nvSpPr>
        <p:spPr>
          <a:xfrm>
            <a:off x="457125" y="2607000"/>
            <a:ext cx="8229600" cy="4169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These patients had specific characteristics and volunteered to be a part of this study, therefore they may not be representative of all patients with chronic fatigue syndrome. While we cannot immediately generalize the results to all patients, this first study is encouraging. The method works for patients with some narrow set of characteristics, and that gives hope that it will work, at least to some degree, with other patients</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Treating Chronic Fatigue Syndrome</a:t>
            </a:r>
            <a:endParaRPr>
              <a:solidFill>
                <a:schemeClr val="accent1"/>
              </a:solidFill>
            </a:endParaRPr>
          </a:p>
        </p:txBody>
      </p:sp>
      <p:sp>
        <p:nvSpPr>
          <p:cNvPr id="40" name="Google Shape;40;p10"/>
          <p:cNvSpPr txBox="1">
            <a:spLocks noGrp="1"/>
          </p:cNvSpPr>
          <p:nvPr>
            <p:ph type="body" idx="1"/>
          </p:nvPr>
        </p:nvSpPr>
        <p:spPr>
          <a:xfrm>
            <a:off x="457200" y="1600200"/>
            <a:ext cx="8229600" cy="89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chemeClr val="accent1"/>
                </a:solidFill>
              </a:rPr>
              <a:t>Objective.</a:t>
            </a:r>
            <a:r>
              <a:rPr lang="en" sz="2400"/>
              <a:t> Evaluate the effectiveness of cognitive-behavior therapy for chronic fatigue syndrome.</a:t>
            </a:r>
            <a:endParaRPr sz="1600"/>
          </a:p>
        </p:txBody>
      </p:sp>
      <p:sp>
        <p:nvSpPr>
          <p:cNvPr id="41" name="Google Shape;41;p10"/>
          <p:cNvSpPr txBox="1"/>
          <p:nvPr/>
        </p:nvSpPr>
        <p:spPr>
          <a:xfrm>
            <a:off x="457300" y="2582425"/>
            <a:ext cx="8229600" cy="3007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sz="2400">
                <a:solidFill>
                  <a:schemeClr val="accent1"/>
                </a:solidFill>
              </a:rPr>
              <a:t>Participant pool.</a:t>
            </a:r>
            <a:r>
              <a:rPr lang="en" sz="2400">
                <a:solidFill>
                  <a:schemeClr val="dk1"/>
                </a:solidFill>
              </a:rPr>
              <a:t> 142 patients who were recruited from referrals by primary care physicians and consultants to a hospital clinic specializing in chronic fatigue syndrome.</a:t>
            </a:r>
            <a:br>
              <a:rPr lang="en" sz="2400">
                <a:solidFill>
                  <a:schemeClr val="dk1"/>
                </a:solidFill>
              </a:rPr>
            </a:br>
            <a:endParaRPr sz="1500">
              <a:solidFill>
                <a:schemeClr val="dk1"/>
              </a:solidFill>
            </a:endParaRPr>
          </a:p>
          <a:p>
            <a:pPr marL="0" lvl="0" indent="0" algn="l" rtl="0">
              <a:spcBef>
                <a:spcPts val="600"/>
              </a:spcBef>
              <a:spcAft>
                <a:spcPts val="0"/>
              </a:spcAft>
              <a:buNone/>
            </a:pPr>
            <a:r>
              <a:rPr lang="en" sz="2400">
                <a:solidFill>
                  <a:schemeClr val="accent1"/>
                </a:solidFill>
              </a:rPr>
              <a:t>Actual participants.</a:t>
            </a:r>
            <a:r>
              <a:rPr lang="en" sz="2400">
                <a:solidFill>
                  <a:schemeClr val="dk1"/>
                </a:solidFill>
              </a:rPr>
              <a:t> Only 60 of the 142 referred patients entered the study. Some were excluded because they didn't meet the diagnostic criteria, some had other health issues, and some refused to be a part of the study.</a:t>
            </a:r>
            <a:endParaRPr sz="1600">
              <a:solidFill>
                <a:schemeClr val="dk1"/>
              </a:solidFill>
            </a:endParaRPr>
          </a:p>
        </p:txBody>
      </p:sp>
      <p:sp>
        <p:nvSpPr>
          <p:cNvPr id="42" name="Google Shape;42;p10"/>
          <p:cNvSpPr txBox="1"/>
          <p:nvPr/>
        </p:nvSpPr>
        <p:spPr>
          <a:xfrm>
            <a:off x="458300" y="5900500"/>
            <a:ext cx="8229600" cy="7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Deale, et. al. 1997. </a:t>
            </a:r>
            <a:r>
              <a:rPr lang="en" sz="1600" i="1">
                <a:solidFill>
                  <a:schemeClr val="dk1"/>
                </a:solidFill>
              </a:rPr>
              <a:t>Cognitive behavior therapy for chronic fatigue syndrome: A randomized controlled trial.</a:t>
            </a:r>
            <a:r>
              <a:rPr lang="en" sz="1600">
                <a:solidFill>
                  <a:schemeClr val="dk1"/>
                </a:solidFill>
              </a:rPr>
              <a:t> The American Journal of Psychiatry 154:3.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10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10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57200" y="2680475"/>
            <a:ext cx="8229600" cy="388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chemeClr val="accent1"/>
                </a:solidFill>
              </a:rPr>
              <a:t>Treatment:</a:t>
            </a:r>
            <a:r>
              <a:rPr lang="en" sz="2400"/>
              <a:t> Cognitive behavior therapy -- collaborative, educative, and with a behavioral emphasis. Patients were shown on how activity could be increased steadily and safely without exacerbating symptoms.</a:t>
            </a:r>
            <a:endParaRPr sz="2400"/>
          </a:p>
          <a:p>
            <a:pPr marL="0" lvl="0" indent="0" algn="l" rtl="0">
              <a:spcBef>
                <a:spcPts val="0"/>
              </a:spcBef>
              <a:spcAft>
                <a:spcPts val="0"/>
              </a:spcAft>
              <a:buNone/>
            </a:pPr>
            <a:endParaRPr sz="2400"/>
          </a:p>
          <a:p>
            <a:pPr marL="0" lvl="0" indent="0" algn="l" rtl="0">
              <a:spcBef>
                <a:spcPts val="600"/>
              </a:spcBef>
              <a:spcAft>
                <a:spcPts val="0"/>
              </a:spcAft>
              <a:buNone/>
            </a:pPr>
            <a:r>
              <a:rPr lang="en" sz="2400">
                <a:solidFill>
                  <a:schemeClr val="accent1"/>
                </a:solidFill>
              </a:rPr>
              <a:t>Control:</a:t>
            </a:r>
            <a:r>
              <a:rPr lang="en" sz="2400"/>
              <a:t> Relaxation -- No advice was given about how activity could be increased. Instead progressive muscle relaxation, visualization, and rapid relaxation skills were taught.</a:t>
            </a:r>
            <a:endParaRPr sz="2400"/>
          </a:p>
        </p:txBody>
      </p:sp>
      <p:sp>
        <p:nvSpPr>
          <p:cNvPr id="48" name="Google Shape;48;p11"/>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Study design</a:t>
            </a:r>
            <a:endParaRPr>
              <a:solidFill>
                <a:schemeClr val="accent1"/>
              </a:solidFill>
            </a:endParaRPr>
          </a:p>
        </p:txBody>
      </p:sp>
      <p:sp>
        <p:nvSpPr>
          <p:cNvPr id="49" name="Google Shape;49;p11"/>
          <p:cNvSpPr txBox="1"/>
          <p:nvPr/>
        </p:nvSpPr>
        <p:spPr>
          <a:xfrm>
            <a:off x="457100" y="1542675"/>
            <a:ext cx="8229600" cy="1344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sz="2400">
                <a:solidFill>
                  <a:schemeClr val="dk1"/>
                </a:solidFill>
              </a:rPr>
              <a:t>Patients randomly assigned to treatment and control groups, 30 patients in each group:</a:t>
            </a:r>
            <a:endParaRPr sz="2400">
              <a:solidFill>
                <a:schemeClr val="dk1"/>
              </a:solidFill>
            </a:endParaRPr>
          </a:p>
          <a:p>
            <a:pPr marL="0" lvl="0" indent="0" algn="l" rtl="0">
              <a:spcBef>
                <a:spcPts val="1000"/>
              </a:spcBef>
              <a:spcAft>
                <a:spcPts val="0"/>
              </a:spcAft>
              <a:buClr>
                <a:srgbClr val="000000"/>
              </a:buClr>
              <a:buSzPts val="1100"/>
              <a:buFont typeface="Arial"/>
              <a:buNone/>
            </a:pPr>
            <a:endParaRPr sz="2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fade">
                                      <p:cBhvr>
                                        <p:cTn id="12" dur="10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fade">
                                      <p:cBhvr>
                                        <p:cTn id="17" dur="10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Results</a:t>
            </a:r>
            <a:endParaRPr>
              <a:solidFill>
                <a:schemeClr val="accent1"/>
              </a:solidFill>
            </a:endParaRPr>
          </a:p>
        </p:txBody>
      </p:sp>
      <p:pic>
        <p:nvPicPr>
          <p:cNvPr id="55" name="Google Shape;55;p12"/>
          <p:cNvPicPr preferRelativeResize="0"/>
          <p:nvPr/>
        </p:nvPicPr>
        <p:blipFill>
          <a:blip r:embed="rId3">
            <a:alphaModFix/>
          </a:blip>
          <a:stretch>
            <a:fillRect/>
          </a:stretch>
        </p:blipFill>
        <p:spPr>
          <a:xfrm>
            <a:off x="793975" y="2732275"/>
            <a:ext cx="6408617" cy="2066628"/>
          </a:xfrm>
          <a:prstGeom prst="rect">
            <a:avLst/>
          </a:prstGeom>
          <a:noFill/>
          <a:ln>
            <a:noFill/>
          </a:ln>
        </p:spPr>
      </p:pic>
      <p:graphicFrame>
        <p:nvGraphicFramePr>
          <p:cNvPr id="56" name="Google Shape;56;p12"/>
          <p:cNvGraphicFramePr/>
          <p:nvPr/>
        </p:nvGraphicFramePr>
        <p:xfrm>
          <a:off x="533188" y="6976900"/>
          <a:ext cx="8077625" cy="1981050"/>
        </p:xfrm>
        <a:graphic>
          <a:graphicData uri="http://schemas.openxmlformats.org/drawingml/2006/table">
            <a:tbl>
              <a:tblPr>
                <a:noFill/>
                <a:tableStyleId>{FFC8B6BD-5F66-4CA7-B7B4-4B62D8731A35}</a:tableStyleId>
              </a:tblPr>
              <a:tblGrid>
                <a:gridCol w="1615525">
                  <a:extLst>
                    <a:ext uri="{9D8B030D-6E8A-4147-A177-3AD203B41FA5}">
                      <a16:colId xmlns:a16="http://schemas.microsoft.com/office/drawing/2014/main" val="20000"/>
                    </a:ext>
                  </a:extLst>
                </a:gridCol>
                <a:gridCol w="1615525">
                  <a:extLst>
                    <a:ext uri="{9D8B030D-6E8A-4147-A177-3AD203B41FA5}">
                      <a16:colId xmlns:a16="http://schemas.microsoft.com/office/drawing/2014/main" val="20001"/>
                    </a:ext>
                  </a:extLst>
                </a:gridCol>
                <a:gridCol w="1615525">
                  <a:extLst>
                    <a:ext uri="{9D8B030D-6E8A-4147-A177-3AD203B41FA5}">
                      <a16:colId xmlns:a16="http://schemas.microsoft.com/office/drawing/2014/main" val="20002"/>
                    </a:ext>
                  </a:extLst>
                </a:gridCol>
                <a:gridCol w="1615525">
                  <a:extLst>
                    <a:ext uri="{9D8B030D-6E8A-4147-A177-3AD203B41FA5}">
                      <a16:colId xmlns:a16="http://schemas.microsoft.com/office/drawing/2014/main" val="20003"/>
                    </a:ext>
                  </a:extLst>
                </a:gridCol>
                <a:gridCol w="16155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gridSpan="2">
                  <a:txBody>
                    <a:bodyPr/>
                    <a:lstStyle/>
                    <a:p>
                      <a:pPr marL="0" lvl="0" indent="0" algn="ctr" rtl="0">
                        <a:spcBef>
                          <a:spcPts val="0"/>
                        </a:spcBef>
                        <a:spcAft>
                          <a:spcPts val="0"/>
                        </a:spcAft>
                        <a:buNone/>
                      </a:pPr>
                      <a:r>
                        <a:rPr lang="en"/>
                        <a:t>Good Outcome</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Yes</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Total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rowSpan="2">
                  <a:txBody>
                    <a:bodyPr/>
                    <a:lstStyle/>
                    <a:p>
                      <a:pPr marL="0" lvl="0" indent="0" algn="l" rtl="0">
                        <a:spcBef>
                          <a:spcPts val="0"/>
                        </a:spcBef>
                        <a:spcAft>
                          <a:spcPts val="0"/>
                        </a:spcAft>
                        <a:buNone/>
                      </a:pPr>
                      <a:r>
                        <a:rPr lang="en"/>
                        <a:t>Group</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Treatment</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19</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8</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27</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en"/>
                        <a:t>Control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21</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26</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Total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24</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29</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53</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7" name="Google Shape;57;p12"/>
          <p:cNvSpPr txBox="1">
            <a:spLocks noGrp="1"/>
          </p:cNvSpPr>
          <p:nvPr>
            <p:ph type="body" idx="1"/>
          </p:nvPr>
        </p:nvSpPr>
        <p:spPr>
          <a:xfrm>
            <a:off x="457200" y="1447800"/>
            <a:ext cx="8229600" cy="143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The table below shows the distribution of patients with good outcomes at 6-month follow-up. Note that 7 patients dropped out of the study: 3 from the treatment and 4 from the control group.</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body" idx="1"/>
          </p:nvPr>
        </p:nvSpPr>
        <p:spPr>
          <a:xfrm>
            <a:off x="457200" y="1447800"/>
            <a:ext cx="8229600" cy="335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The table below shows the distribution of patients with good outcomes at 6-month follow-up. Note that 7 patients dropped out of the study: 3 from the treatment and 4 from the control group.</a:t>
            </a: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p:txBody>
      </p:sp>
      <p:sp>
        <p:nvSpPr>
          <p:cNvPr id="63" name="Google Shape;63;p1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Results</a:t>
            </a:r>
            <a:endParaRPr>
              <a:solidFill>
                <a:schemeClr val="accent1"/>
              </a:solidFill>
            </a:endParaRPr>
          </a:p>
        </p:txBody>
      </p:sp>
      <p:pic>
        <p:nvPicPr>
          <p:cNvPr id="64" name="Google Shape;64;p13"/>
          <p:cNvPicPr preferRelativeResize="0"/>
          <p:nvPr/>
        </p:nvPicPr>
        <p:blipFill>
          <a:blip r:embed="rId3">
            <a:alphaModFix/>
          </a:blip>
          <a:stretch>
            <a:fillRect/>
          </a:stretch>
        </p:blipFill>
        <p:spPr>
          <a:xfrm>
            <a:off x="793975" y="2732275"/>
            <a:ext cx="6408617" cy="2066628"/>
          </a:xfrm>
          <a:prstGeom prst="rect">
            <a:avLst/>
          </a:prstGeom>
          <a:noFill/>
          <a:ln>
            <a:noFill/>
          </a:ln>
        </p:spPr>
      </p:pic>
      <p:sp>
        <p:nvSpPr>
          <p:cNvPr id="65" name="Google Shape;65;p13"/>
          <p:cNvSpPr txBox="1"/>
          <p:nvPr/>
        </p:nvSpPr>
        <p:spPr>
          <a:xfrm>
            <a:off x="539600" y="4981350"/>
            <a:ext cx="8147100" cy="1550100"/>
          </a:xfrm>
          <a:prstGeom prst="rect">
            <a:avLst/>
          </a:prstGeom>
          <a:noFill/>
          <a:ln>
            <a:noFill/>
          </a:ln>
        </p:spPr>
        <p:txBody>
          <a:bodyPr spcFirstLastPara="1" wrap="square" lIns="91425" tIns="91425" rIns="91425" bIns="91425" anchor="t" anchorCtr="0">
            <a:noAutofit/>
          </a:bodyPr>
          <a:lstStyle/>
          <a:p>
            <a:pPr marL="457200" lvl="0" indent="-368300" algn="l" rtl="0">
              <a:spcBef>
                <a:spcPts val="600"/>
              </a:spcBef>
              <a:spcAft>
                <a:spcPts val="0"/>
              </a:spcAft>
              <a:buClr>
                <a:schemeClr val="accent1"/>
              </a:buClr>
              <a:buSzPts val="2200"/>
              <a:buChar char="●"/>
            </a:pPr>
            <a:r>
              <a:rPr lang="en" sz="2200">
                <a:solidFill>
                  <a:schemeClr val="accent1"/>
                </a:solidFill>
              </a:rPr>
              <a:t>Proportion with good outcomes</a:t>
            </a:r>
            <a:endParaRPr sz="2200">
              <a:solidFill>
                <a:schemeClr val="accent1"/>
              </a:solidFill>
            </a:endParaRPr>
          </a:p>
          <a:p>
            <a:pPr marL="0" lvl="0" indent="0" algn="ctr" rtl="0">
              <a:spcBef>
                <a:spcPts val="600"/>
              </a:spcBef>
              <a:spcAft>
                <a:spcPts val="0"/>
              </a:spcAft>
              <a:buClr>
                <a:schemeClr val="dk1"/>
              </a:buClr>
              <a:buSzPts val="1100"/>
              <a:buFont typeface="Arial"/>
              <a:buNone/>
            </a:pPr>
            <a:r>
              <a:rPr lang="en" sz="2200">
                <a:solidFill>
                  <a:schemeClr val="dk1"/>
                </a:solidFill>
              </a:rPr>
              <a:t>Treatment Group:  19/27 ≈ 0.70 → 70%</a:t>
            </a:r>
            <a:endParaRPr sz="2200">
              <a:solidFill>
                <a:schemeClr val="dk1"/>
              </a:solidFill>
            </a:endParaRPr>
          </a:p>
          <a:p>
            <a:pPr marL="0" lvl="0" indent="0" algn="l" rtl="0">
              <a:spcBef>
                <a:spcPts val="600"/>
              </a:spcBef>
              <a:spcAft>
                <a:spcPts val="0"/>
              </a:spcAft>
              <a:buClr>
                <a:schemeClr val="dk1"/>
              </a:buClr>
              <a:buSzPts val="1100"/>
              <a:buFont typeface="Arial"/>
              <a:buNone/>
            </a:pPr>
            <a:endParaRPr sz="2200">
              <a:solidFill>
                <a:schemeClr val="dk1"/>
              </a:solidFill>
            </a:endParaRPr>
          </a:p>
          <a:p>
            <a:pPr marL="0" lvl="0" indent="0" algn="l" rtl="0">
              <a:spcBef>
                <a:spcPts val="0"/>
              </a:spcBef>
              <a:spcAft>
                <a:spcPts val="0"/>
              </a:spcAft>
              <a:buNone/>
            </a:pPr>
            <a:endParaRPr/>
          </a:p>
        </p:txBody>
      </p:sp>
      <p:graphicFrame>
        <p:nvGraphicFramePr>
          <p:cNvPr id="66" name="Google Shape;66;p13"/>
          <p:cNvGraphicFramePr/>
          <p:nvPr/>
        </p:nvGraphicFramePr>
        <p:xfrm>
          <a:off x="533188" y="6976900"/>
          <a:ext cx="8077625" cy="1981050"/>
        </p:xfrm>
        <a:graphic>
          <a:graphicData uri="http://schemas.openxmlformats.org/drawingml/2006/table">
            <a:tbl>
              <a:tblPr>
                <a:noFill/>
                <a:tableStyleId>{FFC8B6BD-5F66-4CA7-B7B4-4B62D8731A35}</a:tableStyleId>
              </a:tblPr>
              <a:tblGrid>
                <a:gridCol w="1615525">
                  <a:extLst>
                    <a:ext uri="{9D8B030D-6E8A-4147-A177-3AD203B41FA5}">
                      <a16:colId xmlns:a16="http://schemas.microsoft.com/office/drawing/2014/main" val="20000"/>
                    </a:ext>
                  </a:extLst>
                </a:gridCol>
                <a:gridCol w="1615525">
                  <a:extLst>
                    <a:ext uri="{9D8B030D-6E8A-4147-A177-3AD203B41FA5}">
                      <a16:colId xmlns:a16="http://schemas.microsoft.com/office/drawing/2014/main" val="20001"/>
                    </a:ext>
                  </a:extLst>
                </a:gridCol>
                <a:gridCol w="1615525">
                  <a:extLst>
                    <a:ext uri="{9D8B030D-6E8A-4147-A177-3AD203B41FA5}">
                      <a16:colId xmlns:a16="http://schemas.microsoft.com/office/drawing/2014/main" val="20002"/>
                    </a:ext>
                  </a:extLst>
                </a:gridCol>
                <a:gridCol w="1615525">
                  <a:extLst>
                    <a:ext uri="{9D8B030D-6E8A-4147-A177-3AD203B41FA5}">
                      <a16:colId xmlns:a16="http://schemas.microsoft.com/office/drawing/2014/main" val="20003"/>
                    </a:ext>
                  </a:extLst>
                </a:gridCol>
                <a:gridCol w="16155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gridSpan="2">
                  <a:txBody>
                    <a:bodyPr/>
                    <a:lstStyle/>
                    <a:p>
                      <a:pPr marL="0" lvl="0" indent="0" algn="ctr" rtl="0">
                        <a:spcBef>
                          <a:spcPts val="0"/>
                        </a:spcBef>
                        <a:spcAft>
                          <a:spcPts val="0"/>
                        </a:spcAft>
                        <a:buNone/>
                      </a:pPr>
                      <a:r>
                        <a:rPr lang="en"/>
                        <a:t>Good Outcome</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Yes</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Total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rowSpan="2">
                  <a:txBody>
                    <a:bodyPr/>
                    <a:lstStyle/>
                    <a:p>
                      <a:pPr marL="0" lvl="0" indent="0" algn="l" rtl="0">
                        <a:spcBef>
                          <a:spcPts val="0"/>
                        </a:spcBef>
                        <a:spcAft>
                          <a:spcPts val="0"/>
                        </a:spcAft>
                        <a:buNone/>
                      </a:pPr>
                      <a:r>
                        <a:rPr lang="en"/>
                        <a:t>Group</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Treatment</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19</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8</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27</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en"/>
                        <a:t>Control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21</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26</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Total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24</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29</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53</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457200" y="1447800"/>
            <a:ext cx="8229600" cy="335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The table below shows the distribution of patients with good outcomes at 6-month follow-up. Note that 7 patients dropped out of the study: 3 from the treatment and 4 from the control group.</a:t>
            </a: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p:txBody>
      </p:sp>
      <p:sp>
        <p:nvSpPr>
          <p:cNvPr id="72" name="Google Shape;72;p1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Results</a:t>
            </a:r>
            <a:endParaRPr>
              <a:solidFill>
                <a:schemeClr val="accent1"/>
              </a:solidFill>
            </a:endParaRPr>
          </a:p>
        </p:txBody>
      </p:sp>
      <p:pic>
        <p:nvPicPr>
          <p:cNvPr id="73" name="Google Shape;73;p14"/>
          <p:cNvPicPr preferRelativeResize="0"/>
          <p:nvPr/>
        </p:nvPicPr>
        <p:blipFill>
          <a:blip r:embed="rId3">
            <a:alphaModFix/>
          </a:blip>
          <a:stretch>
            <a:fillRect/>
          </a:stretch>
        </p:blipFill>
        <p:spPr>
          <a:xfrm>
            <a:off x="793975" y="2732275"/>
            <a:ext cx="6408617" cy="2066628"/>
          </a:xfrm>
          <a:prstGeom prst="rect">
            <a:avLst/>
          </a:prstGeom>
          <a:noFill/>
          <a:ln>
            <a:noFill/>
          </a:ln>
        </p:spPr>
      </p:pic>
      <p:sp>
        <p:nvSpPr>
          <p:cNvPr id="74" name="Google Shape;74;p14"/>
          <p:cNvSpPr txBox="1"/>
          <p:nvPr/>
        </p:nvSpPr>
        <p:spPr>
          <a:xfrm>
            <a:off x="539600" y="4981350"/>
            <a:ext cx="8147100" cy="1550100"/>
          </a:xfrm>
          <a:prstGeom prst="rect">
            <a:avLst/>
          </a:prstGeom>
          <a:noFill/>
          <a:ln>
            <a:noFill/>
          </a:ln>
        </p:spPr>
        <p:txBody>
          <a:bodyPr spcFirstLastPara="1" wrap="square" lIns="91425" tIns="91425" rIns="91425" bIns="91425" anchor="t" anchorCtr="0">
            <a:noAutofit/>
          </a:bodyPr>
          <a:lstStyle/>
          <a:p>
            <a:pPr marL="457200" lvl="0" indent="-368300" algn="l" rtl="0">
              <a:spcBef>
                <a:spcPts val="600"/>
              </a:spcBef>
              <a:spcAft>
                <a:spcPts val="0"/>
              </a:spcAft>
              <a:buClr>
                <a:schemeClr val="accent1"/>
              </a:buClr>
              <a:buSzPts val="2200"/>
              <a:buChar char="●"/>
            </a:pPr>
            <a:r>
              <a:rPr lang="en" sz="2200">
                <a:solidFill>
                  <a:schemeClr val="accent1"/>
                </a:solidFill>
              </a:rPr>
              <a:t>Proportion with good outcomes in treatment group</a:t>
            </a:r>
            <a:endParaRPr sz="2200">
              <a:solidFill>
                <a:schemeClr val="accent1"/>
              </a:solidFill>
            </a:endParaRPr>
          </a:p>
          <a:p>
            <a:pPr marL="0" lvl="0" indent="0" algn="ctr" rtl="0">
              <a:spcBef>
                <a:spcPts val="600"/>
              </a:spcBef>
              <a:spcAft>
                <a:spcPts val="0"/>
              </a:spcAft>
              <a:buNone/>
            </a:pPr>
            <a:r>
              <a:rPr lang="en" sz="2200">
                <a:solidFill>
                  <a:schemeClr val="dk1"/>
                </a:solidFill>
              </a:rPr>
              <a:t>19/27 ≈ 0.70 → 70%</a:t>
            </a:r>
            <a:endParaRPr sz="2200">
              <a:solidFill>
                <a:schemeClr val="dk1"/>
              </a:solidFill>
            </a:endParaRPr>
          </a:p>
          <a:p>
            <a:pPr marL="457200" lvl="0" indent="-368300" algn="l" rtl="0">
              <a:spcBef>
                <a:spcPts val="600"/>
              </a:spcBef>
              <a:spcAft>
                <a:spcPts val="0"/>
              </a:spcAft>
              <a:buClr>
                <a:schemeClr val="accent1"/>
              </a:buClr>
              <a:buSzPts val="2200"/>
              <a:buChar char="●"/>
            </a:pPr>
            <a:r>
              <a:rPr lang="en" sz="2200">
                <a:solidFill>
                  <a:schemeClr val="accent1"/>
                </a:solidFill>
              </a:rPr>
              <a:t>Proportion with good outcomes in control group</a:t>
            </a:r>
            <a:endParaRPr sz="2200">
              <a:solidFill>
                <a:schemeClr val="accent1"/>
              </a:solidFill>
            </a:endParaRPr>
          </a:p>
          <a:p>
            <a:pPr marL="0" lvl="0" indent="0" algn="ctr" rtl="0">
              <a:spcBef>
                <a:spcPts val="600"/>
              </a:spcBef>
              <a:spcAft>
                <a:spcPts val="0"/>
              </a:spcAft>
              <a:buNone/>
            </a:pPr>
            <a:r>
              <a:rPr lang="en" sz="2200">
                <a:solidFill>
                  <a:schemeClr val="dk1"/>
                </a:solidFill>
              </a:rPr>
              <a:t>5/26 ≈ 0.19 → 19%</a:t>
            </a:r>
            <a:endParaRPr sz="2200"/>
          </a:p>
          <a:p>
            <a:pPr marL="0" lvl="0" indent="0" algn="l" rtl="0">
              <a:spcBef>
                <a:spcPts val="0"/>
              </a:spcBef>
              <a:spcAft>
                <a:spcPts val="0"/>
              </a:spcAft>
              <a:buNone/>
            </a:pPr>
            <a:endParaRPr/>
          </a:p>
        </p:txBody>
      </p:sp>
      <p:graphicFrame>
        <p:nvGraphicFramePr>
          <p:cNvPr id="75" name="Google Shape;75;p14"/>
          <p:cNvGraphicFramePr/>
          <p:nvPr/>
        </p:nvGraphicFramePr>
        <p:xfrm>
          <a:off x="533188" y="6976900"/>
          <a:ext cx="8077625" cy="1981050"/>
        </p:xfrm>
        <a:graphic>
          <a:graphicData uri="http://schemas.openxmlformats.org/drawingml/2006/table">
            <a:tbl>
              <a:tblPr>
                <a:noFill/>
                <a:tableStyleId>{FFC8B6BD-5F66-4CA7-B7B4-4B62D8731A35}</a:tableStyleId>
              </a:tblPr>
              <a:tblGrid>
                <a:gridCol w="1615525">
                  <a:extLst>
                    <a:ext uri="{9D8B030D-6E8A-4147-A177-3AD203B41FA5}">
                      <a16:colId xmlns:a16="http://schemas.microsoft.com/office/drawing/2014/main" val="20000"/>
                    </a:ext>
                  </a:extLst>
                </a:gridCol>
                <a:gridCol w="1615525">
                  <a:extLst>
                    <a:ext uri="{9D8B030D-6E8A-4147-A177-3AD203B41FA5}">
                      <a16:colId xmlns:a16="http://schemas.microsoft.com/office/drawing/2014/main" val="20001"/>
                    </a:ext>
                  </a:extLst>
                </a:gridCol>
                <a:gridCol w="1615525">
                  <a:extLst>
                    <a:ext uri="{9D8B030D-6E8A-4147-A177-3AD203B41FA5}">
                      <a16:colId xmlns:a16="http://schemas.microsoft.com/office/drawing/2014/main" val="20002"/>
                    </a:ext>
                  </a:extLst>
                </a:gridCol>
                <a:gridCol w="1615525">
                  <a:extLst>
                    <a:ext uri="{9D8B030D-6E8A-4147-A177-3AD203B41FA5}">
                      <a16:colId xmlns:a16="http://schemas.microsoft.com/office/drawing/2014/main" val="20003"/>
                    </a:ext>
                  </a:extLst>
                </a:gridCol>
                <a:gridCol w="16155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gridSpan="2">
                  <a:txBody>
                    <a:bodyPr/>
                    <a:lstStyle/>
                    <a:p>
                      <a:pPr marL="0" lvl="0" indent="0" algn="ctr" rtl="0">
                        <a:spcBef>
                          <a:spcPts val="0"/>
                        </a:spcBef>
                        <a:spcAft>
                          <a:spcPts val="0"/>
                        </a:spcAft>
                        <a:buNone/>
                      </a:pPr>
                      <a:r>
                        <a:rPr lang="en"/>
                        <a:t>Good Outcome</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Yes</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Total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rowSpan="2">
                  <a:txBody>
                    <a:bodyPr/>
                    <a:lstStyle/>
                    <a:p>
                      <a:pPr marL="0" lvl="0" indent="0" algn="l" rtl="0">
                        <a:spcBef>
                          <a:spcPts val="0"/>
                        </a:spcBef>
                        <a:spcAft>
                          <a:spcPts val="0"/>
                        </a:spcAft>
                        <a:buNone/>
                      </a:pPr>
                      <a:r>
                        <a:rPr lang="en"/>
                        <a:t>Group</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Treatment</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19</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8</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27</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en"/>
                        <a:t>Control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21</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26</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Total</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24</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29</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53</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457200" y="1600200"/>
            <a:ext cx="8229600" cy="75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accent1"/>
                </a:solidFill>
              </a:rPr>
              <a:t>Do the data show a "real" difference between the groups?</a:t>
            </a:r>
            <a:endParaRPr/>
          </a:p>
        </p:txBody>
      </p:sp>
      <p:sp>
        <p:nvSpPr>
          <p:cNvPr id="81" name="Google Shape;81;p1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Understanding the results</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body" idx="1"/>
          </p:nvPr>
        </p:nvSpPr>
        <p:spPr>
          <a:xfrm>
            <a:off x="457200" y="1600200"/>
            <a:ext cx="8229600" cy="75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accent1"/>
                </a:solidFill>
              </a:rPr>
              <a:t>Do the data show a "real" difference between the groups?</a:t>
            </a:r>
            <a:endParaRPr/>
          </a:p>
        </p:txBody>
      </p:sp>
      <p:sp>
        <p:nvSpPr>
          <p:cNvPr id="87" name="Google Shape;87;p16"/>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Understanding the results</a:t>
            </a:r>
            <a:endParaRPr>
              <a:solidFill>
                <a:schemeClr val="accent1"/>
              </a:solidFill>
            </a:endParaRPr>
          </a:p>
        </p:txBody>
      </p:sp>
      <p:sp>
        <p:nvSpPr>
          <p:cNvPr id="88" name="Google Shape;88;p16"/>
          <p:cNvSpPr txBox="1"/>
          <p:nvPr/>
        </p:nvSpPr>
        <p:spPr>
          <a:xfrm>
            <a:off x="458300" y="2217800"/>
            <a:ext cx="8229600" cy="4312800"/>
          </a:xfrm>
          <a:prstGeom prst="rect">
            <a:avLst/>
          </a:prstGeom>
          <a:noFill/>
          <a:ln>
            <a:noFill/>
          </a:ln>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Char char="●"/>
            </a:pPr>
            <a:r>
              <a:rPr lang="en" sz="2000">
                <a:solidFill>
                  <a:schemeClr val="dk1"/>
                </a:solidFill>
              </a:rPr>
              <a:t>Suppose you flip a coin 100 times. While the chance a coin lands heads in any given coin flip is 50%, we probably won't observe exactly 50 heads. This type of fluctuation is part of almost any type of data generating process.</a:t>
            </a:r>
            <a:endParaRPr sz="2000">
              <a:solidFill>
                <a:schemeClr val="dk1"/>
              </a:solidFill>
            </a:endParaRPr>
          </a:p>
          <a:p>
            <a:pPr marL="0" lvl="0" indent="0" algn="l" rtl="0">
              <a:spcBef>
                <a:spcPts val="600"/>
              </a:spcBef>
              <a:spcAft>
                <a:spcPts val="0"/>
              </a:spcAft>
              <a:buClr>
                <a:srgbClr val="000000"/>
              </a:buClr>
              <a:buSzPts val="1100"/>
              <a:buFont typeface="Arial"/>
              <a:buNone/>
            </a:pPr>
            <a:endParaRPr sz="600">
              <a:solidFill>
                <a:schemeClr val="dk1"/>
              </a:solidFill>
            </a:endParaRPr>
          </a:p>
          <a:p>
            <a:pPr marL="457200" lvl="0" indent="-355600" algn="l" rtl="0">
              <a:spcBef>
                <a:spcPts val="600"/>
              </a:spcBef>
              <a:spcAft>
                <a:spcPts val="0"/>
              </a:spcAft>
              <a:buClr>
                <a:schemeClr val="dk1"/>
              </a:buClr>
              <a:buSzPts val="2000"/>
              <a:buChar char="●"/>
            </a:pPr>
            <a:r>
              <a:rPr lang="en" sz="2000">
                <a:solidFill>
                  <a:schemeClr val="dk1"/>
                </a:solidFill>
              </a:rPr>
              <a:t>The observed difference between the two groups (70 - 19 = 51%) may be real, or may be due to natural variation.</a:t>
            </a:r>
            <a:endParaRPr sz="2000">
              <a:solidFill>
                <a:schemeClr val="dk1"/>
              </a:solidFill>
            </a:endParaRPr>
          </a:p>
          <a:p>
            <a:pPr marL="0" lvl="0" indent="0" algn="l" rtl="0">
              <a:spcBef>
                <a:spcPts val="600"/>
              </a:spcBef>
              <a:spcAft>
                <a:spcPts val="0"/>
              </a:spcAft>
              <a:buClr>
                <a:srgbClr val="000000"/>
              </a:buClr>
              <a:buSzPts val="1100"/>
              <a:buFont typeface="Arial"/>
              <a:buNone/>
            </a:pPr>
            <a:endParaRPr sz="600">
              <a:solidFill>
                <a:schemeClr val="dk1"/>
              </a:solidFill>
            </a:endParaRPr>
          </a:p>
          <a:p>
            <a:pPr marL="457200" lvl="0" indent="-355600" algn="l" rtl="0">
              <a:spcBef>
                <a:spcPts val="600"/>
              </a:spcBef>
              <a:spcAft>
                <a:spcPts val="0"/>
              </a:spcAft>
              <a:buClr>
                <a:schemeClr val="dk1"/>
              </a:buClr>
              <a:buSzPts val="2000"/>
              <a:buChar char="●"/>
            </a:pPr>
            <a:r>
              <a:rPr lang="en" sz="2000">
                <a:solidFill>
                  <a:schemeClr val="dk1"/>
                </a:solidFill>
              </a:rPr>
              <a:t>Since the difference is quite large, it is more believable that the difference is real.</a:t>
            </a:r>
            <a:endParaRPr sz="2000">
              <a:solidFill>
                <a:schemeClr val="dk1"/>
              </a:solidFill>
            </a:endParaRPr>
          </a:p>
          <a:p>
            <a:pPr marL="0" lvl="0" indent="0" algn="l" rtl="0">
              <a:spcBef>
                <a:spcPts val="600"/>
              </a:spcBef>
              <a:spcAft>
                <a:spcPts val="0"/>
              </a:spcAft>
              <a:buClr>
                <a:srgbClr val="000000"/>
              </a:buClr>
              <a:buSzPts val="1100"/>
              <a:buFont typeface="Arial"/>
              <a:buNone/>
            </a:pPr>
            <a:endParaRPr sz="600">
              <a:solidFill>
                <a:schemeClr val="dk1"/>
              </a:solidFill>
            </a:endParaRPr>
          </a:p>
          <a:p>
            <a:pPr marL="457200" lvl="0" indent="-355600" algn="l" rtl="0">
              <a:spcBef>
                <a:spcPts val="600"/>
              </a:spcBef>
              <a:spcAft>
                <a:spcPts val="0"/>
              </a:spcAft>
              <a:buClr>
                <a:schemeClr val="dk1"/>
              </a:buClr>
              <a:buSzPts val="2000"/>
              <a:buChar char="●"/>
            </a:pPr>
            <a:r>
              <a:rPr lang="en" sz="2000">
                <a:solidFill>
                  <a:schemeClr val="dk1"/>
                </a:solidFill>
              </a:rPr>
              <a:t>We use statistical tools to determine if the difference is so large that we should reject the notion that it was due to chance.</a:t>
            </a:r>
            <a:endParaRPr sz="2000">
              <a:solidFill>
                <a:schemeClr val="dk1"/>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Generalizing the results</a:t>
            </a:r>
            <a:endParaRPr>
              <a:solidFill>
                <a:schemeClr val="accent1"/>
              </a:solidFill>
            </a:endParaRPr>
          </a:p>
        </p:txBody>
      </p:sp>
      <p:sp>
        <p:nvSpPr>
          <p:cNvPr id="94" name="Google Shape;94;p17"/>
          <p:cNvSpPr txBox="1">
            <a:spLocks noGrp="1"/>
          </p:cNvSpPr>
          <p:nvPr>
            <p:ph type="body" idx="1"/>
          </p:nvPr>
        </p:nvSpPr>
        <p:spPr>
          <a:xfrm>
            <a:off x="457200" y="1600200"/>
            <a:ext cx="8229600" cy="100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chemeClr val="accent1"/>
                </a:solidFill>
              </a:rPr>
              <a:t>Are the results of this study generalizable to all patients with chronic fatigue syndrome?</a:t>
            </a:r>
            <a:endParaRPr sz="2400"/>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662</Words>
  <Application>Microsoft Office PowerPoint</Application>
  <PresentationFormat>On-screen Show (4:3)</PresentationFormat>
  <Paragraphs>103</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   Case Study: Treating Chronic Fatigue Syndrome</vt:lpstr>
      <vt:lpstr>Treating Chronic Fatigue Syndrome</vt:lpstr>
      <vt:lpstr>Study design</vt:lpstr>
      <vt:lpstr>Results</vt:lpstr>
      <vt:lpstr>Results</vt:lpstr>
      <vt:lpstr>Results</vt:lpstr>
      <vt:lpstr>Understanding the results</vt:lpstr>
      <vt:lpstr>Understanding the results</vt:lpstr>
      <vt:lpstr>Generalizing the results</vt:lpstr>
      <vt:lpstr>Generalizing 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Sarah Grabinski</cp:lastModifiedBy>
  <cp:revision>1</cp:revision>
  <dcterms:modified xsi:type="dcterms:W3CDTF">2024-08-26T23:52:03Z</dcterms:modified>
</cp:coreProperties>
</file>