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f22d7720_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f22d7720_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c66c769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c66c769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c66c769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c66c769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c66c769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c66c769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c66c769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c66c769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c66c769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c66c769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22d7720_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22d7720_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22d7720_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22d7720_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c66c7699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6c66c7699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c66c769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c66c769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22d7720_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22d7720_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to Nelson Gomez for catching a typo on this slide!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5e3e4a42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5e3e4a42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22d7720_0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22d7720_0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22d7720_0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22d7720_0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22d7720_0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22d7720_0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22d7720_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f22d7720_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f22d7720_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f22d7720_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6c66c769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6c66c769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6c66c769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6c66c769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c66c769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c66c769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c66c769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c66c769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c66c769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c66c769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Data Basics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59000" y="3803450"/>
            <a:ext cx="8229600" cy="24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lang="en" sz="2400" i="1"/>
              <a:t>categorical</a:t>
            </a:r>
            <a:endParaRPr sz="24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sleep</a:t>
            </a:r>
            <a:r>
              <a:rPr lang="en" sz="2400"/>
              <a:t>: </a:t>
            </a:r>
            <a:r>
              <a:rPr lang="en" sz="2400" i="1"/>
              <a:t>numerical, continuous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bedtime</a:t>
            </a:r>
            <a:r>
              <a:rPr lang="en" sz="2400"/>
              <a:t>: </a:t>
            </a:r>
            <a:r>
              <a:rPr lang="en" sz="2400" i="1"/>
              <a:t>categorical, ordinal</a:t>
            </a:r>
            <a:endParaRPr sz="2400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59000" y="3803450"/>
            <a:ext cx="8229600" cy="24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lang="en" sz="2400" i="1"/>
              <a:t>categorical</a:t>
            </a:r>
            <a:endParaRPr sz="24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sleep</a:t>
            </a:r>
            <a:r>
              <a:rPr lang="en" sz="2400"/>
              <a:t>: </a:t>
            </a:r>
            <a:r>
              <a:rPr lang="en" sz="2400" i="1"/>
              <a:t>numerical, continuous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bedtime</a:t>
            </a:r>
            <a:r>
              <a:rPr lang="en" sz="2400"/>
              <a:t>: </a:t>
            </a:r>
            <a:r>
              <a:rPr lang="en" sz="2400" i="1"/>
              <a:t>categorical, ordinal</a:t>
            </a:r>
            <a:endParaRPr sz="24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countries</a:t>
            </a:r>
            <a:r>
              <a:rPr lang="en" sz="2400"/>
              <a:t>: 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59000" y="3803450"/>
            <a:ext cx="8229600" cy="24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lang="en" sz="2400" i="1"/>
              <a:t>categorical</a:t>
            </a:r>
            <a:endParaRPr sz="24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sleep</a:t>
            </a:r>
            <a:r>
              <a:rPr lang="en" sz="2400"/>
              <a:t>: </a:t>
            </a:r>
            <a:r>
              <a:rPr lang="en" sz="2400" i="1"/>
              <a:t>numerical, continuous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bedtime</a:t>
            </a:r>
            <a:r>
              <a:rPr lang="en" sz="2400"/>
              <a:t>: </a:t>
            </a:r>
            <a:r>
              <a:rPr lang="en" sz="2400" i="1"/>
              <a:t>categorical, ordinal</a:t>
            </a:r>
            <a:endParaRPr sz="24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countries</a:t>
            </a:r>
            <a:r>
              <a:rPr lang="en" sz="2400"/>
              <a:t>:  numerical, discrete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59000" y="3803450"/>
            <a:ext cx="8229600" cy="24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lang="en" sz="2400" i="1"/>
              <a:t>categorical</a:t>
            </a:r>
            <a:endParaRPr sz="24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sleep</a:t>
            </a:r>
            <a:r>
              <a:rPr lang="en" sz="2400"/>
              <a:t>: </a:t>
            </a:r>
            <a:r>
              <a:rPr lang="en" sz="2400" i="1"/>
              <a:t>numerical, continuous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bedtime</a:t>
            </a:r>
            <a:r>
              <a:rPr lang="en" sz="2400"/>
              <a:t>: </a:t>
            </a:r>
            <a:r>
              <a:rPr lang="en" sz="2400" i="1"/>
              <a:t>categorical, ordinal</a:t>
            </a:r>
            <a:endParaRPr sz="24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countries</a:t>
            </a:r>
            <a:r>
              <a:rPr lang="en" sz="2400"/>
              <a:t>:  </a:t>
            </a:r>
            <a:r>
              <a:rPr lang="en" sz="2400" i="1"/>
              <a:t>numerical, discrete</a:t>
            </a:r>
            <a:endParaRPr sz="24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dread</a:t>
            </a:r>
            <a:r>
              <a:rPr lang="en" sz="2400"/>
              <a:t>: 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59000" y="3803450"/>
            <a:ext cx="8229600" cy="24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lang="en" sz="2400" i="1"/>
              <a:t>categorical</a:t>
            </a:r>
            <a:endParaRPr sz="24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sleep</a:t>
            </a:r>
            <a:r>
              <a:rPr lang="en" sz="2400"/>
              <a:t>: </a:t>
            </a:r>
            <a:r>
              <a:rPr lang="en" sz="2400" i="1"/>
              <a:t>numerical, continuous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bedtime</a:t>
            </a:r>
            <a:r>
              <a:rPr lang="en" sz="2400"/>
              <a:t>: </a:t>
            </a:r>
            <a:r>
              <a:rPr lang="en" sz="2400" i="1"/>
              <a:t>categorical, ordinal</a:t>
            </a:r>
            <a:endParaRPr sz="24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countries</a:t>
            </a:r>
            <a:r>
              <a:rPr lang="en" sz="2400"/>
              <a:t>:  </a:t>
            </a:r>
            <a:r>
              <a:rPr lang="en" sz="2400" i="1"/>
              <a:t>numerical, discrete</a:t>
            </a:r>
            <a:endParaRPr sz="24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dread</a:t>
            </a:r>
            <a:r>
              <a:rPr lang="en" sz="2400"/>
              <a:t>: </a:t>
            </a:r>
            <a:r>
              <a:rPr lang="en" sz="2400" i="1"/>
              <a:t>categorical, ordinal - could also be used as numerical</a:t>
            </a:r>
            <a:endParaRPr sz="2400"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457200" y="1593850"/>
            <a:ext cx="82296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What type of variable is a telephone area code?</a:t>
            </a:r>
            <a:endParaRPr sz="24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(a) numerical, continuous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(b) numerical, discrete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(c) categorical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(d) categorical, ordinal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457200" y="1593850"/>
            <a:ext cx="82296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What type of variable is a telephone area code?</a:t>
            </a:r>
            <a:endParaRPr sz="24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(a) numerical, continuous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(b) numerical, discrete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</a:rPr>
              <a:t>(c) </a:t>
            </a:r>
            <a:r>
              <a:rPr lang="en" sz="2400" i="1">
                <a:solidFill>
                  <a:srgbClr val="FF9900"/>
                </a:solidFill>
              </a:rPr>
              <a:t>categorical</a:t>
            </a:r>
            <a:endParaRPr sz="2400" i="1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(d) categorical, ordinal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Relationships among variables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457200" y="1593850"/>
            <a:ext cx="8229600" cy="48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Does there appear to be a relationship between the hours of study per week and the GPA of a student?</a:t>
            </a:r>
            <a:endParaRPr sz="2000"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100" y="2511525"/>
            <a:ext cx="5068999" cy="28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Relationships among variables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457200" y="1593850"/>
            <a:ext cx="8229600" cy="48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Does there appear to be a relationship between the hours of study per week and the GPA of a student?</a:t>
            </a:r>
            <a:endParaRPr sz="2000"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100" y="2511525"/>
            <a:ext cx="5068999" cy="28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>
            <a:off x="457200" y="5472400"/>
            <a:ext cx="84534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Can you spot anything unusual about any of the data points?</a:t>
            </a:r>
            <a:endParaRPr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Relationships among variables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457200" y="1593850"/>
            <a:ext cx="8229600" cy="48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Does there appear to be a relationship between the hours of study per week and the GPA of a student?</a:t>
            </a:r>
            <a:endParaRPr sz="2000"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100" y="2511525"/>
            <a:ext cx="5068999" cy="28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457200" y="5472400"/>
            <a:ext cx="84534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Can you spot anything unusual about any of the data points?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457200" y="5897050"/>
            <a:ext cx="84534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There is one student with </a:t>
            </a:r>
            <a:r>
              <a:rPr lang="en" sz="2000" i="1"/>
              <a:t>GPA </a:t>
            </a:r>
            <a:r>
              <a:rPr lang="en" sz="2000"/>
              <a:t>&gt; 4.0, this is likely a data error.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Classroom survey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57200" y="1593850"/>
            <a:ext cx="82296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A survey was conducted on students in an introductory statistics course. Below are a few of the questions on the survey, and the corresponding variables the data from the responses were stored in:</a:t>
            </a:r>
            <a:endParaRPr sz="2400"/>
          </a:p>
          <a:p>
            <a:pPr marL="45720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200" b="1"/>
              <a:t>gender</a:t>
            </a:r>
            <a:r>
              <a:rPr lang="en" sz="2200"/>
              <a:t>: What is your gender?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1"/>
              <a:t>intro_extra</a:t>
            </a:r>
            <a:r>
              <a:rPr lang="en" sz="2200"/>
              <a:t>: Are you an introvert or an extrovert?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1"/>
              <a:t>sleep</a:t>
            </a:r>
            <a:r>
              <a:rPr lang="en" sz="2200"/>
              <a:t>: How many hours do you sleep at night, on average?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1"/>
              <a:t>bedtime</a:t>
            </a:r>
            <a:r>
              <a:rPr lang="en" sz="2200"/>
              <a:t>: What time do you usually go to bed?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1"/>
              <a:t>countries</a:t>
            </a:r>
            <a:r>
              <a:rPr lang="en" sz="2200"/>
              <a:t>: How many countries have you visited?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1"/>
              <a:t>dread</a:t>
            </a:r>
            <a:r>
              <a:rPr lang="en" sz="2200"/>
              <a:t>: On a scale of 1-5, how much do you dread being here?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/>
        </p:nvSpPr>
        <p:spPr>
          <a:xfrm>
            <a:off x="457200" y="4236850"/>
            <a:ext cx="8453400" cy="22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(a) There is no relationship between head length and skull width,</a:t>
            </a:r>
            <a:endParaRPr sz="20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/>
              <a:t>i.e. the variables are independent.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/>
              <a:t>(b) Head length and skull width are positively associated.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/>
              <a:t>(c) Skull width and head length are negatively associated.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/>
              <a:t>(d) A longer head causes the skull to be wider.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(e) A wider skull causes the head to be longer.</a:t>
            </a:r>
            <a:endParaRPr sz="2000"/>
          </a:p>
        </p:txBody>
      </p:sp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457200" y="1593850"/>
            <a:ext cx="3458400" cy="22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Based on the scatterplot on the right, which of the following statements is correct about the head and skull lengths of possums?</a:t>
            </a:r>
            <a:endParaRPr sz="2000">
              <a:solidFill>
                <a:schemeClr val="accent1"/>
              </a:solidFill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100" y="1593850"/>
            <a:ext cx="4325625" cy="246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/>
        </p:nvSpPr>
        <p:spPr>
          <a:xfrm>
            <a:off x="457200" y="4236850"/>
            <a:ext cx="8453400" cy="22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(a) There is no relationship between head length and skull width,</a:t>
            </a:r>
            <a:endParaRPr sz="20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i.e. the variables are independent.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(b) </a:t>
            </a:r>
            <a:r>
              <a:rPr lang="en" sz="2000" i="1">
                <a:solidFill>
                  <a:srgbClr val="FF9900"/>
                </a:solidFill>
              </a:rPr>
              <a:t>Head length and skull width are positively associated.</a:t>
            </a:r>
            <a:endParaRPr sz="2000" i="1"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(c) Skull width and head length are negatively associated.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(d) A longer head causes the skull to be wider.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(e) A wider skull causes the head to be longer.</a:t>
            </a:r>
            <a:endParaRPr sz="2000"/>
          </a:p>
        </p:txBody>
      </p:sp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>
            <a:off x="457200" y="1593850"/>
            <a:ext cx="3458400" cy="22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Based on the scatterplot on the right, which of the following statements is correct about the head and skull lengths of possums?</a:t>
            </a:r>
            <a:endParaRPr sz="2000"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100" y="1593850"/>
            <a:ext cx="4325625" cy="246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body" idx="1"/>
          </p:nvPr>
        </p:nvSpPr>
        <p:spPr>
          <a:xfrm>
            <a:off x="457200" y="1593850"/>
            <a:ext cx="7820400" cy="45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When two variables show some connection with one another, they are called </a:t>
            </a:r>
            <a:r>
              <a:rPr lang="en" sz="2400" i="1">
                <a:solidFill>
                  <a:schemeClr val="accent1"/>
                </a:solidFill>
              </a:rPr>
              <a:t>associated</a:t>
            </a:r>
            <a:r>
              <a:rPr lang="en" sz="2400" i="1"/>
              <a:t> </a:t>
            </a:r>
            <a:r>
              <a:rPr lang="en" sz="2400"/>
              <a:t>variables.</a:t>
            </a:r>
            <a:endParaRPr sz="240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Associated variables can also be called </a:t>
            </a:r>
            <a:r>
              <a:rPr lang="en" sz="2400" i="1">
                <a:solidFill>
                  <a:schemeClr val="accent1"/>
                </a:solidFill>
              </a:rPr>
              <a:t>dependent</a:t>
            </a:r>
            <a:r>
              <a:rPr lang="en" sz="2400" i="1"/>
              <a:t> </a:t>
            </a:r>
            <a:r>
              <a:rPr lang="en" sz="2400"/>
              <a:t>variables and vice-versa.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two variables are not associated, i.e. there is no evident connection between the two, then they are said to be </a:t>
            </a:r>
            <a:r>
              <a:rPr lang="en" sz="2400" i="1">
                <a:solidFill>
                  <a:schemeClr val="accent1"/>
                </a:solidFill>
              </a:rPr>
              <a:t>independent</a:t>
            </a:r>
            <a:r>
              <a:rPr lang="en" sz="2400"/>
              <a:t>.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Associated vs. independent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Data matrix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8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Data collected on students in a statistics class on a variety of variables:</a:t>
            </a:r>
            <a:endParaRPr sz="1600"/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583925"/>
            <a:ext cx="7020749" cy="33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variables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044550"/>
            <a:ext cx="77152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359000" y="3803450"/>
            <a:ext cx="8229600" cy="4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59000" y="3803450"/>
            <a:ext cx="8229600" cy="4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lang="en" sz="2400" i="1"/>
              <a:t>categorical</a:t>
            </a:r>
            <a:endParaRPr sz="1600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59000" y="3803450"/>
            <a:ext cx="8229600" cy="24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lang="en" sz="2400" i="1"/>
              <a:t>categorical</a:t>
            </a:r>
            <a:endParaRPr sz="24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sleep</a:t>
            </a:r>
            <a:r>
              <a:rPr lang="en" sz="2400"/>
              <a:t>: 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59000" y="3803450"/>
            <a:ext cx="8229600" cy="24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lang="en" sz="2400" i="1"/>
              <a:t>categorical</a:t>
            </a:r>
            <a:endParaRPr sz="24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sleep</a:t>
            </a:r>
            <a:r>
              <a:rPr lang="en" sz="2400"/>
              <a:t>: </a:t>
            </a:r>
            <a:r>
              <a:rPr lang="en" sz="2400" i="1"/>
              <a:t>numerical, continuous</a:t>
            </a:r>
            <a:endParaRPr sz="2400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59000" y="3803450"/>
            <a:ext cx="8229600" cy="24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lang="en" sz="2400" i="1"/>
              <a:t>categorical</a:t>
            </a:r>
            <a:endParaRPr sz="24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sleep</a:t>
            </a:r>
            <a:r>
              <a:rPr lang="en" sz="2400"/>
              <a:t>: </a:t>
            </a:r>
            <a:r>
              <a:rPr lang="en" sz="2400" i="1"/>
              <a:t>numerical, continuous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bedtime</a:t>
            </a:r>
            <a:r>
              <a:rPr lang="en" sz="2400"/>
              <a:t>: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758</Words>
  <Application>Microsoft Office PowerPoint</Application>
  <PresentationFormat>On-screen Show (4:3)</PresentationFormat>
  <Paragraphs>98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Simple Light</vt:lpstr>
      <vt:lpstr>   Data Basics </vt:lpstr>
      <vt:lpstr>Classroom survey</vt:lpstr>
      <vt:lpstr>Data matrix</vt:lpstr>
      <vt:lpstr>Types of variables</vt:lpstr>
      <vt:lpstr>Types of variables (cont.)</vt:lpstr>
      <vt:lpstr>Types of variables (cont.)</vt:lpstr>
      <vt:lpstr>Types of variables (cont.)</vt:lpstr>
      <vt:lpstr>Types of variables (cont.)</vt:lpstr>
      <vt:lpstr>Types of variables (cont.)</vt:lpstr>
      <vt:lpstr>Types of variables (cont.)</vt:lpstr>
      <vt:lpstr>Types of variables (cont.)</vt:lpstr>
      <vt:lpstr>Types of variables (cont.)</vt:lpstr>
      <vt:lpstr>Types of variables (cont.)</vt:lpstr>
      <vt:lpstr>Types of variables (cont.)</vt:lpstr>
      <vt:lpstr>Practice</vt:lpstr>
      <vt:lpstr>Practice</vt:lpstr>
      <vt:lpstr>Relationships among variables</vt:lpstr>
      <vt:lpstr>Relationships among variables</vt:lpstr>
      <vt:lpstr>Relationships among variables</vt:lpstr>
      <vt:lpstr>Practice</vt:lpstr>
      <vt:lpstr>Practice</vt:lpstr>
      <vt:lpstr>Associated vs. independent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Sarah Grabinski</cp:lastModifiedBy>
  <cp:revision>1</cp:revision>
  <dcterms:modified xsi:type="dcterms:W3CDTF">2024-08-26T23:50:01Z</dcterms:modified>
</cp:coreProperties>
</file>