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Grabinski" userId="6e2603e9ea7112e0" providerId="LiveId" clId="{45196D2D-FCC7-4AA6-B6C7-C59DB6450F4A}"/>
    <pc:docChg chg="delSld">
      <pc:chgData name="Sarah Grabinski" userId="6e2603e9ea7112e0" providerId="LiveId" clId="{45196D2D-FCC7-4AA6-B6C7-C59DB6450F4A}" dt="2024-08-26T23:49:23.821" v="0" actId="47"/>
      <pc:docMkLst>
        <pc:docMk/>
      </pc:docMkLst>
      <pc:sldChg chg="del">
        <pc:chgData name="Sarah Grabinski" userId="6e2603e9ea7112e0" providerId="LiveId" clId="{45196D2D-FCC7-4AA6-B6C7-C59DB6450F4A}" dt="2024-08-26T23:49:23.821" v="0" actId="47"/>
        <pc:sldMkLst>
          <pc:docMk/>
          <pc:sldMk cId="0" sldId="292"/>
        </pc:sldMkLst>
      </pc:sldChg>
      <pc:sldMasterChg chg="delSldLayout">
        <pc:chgData name="Sarah Grabinski" userId="6e2603e9ea7112e0" providerId="LiveId" clId="{45196D2D-FCC7-4AA6-B6C7-C59DB6450F4A}" dt="2024-08-26T23:49:23.821" v="0" actId="47"/>
        <pc:sldMasterMkLst>
          <pc:docMk/>
          <pc:sldMasterMk cId="0" sldId="2147483654"/>
        </pc:sldMasterMkLst>
        <pc:sldLayoutChg chg="del">
          <pc:chgData name="Sarah Grabinski" userId="6e2603e9ea7112e0" providerId="LiveId" clId="{45196D2D-FCC7-4AA6-B6C7-C59DB6450F4A}" dt="2024-08-26T23:49:23.821" v="0" actId="47"/>
          <pc:sldLayoutMkLst>
            <pc:docMk/>
            <pc:sldMasterMk cId="0" sldId="2147483654"/>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f5d2d9db_0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f5d2d9db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e3f4971ae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e3f4971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e3f4971ae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e3f4971a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e3f4971ae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e3f4971a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e3f4971ae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e3f4971a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e3f4971ae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e3f4971a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e3f4971ae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e3f4971a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e3f4971ae_0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e3f4971a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e3f4971ae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e3f4971a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3f4971ae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3f4971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f4971ae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f4971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3f4971ae_0_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3f4971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3f4971ae_0_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3f4971a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e3f4971ae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e3f4971a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e3f4971ae_0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e3f4971ae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5d2d9db_0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5d2d9db_0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5d2d9db_0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5d2d9db_0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e3f4971ae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e3f497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d2d9db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d2d9db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d2d9db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d2d9db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76125e362_1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76125e36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5d2d9db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5d2d9db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e3f4971a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e3f4971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e3f4971ae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e3f4971a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e3f4971ae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e3f4971a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e3f4971ae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e3f4971a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e3f4971ae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e3f4971a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3f4971ae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e3f4971a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Observational studies and sampling strategies</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457200" y="1143000"/>
            <a:ext cx="8229600" cy="25713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t>Sampling is natural.</a:t>
            </a:r>
            <a:br>
              <a:rPr lang="en" sz="1900"/>
            </a:br>
            <a:endParaRPr sz="600"/>
          </a:p>
          <a:p>
            <a:pPr marL="0" lvl="0" indent="0" algn="l" rtl="0">
              <a:lnSpc>
                <a:spcPct val="115000"/>
              </a:lnSpc>
              <a:spcBef>
                <a:spcPts val="600"/>
              </a:spcBef>
              <a:spcAft>
                <a:spcPts val="0"/>
              </a:spcAft>
              <a:buNone/>
            </a:pPr>
            <a:endParaRPr sz="1900">
              <a:solidFill>
                <a:srgbClr val="000000"/>
              </a:solidFill>
            </a:endParaRPr>
          </a:p>
        </p:txBody>
      </p:sp>
      <p:sp>
        <p:nvSpPr>
          <p:cNvPr id="103" name="Google Shape;103;p1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0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1000"/>
                                        <p:tgtEl>
                                          <p:spTgt spid="1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457200" y="1143000"/>
            <a:ext cx="8229600" cy="25713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t>Sampling is natural.</a:t>
            </a:r>
            <a:br>
              <a:rPr lang="en" sz="1900"/>
            </a:br>
            <a:endParaRPr sz="600"/>
          </a:p>
          <a:p>
            <a:pPr marL="457200" lvl="0" indent="-349250" algn="l" rtl="0">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marL="0" lvl="0" indent="0" algn="l" rtl="0">
              <a:lnSpc>
                <a:spcPct val="115000"/>
              </a:lnSpc>
              <a:spcBef>
                <a:spcPts val="600"/>
              </a:spcBef>
              <a:spcAft>
                <a:spcPts val="0"/>
              </a:spcAft>
              <a:buNone/>
            </a:pPr>
            <a:endParaRPr sz="1900">
              <a:solidFill>
                <a:srgbClr val="000000"/>
              </a:solidFill>
            </a:endParaRPr>
          </a:p>
        </p:txBody>
      </p:sp>
      <p:sp>
        <p:nvSpPr>
          <p:cNvPr id="109" name="Google Shape;109;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1000"/>
                                        <p:tgtEl>
                                          <p:spTgt spid="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animEffect transition="in" filter="fade">
                                      <p:cBhvr>
                                        <p:cTn id="17" dur="1000"/>
                                        <p:tgtEl>
                                          <p:spTgt spid="1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457200" y="1143000"/>
            <a:ext cx="8229600" cy="25713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t>Sampling is natural.</a:t>
            </a:r>
            <a:br>
              <a:rPr lang="en" sz="1900"/>
            </a:br>
            <a:endParaRPr sz="600"/>
          </a:p>
          <a:p>
            <a:pPr marL="457200" lvl="0" indent="-349250" algn="l" rtl="0">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marL="457200" lvl="0" indent="-349250" algn="l" rtl="0">
              <a:lnSpc>
                <a:spcPct val="115000"/>
              </a:lnSpc>
              <a:spcBef>
                <a:spcPts val="0"/>
              </a:spcBef>
              <a:spcAft>
                <a:spcPts val="0"/>
              </a:spcAft>
              <a:buSzPts val="1900"/>
              <a:buChar char="●"/>
            </a:pPr>
            <a:r>
              <a:rPr lang="en" sz="1900">
                <a:solidFill>
                  <a:srgbClr val="000000"/>
                </a:solidFill>
              </a:rPr>
              <a:t>When you taste a spoonful of soup and decide the spoonful you tasted isn't salty enough, that's </a:t>
            </a:r>
            <a:r>
              <a:rPr lang="en" sz="1900" i="1">
                <a:solidFill>
                  <a:schemeClr val="accent1"/>
                </a:solidFill>
              </a:rPr>
              <a:t>exploratory analysis</a:t>
            </a:r>
            <a:r>
              <a:rPr lang="en" sz="1900">
                <a:solidFill>
                  <a:srgbClr val="000000"/>
                </a:solidFill>
              </a:rPr>
              <a:t>.</a:t>
            </a:r>
            <a:br>
              <a:rPr lang="en" sz="1900">
                <a:solidFill>
                  <a:srgbClr val="000000"/>
                </a:solidFill>
              </a:rPr>
            </a:br>
            <a:endParaRPr sz="600">
              <a:solidFill>
                <a:srgbClr val="000000"/>
              </a:solidFill>
            </a:endParaRPr>
          </a:p>
          <a:p>
            <a:pPr marL="0" lvl="0" indent="0" algn="l" rtl="0">
              <a:lnSpc>
                <a:spcPct val="115000"/>
              </a:lnSpc>
              <a:spcBef>
                <a:spcPts val="600"/>
              </a:spcBef>
              <a:spcAft>
                <a:spcPts val="0"/>
              </a:spcAft>
              <a:buNone/>
            </a:pPr>
            <a:endParaRPr sz="1900">
              <a:solidFill>
                <a:srgbClr val="000000"/>
              </a:solidFill>
            </a:endParaRPr>
          </a:p>
        </p:txBody>
      </p:sp>
      <p:sp>
        <p:nvSpPr>
          <p:cNvPr id="115" name="Google Shape;115;p2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10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2" end="2"/>
                                            </p:txEl>
                                          </p:spTgt>
                                        </p:tgtEl>
                                        <p:attrNameLst>
                                          <p:attrName>style.visibility</p:attrName>
                                        </p:attrNameLst>
                                      </p:cBhvr>
                                      <p:to>
                                        <p:strVal val="visible"/>
                                      </p:to>
                                    </p:set>
                                    <p:animEffect transition="in" filter="fade">
                                      <p:cBhvr>
                                        <p:cTn id="17" dur="1000"/>
                                        <p:tgtEl>
                                          <p:spTgt spid="1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xEl>
                                              <p:pRg st="3" end="3"/>
                                            </p:txEl>
                                          </p:spTgt>
                                        </p:tgtEl>
                                        <p:attrNameLst>
                                          <p:attrName>style.visibility</p:attrName>
                                        </p:attrNameLst>
                                      </p:cBhvr>
                                      <p:to>
                                        <p:strVal val="visible"/>
                                      </p:to>
                                    </p:set>
                                    <p:animEffect transition="in" filter="fade">
                                      <p:cBhvr>
                                        <p:cTn id="22" dur="1000"/>
                                        <p:tgtEl>
                                          <p:spTgt spid="1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body" idx="1"/>
          </p:nvPr>
        </p:nvSpPr>
        <p:spPr>
          <a:xfrm>
            <a:off x="457200" y="1143000"/>
            <a:ext cx="8229600" cy="25713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t>Sampling is natural.</a:t>
            </a:r>
            <a:br>
              <a:rPr lang="en" sz="1900"/>
            </a:br>
            <a:endParaRPr sz="600"/>
          </a:p>
          <a:p>
            <a:pPr marL="457200" lvl="0" indent="-349250" algn="l" rtl="0">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marL="457200" lvl="0" indent="-349250" algn="l" rtl="0">
              <a:lnSpc>
                <a:spcPct val="115000"/>
              </a:lnSpc>
              <a:spcBef>
                <a:spcPts val="0"/>
              </a:spcBef>
              <a:spcAft>
                <a:spcPts val="0"/>
              </a:spcAft>
              <a:buSzPts val="1900"/>
              <a:buChar char="●"/>
            </a:pPr>
            <a:r>
              <a:rPr lang="en" sz="1900">
                <a:solidFill>
                  <a:srgbClr val="000000"/>
                </a:solidFill>
              </a:rPr>
              <a:t>When you taste a spoonful of soup and decide the spoonful you tasted isn't salty enough, that's </a:t>
            </a:r>
            <a:r>
              <a:rPr lang="en" sz="1900" i="1">
                <a:solidFill>
                  <a:schemeClr val="accent1"/>
                </a:solidFill>
              </a:rPr>
              <a:t>exploratory analysis</a:t>
            </a:r>
            <a:r>
              <a:rPr lang="en" sz="1900">
                <a:solidFill>
                  <a:srgbClr val="000000"/>
                </a:solidFill>
              </a:rPr>
              <a:t>.</a:t>
            </a:r>
            <a:br>
              <a:rPr lang="en" sz="1900">
                <a:solidFill>
                  <a:srgbClr val="000000"/>
                </a:solidFill>
              </a:rPr>
            </a:br>
            <a:endParaRPr sz="600">
              <a:solidFill>
                <a:srgbClr val="000000"/>
              </a:solidFill>
            </a:endParaRPr>
          </a:p>
          <a:p>
            <a:pPr marL="457200" lvl="0" indent="-349250" algn="l" rtl="0">
              <a:lnSpc>
                <a:spcPct val="115000"/>
              </a:lnSpc>
              <a:spcBef>
                <a:spcPts val="0"/>
              </a:spcBef>
              <a:spcAft>
                <a:spcPts val="0"/>
              </a:spcAft>
              <a:buSzPts val="1900"/>
              <a:buChar char="●"/>
            </a:pPr>
            <a:r>
              <a:rPr lang="en" sz="1900">
                <a:solidFill>
                  <a:srgbClr val="000000"/>
                </a:solidFill>
              </a:rPr>
              <a:t>If you generalize and conclude that your entire soup needs salt, that's an </a:t>
            </a:r>
            <a:r>
              <a:rPr lang="en" sz="1900" i="1">
                <a:solidFill>
                  <a:schemeClr val="accent1"/>
                </a:solidFill>
              </a:rPr>
              <a:t>inference</a:t>
            </a:r>
            <a:r>
              <a:rPr lang="en" sz="1900">
                <a:solidFill>
                  <a:srgbClr val="000000"/>
                </a:solidFill>
              </a:rPr>
              <a:t>.</a:t>
            </a:r>
            <a:endParaRPr sz="1900">
              <a:solidFill>
                <a:srgbClr val="000000"/>
              </a:solidFill>
            </a:endParaRPr>
          </a:p>
        </p:txBody>
      </p:sp>
      <p:sp>
        <p:nvSpPr>
          <p:cNvPr id="121" name="Google Shape;121;p2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10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Effect transition="in" filter="fade">
                                      <p:cBhvr>
                                        <p:cTn id="12" dur="1000"/>
                                        <p:tgtEl>
                                          <p:spTgt spid="1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Effect transition="in" filter="fade">
                                      <p:cBhvr>
                                        <p:cTn id="17" dur="1000"/>
                                        <p:tgtEl>
                                          <p:spTgt spid="1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Effect transition="in" filter="fade">
                                      <p:cBhvr>
                                        <p:cTn id="22" dur="1000"/>
                                        <p:tgtEl>
                                          <p:spTgt spid="1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457200" y="1143000"/>
            <a:ext cx="8229600" cy="25713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t>Sampling is natural.</a:t>
            </a:r>
            <a:br>
              <a:rPr lang="en" sz="1900"/>
            </a:br>
            <a:endParaRPr sz="600"/>
          </a:p>
          <a:p>
            <a:pPr marL="457200" lvl="0" indent="-349250" algn="l" rtl="0">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marL="457200" lvl="0" indent="-349250" algn="l" rtl="0">
              <a:lnSpc>
                <a:spcPct val="115000"/>
              </a:lnSpc>
              <a:spcBef>
                <a:spcPts val="0"/>
              </a:spcBef>
              <a:spcAft>
                <a:spcPts val="0"/>
              </a:spcAft>
              <a:buSzPts val="1900"/>
              <a:buChar char="●"/>
            </a:pPr>
            <a:r>
              <a:rPr lang="en" sz="1900">
                <a:solidFill>
                  <a:srgbClr val="000000"/>
                </a:solidFill>
              </a:rPr>
              <a:t>When you taste a spoonful of soup and decide the spoonful you tasted isn't salty enough, that's </a:t>
            </a:r>
            <a:r>
              <a:rPr lang="en" sz="1900" i="1">
                <a:solidFill>
                  <a:schemeClr val="accent1"/>
                </a:solidFill>
              </a:rPr>
              <a:t>exploratory analysi</a:t>
            </a:r>
            <a:r>
              <a:rPr lang="en" sz="1900">
                <a:solidFill>
                  <a:schemeClr val="accent1"/>
                </a:solidFill>
              </a:rPr>
              <a:t>s</a:t>
            </a:r>
            <a:r>
              <a:rPr lang="en" sz="1900">
                <a:solidFill>
                  <a:srgbClr val="000000"/>
                </a:solidFill>
              </a:rPr>
              <a:t>.</a:t>
            </a:r>
            <a:br>
              <a:rPr lang="en" sz="1900">
                <a:solidFill>
                  <a:srgbClr val="000000"/>
                </a:solidFill>
              </a:rPr>
            </a:br>
            <a:endParaRPr sz="600">
              <a:solidFill>
                <a:srgbClr val="000000"/>
              </a:solidFill>
            </a:endParaRPr>
          </a:p>
          <a:p>
            <a:pPr marL="457200" lvl="0" indent="-349250" algn="l" rtl="0">
              <a:lnSpc>
                <a:spcPct val="115000"/>
              </a:lnSpc>
              <a:spcBef>
                <a:spcPts val="0"/>
              </a:spcBef>
              <a:spcAft>
                <a:spcPts val="0"/>
              </a:spcAft>
              <a:buSzPts val="1900"/>
              <a:buChar char="●"/>
            </a:pPr>
            <a:r>
              <a:rPr lang="en" sz="1900">
                <a:solidFill>
                  <a:srgbClr val="000000"/>
                </a:solidFill>
              </a:rPr>
              <a:t>If you generalize and conclude that your entire soup needs salt, that's an </a:t>
            </a:r>
            <a:r>
              <a:rPr lang="en" sz="1900" i="1">
                <a:solidFill>
                  <a:schemeClr val="accent1"/>
                </a:solidFill>
              </a:rPr>
              <a:t>inference</a:t>
            </a:r>
            <a:r>
              <a:rPr lang="en" sz="1900">
                <a:solidFill>
                  <a:srgbClr val="000000"/>
                </a:solidFill>
              </a:rPr>
              <a:t>.</a:t>
            </a:r>
            <a:endParaRPr sz="1900">
              <a:solidFill>
                <a:srgbClr val="000000"/>
              </a:solidFill>
            </a:endParaRPr>
          </a:p>
        </p:txBody>
      </p:sp>
      <p:sp>
        <p:nvSpPr>
          <p:cNvPr id="127" name="Google Shape;127;p2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Exploratory analysis to inference</a:t>
            </a:r>
            <a:endParaRPr>
              <a:solidFill>
                <a:schemeClr val="accent1"/>
              </a:solidFill>
            </a:endParaRPr>
          </a:p>
        </p:txBody>
      </p:sp>
      <p:sp>
        <p:nvSpPr>
          <p:cNvPr id="128" name="Google Shape;128;p22"/>
          <p:cNvSpPr txBox="1">
            <a:spLocks noGrp="1"/>
          </p:cNvSpPr>
          <p:nvPr>
            <p:ph type="body" idx="1"/>
          </p:nvPr>
        </p:nvSpPr>
        <p:spPr>
          <a:xfrm>
            <a:off x="457200" y="4102800"/>
            <a:ext cx="8229600" cy="25713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solidFill>
                  <a:srgbClr val="000000"/>
                </a:solidFill>
              </a:rPr>
              <a:t>For your inference to be valid, the spoonful you tasted (the sample) needs to be </a:t>
            </a:r>
            <a:r>
              <a:rPr lang="en" sz="1900" i="1">
                <a:solidFill>
                  <a:schemeClr val="accent1"/>
                </a:solidFill>
              </a:rPr>
              <a:t>representative</a:t>
            </a:r>
            <a:r>
              <a:rPr lang="en" sz="1900" i="1">
                <a:solidFill>
                  <a:srgbClr val="000000"/>
                </a:solidFill>
              </a:rPr>
              <a:t> </a:t>
            </a:r>
            <a:r>
              <a:rPr lang="en" sz="1900">
                <a:solidFill>
                  <a:srgbClr val="000000"/>
                </a:solidFill>
              </a:rPr>
              <a:t>of the entire pot (the population).</a:t>
            </a:r>
            <a:endParaRPr sz="1900">
              <a:solidFill>
                <a:srgbClr val="000000"/>
              </a:solidFill>
            </a:endParaRPr>
          </a:p>
          <a:p>
            <a:pPr marL="914400" lvl="1" indent="-349250" algn="l" rtl="0">
              <a:lnSpc>
                <a:spcPct val="115000"/>
              </a:lnSpc>
              <a:spcBef>
                <a:spcPts val="0"/>
              </a:spcBef>
              <a:spcAft>
                <a:spcPts val="0"/>
              </a:spcAft>
              <a:buSzPts val="1900"/>
              <a:buChar char="○"/>
            </a:pPr>
            <a:r>
              <a:rPr lang="en" sz="1900">
                <a:solidFill>
                  <a:srgbClr val="000000"/>
                </a:solidFill>
              </a:rPr>
              <a:t>If your spoonful comes only from the surface and the salt is collected at the bottom of the pot, what you tasted is probably not representative of the whole pot.</a:t>
            </a:r>
            <a:endParaRPr sz="1900">
              <a:solidFill>
                <a:srgbClr val="000000"/>
              </a:solidFill>
            </a:endParaRPr>
          </a:p>
          <a:p>
            <a:pPr marL="914400" lvl="1" indent="-349250" algn="l" rtl="0">
              <a:lnSpc>
                <a:spcPct val="115000"/>
              </a:lnSpc>
              <a:spcBef>
                <a:spcPts val="0"/>
              </a:spcBef>
              <a:spcAft>
                <a:spcPts val="0"/>
              </a:spcAft>
              <a:buSzPts val="1900"/>
              <a:buChar char="○"/>
            </a:pPr>
            <a:r>
              <a:rPr lang="en" sz="1900">
                <a:solidFill>
                  <a:srgbClr val="000000"/>
                </a:solidFill>
              </a:rPr>
              <a:t>If you first stir the soup thoroughly before you taste, your spoonful will more likely be representative of the whole pot.</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Effect transition="in" filter="fade">
                                      <p:cBhvr>
                                        <p:cTn id="12" dur="1000"/>
                                        <p:tgtEl>
                                          <p:spTgt spid="1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xEl>
                                              <p:pRg st="2" end="2"/>
                                            </p:txEl>
                                          </p:spTgt>
                                        </p:tgtEl>
                                        <p:attrNameLst>
                                          <p:attrName>style.visibility</p:attrName>
                                        </p:attrNameLst>
                                      </p:cBhvr>
                                      <p:to>
                                        <p:strVal val="visible"/>
                                      </p:to>
                                    </p:set>
                                    <p:animEffect transition="in" filter="fade">
                                      <p:cBhvr>
                                        <p:cTn id="17" dur="1000"/>
                                        <p:tgtEl>
                                          <p:spTgt spid="1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
                                            <p:txEl>
                                              <p:pRg st="3" end="3"/>
                                            </p:txEl>
                                          </p:spTgt>
                                        </p:tgtEl>
                                        <p:attrNameLst>
                                          <p:attrName>style.visibility</p:attrName>
                                        </p:attrNameLst>
                                      </p:cBhvr>
                                      <p:to>
                                        <p:strVal val="visible"/>
                                      </p:to>
                                    </p:set>
                                    <p:animEffect transition="in" filter="fade">
                                      <p:cBhvr>
                                        <p:cTn id="22" dur="1000"/>
                                        <p:tgtEl>
                                          <p:spTgt spid="1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fade">
                                      <p:cBhvr>
                                        <p:cTn id="2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body" idx="1"/>
          </p:nvPr>
        </p:nvSpPr>
        <p:spPr>
          <a:xfrm>
            <a:off x="457200" y="1143000"/>
            <a:ext cx="8229600" cy="22245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i="1">
                <a:solidFill>
                  <a:schemeClr val="accent1"/>
                </a:solidFill>
              </a:rPr>
              <a:t>Non-response</a:t>
            </a:r>
            <a:r>
              <a:rPr lang="en" sz="1900">
                <a:solidFill>
                  <a:schemeClr val="accent1"/>
                </a:solidFill>
              </a:rPr>
              <a:t>:</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marL="0" lvl="0" indent="0" algn="l" rtl="0">
              <a:lnSpc>
                <a:spcPct val="115000"/>
              </a:lnSpc>
              <a:spcBef>
                <a:spcPts val="600"/>
              </a:spcBef>
              <a:spcAft>
                <a:spcPts val="0"/>
              </a:spcAft>
              <a:buNone/>
            </a:pPr>
            <a:endParaRPr sz="1900">
              <a:solidFill>
                <a:srgbClr val="000000"/>
              </a:solidFill>
            </a:endParaRPr>
          </a:p>
        </p:txBody>
      </p:sp>
      <p:sp>
        <p:nvSpPr>
          <p:cNvPr id="134" name="Google Shape;134;p23"/>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Sampling bias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10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1000"/>
                                        <p:tgtEl>
                                          <p:spTgt spid="1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body" idx="1"/>
          </p:nvPr>
        </p:nvSpPr>
        <p:spPr>
          <a:xfrm>
            <a:off x="457200" y="1143000"/>
            <a:ext cx="8229600" cy="22245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i="1">
                <a:solidFill>
                  <a:schemeClr val="accent1"/>
                </a:solidFill>
              </a:rPr>
              <a:t>Non-response</a:t>
            </a:r>
            <a:r>
              <a:rPr lang="en" sz="1900">
                <a:solidFill>
                  <a:schemeClr val="accent1"/>
                </a:solidFill>
              </a:rPr>
              <a:t>:</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marL="457200" lvl="0" indent="-349250" algn="l" rtl="0">
              <a:lnSpc>
                <a:spcPct val="115000"/>
              </a:lnSpc>
              <a:spcBef>
                <a:spcPts val="0"/>
              </a:spcBef>
              <a:spcAft>
                <a:spcPts val="0"/>
              </a:spcAft>
              <a:buSzPts val="1900"/>
              <a:buChar char="●"/>
            </a:pPr>
            <a:r>
              <a:rPr lang="en" sz="1900" i="1">
                <a:solidFill>
                  <a:schemeClr val="accent1"/>
                </a:solidFill>
              </a:rPr>
              <a:t>Voluntary response</a:t>
            </a:r>
            <a:r>
              <a:rPr lang="en" sz="1900">
                <a:solidFill>
                  <a:schemeClr val="accent1"/>
                </a:solidFill>
              </a:rPr>
              <a:t>:</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40" name="Google Shape;140;p24"/>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Sampling bias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1000"/>
                                        <p:tgtEl>
                                          <p:spTgt spid="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xEl>
                                              <p:pRg st="1" end="1"/>
                                            </p:txEl>
                                          </p:spTgt>
                                        </p:tgtEl>
                                        <p:attrNameLst>
                                          <p:attrName>style.visibility</p:attrName>
                                        </p:attrNameLst>
                                      </p:cBhvr>
                                      <p:to>
                                        <p:strVal val="visible"/>
                                      </p:to>
                                    </p:set>
                                    <p:animEffect transition="in" filter="fade">
                                      <p:cBhvr>
                                        <p:cTn id="12" dur="1000"/>
                                        <p:tgtEl>
                                          <p:spTgt spid="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body" idx="1"/>
          </p:nvPr>
        </p:nvSpPr>
        <p:spPr>
          <a:xfrm>
            <a:off x="457200" y="1143000"/>
            <a:ext cx="8229600" cy="22245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marL="457200" lvl="0" indent="-349250" algn="l" rtl="0">
              <a:lnSpc>
                <a:spcPct val="115000"/>
              </a:lnSpc>
              <a:spcBef>
                <a:spcPts val="0"/>
              </a:spcBef>
              <a:spcAft>
                <a:spcPts val="0"/>
              </a:spcAft>
              <a:buSzPts val="1900"/>
              <a:buChar char="●"/>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46" name="Google Shape;146;p25"/>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Sampling bias</a:t>
            </a:r>
            <a:endParaRPr>
              <a:solidFill>
                <a:schemeClr val="accent1"/>
              </a:solidFill>
            </a:endParaRPr>
          </a:p>
        </p:txBody>
      </p:sp>
      <p:pic>
        <p:nvPicPr>
          <p:cNvPr id="147" name="Google Shape;147;p25"/>
          <p:cNvPicPr preferRelativeResize="0"/>
          <p:nvPr/>
        </p:nvPicPr>
        <p:blipFill>
          <a:blip r:embed="rId3">
            <a:alphaModFix/>
          </a:blip>
          <a:stretch>
            <a:fillRect/>
          </a:stretch>
        </p:blipFill>
        <p:spPr>
          <a:xfrm>
            <a:off x="1504650" y="3522300"/>
            <a:ext cx="2076450" cy="152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1000"/>
                                        <p:tgtEl>
                                          <p:spTgt spid="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1" end="1"/>
                                            </p:txEl>
                                          </p:spTgt>
                                        </p:tgtEl>
                                        <p:attrNameLst>
                                          <p:attrName>style.visibility</p:attrName>
                                        </p:attrNameLst>
                                      </p:cBhvr>
                                      <p:to>
                                        <p:strVal val="visible"/>
                                      </p:to>
                                    </p:set>
                                    <p:animEffect transition="in" filter="fade">
                                      <p:cBhvr>
                                        <p:cTn id="12" dur="1000"/>
                                        <p:tgtEl>
                                          <p:spTgt spid="1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457200" y="1143000"/>
            <a:ext cx="8229600" cy="22245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marL="457200" lvl="0" indent="-349250" algn="l" rtl="0">
              <a:lnSpc>
                <a:spcPct val="115000"/>
              </a:lnSpc>
              <a:spcBef>
                <a:spcPts val="0"/>
              </a:spcBef>
              <a:spcAft>
                <a:spcPts val="0"/>
              </a:spcAft>
              <a:buSzPts val="1900"/>
              <a:buChar char="●"/>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53" name="Google Shape;153;p26"/>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Sampling bias</a:t>
            </a:r>
            <a:endParaRPr>
              <a:solidFill>
                <a:schemeClr val="accent1"/>
              </a:solidFill>
            </a:endParaRPr>
          </a:p>
        </p:txBody>
      </p:sp>
      <p:pic>
        <p:nvPicPr>
          <p:cNvPr id="154" name="Google Shape;154;p26"/>
          <p:cNvPicPr preferRelativeResize="0"/>
          <p:nvPr/>
        </p:nvPicPr>
        <p:blipFill>
          <a:blip r:embed="rId3">
            <a:alphaModFix/>
          </a:blip>
          <a:stretch>
            <a:fillRect/>
          </a:stretch>
        </p:blipFill>
        <p:spPr>
          <a:xfrm>
            <a:off x="1504650" y="3522300"/>
            <a:ext cx="2076450" cy="1524000"/>
          </a:xfrm>
          <a:prstGeom prst="rect">
            <a:avLst/>
          </a:prstGeom>
          <a:noFill/>
          <a:ln>
            <a:noFill/>
          </a:ln>
        </p:spPr>
      </p:pic>
      <p:pic>
        <p:nvPicPr>
          <p:cNvPr id="155" name="Google Shape;155;p26"/>
          <p:cNvPicPr preferRelativeResize="0"/>
          <p:nvPr/>
        </p:nvPicPr>
        <p:blipFill>
          <a:blip r:embed="rId4">
            <a:alphaModFix/>
          </a:blip>
          <a:stretch>
            <a:fillRect/>
          </a:stretch>
        </p:blipFill>
        <p:spPr>
          <a:xfrm>
            <a:off x="3939600" y="3522300"/>
            <a:ext cx="2076450" cy="165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0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0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10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body" idx="1"/>
          </p:nvPr>
        </p:nvSpPr>
        <p:spPr>
          <a:xfrm>
            <a:off x="457200" y="5201100"/>
            <a:ext cx="8229600" cy="12306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solidFill>
                  <a:schemeClr val="accent1"/>
                </a:solidFill>
              </a:rPr>
              <a:t>Convenience sample: </a:t>
            </a:r>
            <a:r>
              <a:rPr lang="en" sz="1900">
                <a:solidFill>
                  <a:srgbClr val="000000"/>
                </a:solidFill>
              </a:rPr>
              <a:t>Individuals who are easily accessible are more likely to be included in the sample.</a:t>
            </a:r>
            <a:endParaRPr sz="1900">
              <a:solidFill>
                <a:srgbClr val="000000"/>
              </a:solidFill>
            </a:endParaRPr>
          </a:p>
        </p:txBody>
      </p:sp>
      <p:sp>
        <p:nvSpPr>
          <p:cNvPr id="161" name="Google Shape;161;p27"/>
          <p:cNvSpPr txBox="1">
            <a:spLocks noGrp="1"/>
          </p:cNvSpPr>
          <p:nvPr>
            <p:ph type="body" idx="1"/>
          </p:nvPr>
        </p:nvSpPr>
        <p:spPr>
          <a:xfrm>
            <a:off x="457200" y="1143000"/>
            <a:ext cx="8229600" cy="22245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600"/>
              </a:spcBef>
              <a:spcAft>
                <a:spcPts val="0"/>
              </a:spcAft>
              <a:buSzPts val="1900"/>
              <a:buChar char="●"/>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marL="457200" lvl="0" indent="-349250" algn="l" rtl="0">
              <a:lnSpc>
                <a:spcPct val="115000"/>
              </a:lnSpc>
              <a:spcBef>
                <a:spcPts val="0"/>
              </a:spcBef>
              <a:spcAft>
                <a:spcPts val="0"/>
              </a:spcAft>
              <a:buSzPts val="1900"/>
              <a:buChar char="●"/>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62" name="Google Shape;162;p27"/>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Sampling bias</a:t>
            </a:r>
            <a:endParaRPr>
              <a:solidFill>
                <a:schemeClr val="accent1"/>
              </a:solidFill>
            </a:endParaRPr>
          </a:p>
        </p:txBody>
      </p:sp>
      <p:pic>
        <p:nvPicPr>
          <p:cNvPr id="163" name="Google Shape;163;p27"/>
          <p:cNvPicPr preferRelativeResize="0"/>
          <p:nvPr/>
        </p:nvPicPr>
        <p:blipFill>
          <a:blip r:embed="rId3">
            <a:alphaModFix/>
          </a:blip>
          <a:stretch>
            <a:fillRect/>
          </a:stretch>
        </p:blipFill>
        <p:spPr>
          <a:xfrm>
            <a:off x="1504650" y="3522300"/>
            <a:ext cx="2076450" cy="1524000"/>
          </a:xfrm>
          <a:prstGeom prst="rect">
            <a:avLst/>
          </a:prstGeom>
          <a:noFill/>
          <a:ln>
            <a:noFill/>
          </a:ln>
        </p:spPr>
      </p:pic>
      <p:pic>
        <p:nvPicPr>
          <p:cNvPr id="164" name="Google Shape;164;p27"/>
          <p:cNvPicPr preferRelativeResize="0"/>
          <p:nvPr/>
        </p:nvPicPr>
        <p:blipFill>
          <a:blip r:embed="rId4">
            <a:alphaModFix/>
          </a:blip>
          <a:stretch>
            <a:fillRect/>
          </a:stretch>
        </p:blipFill>
        <p:spPr>
          <a:xfrm>
            <a:off x="3939600" y="3522300"/>
            <a:ext cx="2076450" cy="165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10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fade">
                                      <p:cBhvr>
                                        <p:cTn id="17" dur="1000"/>
                                        <p:tgtEl>
                                          <p:spTgt spid="1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fade">
                                      <p:cBhvr>
                                        <p:cTn id="2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Populations and Samples</a:t>
            </a:r>
            <a:endParaRPr>
              <a:solidFill>
                <a:schemeClr val="accent1"/>
              </a:solidFill>
            </a:endParaRPr>
          </a:p>
        </p:txBody>
      </p:sp>
      <p:pic>
        <p:nvPicPr>
          <p:cNvPr id="39" name="Google Shape;39;p10"/>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40" name="Google Shape;40;p10"/>
          <p:cNvSpPr txBox="1"/>
          <p:nvPr/>
        </p:nvSpPr>
        <p:spPr>
          <a:xfrm>
            <a:off x="457200" y="4865425"/>
            <a:ext cx="4187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http://well.blogs.nytimes.com/2012/08/29/finding-your-ideal-running-form</a:t>
            </a:r>
            <a:endParaRPr/>
          </a:p>
        </p:txBody>
      </p:sp>
      <p:sp>
        <p:nvSpPr>
          <p:cNvPr id="41" name="Google Shape;41;p10"/>
          <p:cNvSpPr txBox="1">
            <a:spLocks noGrp="1"/>
          </p:cNvSpPr>
          <p:nvPr>
            <p:ph type="body" idx="1"/>
          </p:nvPr>
        </p:nvSpPr>
        <p:spPr>
          <a:xfrm flipH="1">
            <a:off x="4925850" y="1732825"/>
            <a:ext cx="4073100" cy="15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457200" y="1595025"/>
            <a:ext cx="8229600" cy="5754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2000">
                <a:solidFill>
                  <a:srgbClr val="000000"/>
                </a:solidFill>
              </a:rPr>
              <a:t>A historical example of a biased sample yielding misleading results</a:t>
            </a:r>
            <a:endParaRPr sz="2000">
              <a:solidFill>
                <a:srgbClr val="000000"/>
              </a:solidFill>
            </a:endParaRPr>
          </a:p>
        </p:txBody>
      </p:sp>
      <p:sp>
        <p:nvSpPr>
          <p:cNvPr id="170" name="Google Shape;170;p28"/>
          <p:cNvSpPr txBox="1">
            <a:spLocks noGrp="1"/>
          </p:cNvSpPr>
          <p:nvPr>
            <p:ph type="title"/>
          </p:nvPr>
        </p:nvSpPr>
        <p:spPr>
          <a:xfrm>
            <a:off x="457200" y="27480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Sampling bias example:</a:t>
            </a:r>
            <a:endParaRPr>
              <a:solidFill>
                <a:schemeClr val="accent1"/>
              </a:solidFill>
            </a:endParaRPr>
          </a:p>
          <a:p>
            <a:pPr marL="0" lvl="0" indent="0" algn="l" rtl="0">
              <a:spcBef>
                <a:spcPts val="0"/>
              </a:spcBef>
              <a:spcAft>
                <a:spcPts val="0"/>
              </a:spcAft>
              <a:buNone/>
            </a:pPr>
            <a:r>
              <a:rPr lang="en" sz="3000">
                <a:solidFill>
                  <a:schemeClr val="accent1"/>
                </a:solidFill>
              </a:rPr>
              <a:t>Landon vs. FDR</a:t>
            </a:r>
            <a:endParaRPr sz="3000">
              <a:solidFill>
                <a:schemeClr val="accent1"/>
              </a:solidFill>
            </a:endParaRPr>
          </a:p>
        </p:txBody>
      </p:sp>
      <p:pic>
        <p:nvPicPr>
          <p:cNvPr id="171" name="Google Shape;171;p28"/>
          <p:cNvPicPr preferRelativeResize="0"/>
          <p:nvPr/>
        </p:nvPicPr>
        <p:blipFill>
          <a:blip r:embed="rId3">
            <a:alphaModFix/>
          </a:blip>
          <a:stretch>
            <a:fillRect/>
          </a:stretch>
        </p:blipFill>
        <p:spPr>
          <a:xfrm>
            <a:off x="531228" y="2478728"/>
            <a:ext cx="2674800" cy="3029400"/>
          </a:xfrm>
          <a:prstGeom prst="rect">
            <a:avLst/>
          </a:prstGeom>
          <a:noFill/>
          <a:ln>
            <a:noFill/>
          </a:ln>
        </p:spPr>
      </p:pic>
      <p:pic>
        <p:nvPicPr>
          <p:cNvPr id="172" name="Google Shape;172;p28"/>
          <p:cNvPicPr preferRelativeResize="0"/>
          <p:nvPr/>
        </p:nvPicPr>
        <p:blipFill>
          <a:blip r:embed="rId4">
            <a:alphaModFix/>
          </a:blip>
          <a:stretch>
            <a:fillRect/>
          </a:stretch>
        </p:blipFill>
        <p:spPr>
          <a:xfrm>
            <a:off x="5713651" y="2478725"/>
            <a:ext cx="2588575" cy="3029400"/>
          </a:xfrm>
          <a:prstGeom prst="rect">
            <a:avLst/>
          </a:prstGeom>
          <a:noFill/>
          <a:ln>
            <a:noFill/>
          </a:ln>
        </p:spPr>
      </p:pic>
      <p:sp>
        <p:nvSpPr>
          <p:cNvPr id="173" name="Google Shape;173;p28"/>
          <p:cNvSpPr txBox="1"/>
          <p:nvPr/>
        </p:nvSpPr>
        <p:spPr>
          <a:xfrm>
            <a:off x="3435038" y="2467775"/>
            <a:ext cx="2049600" cy="30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In 1936, Landon sought the Republican presidential nomination opposing the re-election of FDR.</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1000"/>
                                        <p:tgtEl>
                                          <p:spTgt spid="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body" idx="1"/>
          </p:nvPr>
        </p:nvSpPr>
        <p:spPr>
          <a:xfrm>
            <a:off x="457200" y="1335650"/>
            <a:ext cx="4738800" cy="48135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Char char="●"/>
            </a:pPr>
            <a:r>
              <a:rPr lang="en" sz="2000">
                <a:solidFill>
                  <a:srgbClr val="000000"/>
                </a:solidFill>
              </a:rPr>
              <a:t>The Literary Digest polled about 10 million Americans, and got responses from about 2.4 million.</a:t>
            </a:r>
            <a:endParaRPr sz="2000">
              <a:solidFill>
                <a:srgbClr val="000000"/>
              </a:solidFill>
            </a:endParaRPr>
          </a:p>
          <a:p>
            <a:pPr marL="457200" lvl="0" indent="-355600" algn="l" rtl="0">
              <a:lnSpc>
                <a:spcPct val="115000"/>
              </a:lnSpc>
              <a:spcBef>
                <a:spcPts val="0"/>
              </a:spcBef>
              <a:spcAft>
                <a:spcPts val="0"/>
              </a:spcAft>
              <a:buSzPts val="2000"/>
              <a:buChar char="●"/>
            </a:pPr>
            <a:r>
              <a:rPr lang="en" sz="2000">
                <a:solidFill>
                  <a:srgbClr val="000000"/>
                </a:solidFill>
              </a:rPr>
              <a:t>The poll showed that Landon would likely be the overwhelming winner and FDR would get only 43% of the votes.</a:t>
            </a:r>
            <a:endParaRPr sz="2000">
              <a:solidFill>
                <a:srgbClr val="000000"/>
              </a:solidFill>
            </a:endParaRPr>
          </a:p>
          <a:p>
            <a:pPr marL="457200" lvl="0" indent="-355600" algn="l" rtl="0">
              <a:lnSpc>
                <a:spcPct val="115000"/>
              </a:lnSpc>
              <a:spcBef>
                <a:spcPts val="0"/>
              </a:spcBef>
              <a:spcAft>
                <a:spcPts val="0"/>
              </a:spcAft>
              <a:buSzPts val="2000"/>
              <a:buChar char="●"/>
            </a:pPr>
            <a:r>
              <a:rPr lang="en" sz="2000">
                <a:solidFill>
                  <a:srgbClr val="000000"/>
                </a:solidFill>
              </a:rPr>
              <a:t>Election result:  FDR won, with 62% of the votes.</a:t>
            </a:r>
            <a:endParaRPr sz="2000">
              <a:solidFill>
                <a:srgbClr val="000000"/>
              </a:solidFill>
            </a:endParaRPr>
          </a:p>
          <a:p>
            <a:pPr marL="457200" lvl="0" indent="-355600" algn="l" rtl="0">
              <a:lnSpc>
                <a:spcPct val="115000"/>
              </a:lnSpc>
              <a:spcBef>
                <a:spcPts val="0"/>
              </a:spcBef>
              <a:spcAft>
                <a:spcPts val="0"/>
              </a:spcAft>
              <a:buSzPts val="2000"/>
              <a:buChar char="●"/>
            </a:pPr>
            <a:r>
              <a:rPr lang="en" sz="2000">
                <a:solidFill>
                  <a:srgbClr val="000000"/>
                </a:solidFill>
              </a:rPr>
              <a:t>The magazine was completely discredited because of the poll, and was soon discontinued.</a:t>
            </a:r>
            <a:endParaRPr sz="2000">
              <a:solidFill>
                <a:srgbClr val="000000"/>
              </a:solidFill>
            </a:endParaRPr>
          </a:p>
        </p:txBody>
      </p:sp>
      <p:sp>
        <p:nvSpPr>
          <p:cNvPr id="179" name="Google Shape;179;p29"/>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Literary Digest Poll</a:t>
            </a:r>
            <a:endParaRPr>
              <a:solidFill>
                <a:schemeClr val="accent1"/>
              </a:solidFill>
            </a:endParaRPr>
          </a:p>
        </p:txBody>
      </p:sp>
      <p:pic>
        <p:nvPicPr>
          <p:cNvPr id="180" name="Google Shape;180;p29"/>
          <p:cNvPicPr preferRelativeResize="0"/>
          <p:nvPr/>
        </p:nvPicPr>
        <p:blipFill>
          <a:blip r:embed="rId3">
            <a:alphaModFix/>
          </a:blip>
          <a:stretch>
            <a:fillRect/>
          </a:stretch>
        </p:blipFill>
        <p:spPr>
          <a:xfrm>
            <a:off x="5519275" y="1451225"/>
            <a:ext cx="2777650" cy="381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body" idx="1"/>
          </p:nvPr>
        </p:nvSpPr>
        <p:spPr>
          <a:xfrm>
            <a:off x="457200" y="1613050"/>
            <a:ext cx="8136900" cy="17853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600"/>
              </a:spcBef>
              <a:spcAft>
                <a:spcPts val="0"/>
              </a:spcAft>
              <a:buSzPts val="2200"/>
              <a:buChar char="●"/>
            </a:pPr>
            <a:r>
              <a:rPr lang="en" sz="2200">
                <a:solidFill>
                  <a:srgbClr val="000000"/>
                </a:solidFill>
              </a:rPr>
              <a:t>The magazine had surveyed</a:t>
            </a:r>
            <a:endParaRPr sz="2200">
              <a:solidFill>
                <a:srgbClr val="000000"/>
              </a:solidFill>
            </a:endParaRPr>
          </a:p>
          <a:p>
            <a:pPr marL="914400" lvl="1" indent="-368300" algn="l" rtl="0">
              <a:lnSpc>
                <a:spcPct val="115000"/>
              </a:lnSpc>
              <a:spcBef>
                <a:spcPts val="0"/>
              </a:spcBef>
              <a:spcAft>
                <a:spcPts val="0"/>
              </a:spcAft>
              <a:buSzPts val="2200"/>
              <a:buChar char="○"/>
            </a:pPr>
            <a:r>
              <a:rPr lang="en" sz="2200">
                <a:solidFill>
                  <a:srgbClr val="000000"/>
                </a:solidFill>
              </a:rPr>
              <a:t>its own readers,</a:t>
            </a:r>
            <a:endParaRPr sz="2200">
              <a:solidFill>
                <a:srgbClr val="000000"/>
              </a:solidFill>
            </a:endParaRPr>
          </a:p>
          <a:p>
            <a:pPr marL="914400" lvl="1" indent="-368300" algn="l" rtl="0">
              <a:lnSpc>
                <a:spcPct val="115000"/>
              </a:lnSpc>
              <a:spcBef>
                <a:spcPts val="0"/>
              </a:spcBef>
              <a:spcAft>
                <a:spcPts val="0"/>
              </a:spcAft>
              <a:buSzPts val="2200"/>
              <a:buChar char="○"/>
            </a:pPr>
            <a:r>
              <a:rPr lang="en" sz="2200">
                <a:solidFill>
                  <a:srgbClr val="000000"/>
                </a:solidFill>
              </a:rPr>
              <a:t>registered automobile owners, and</a:t>
            </a:r>
            <a:endParaRPr sz="2200">
              <a:solidFill>
                <a:srgbClr val="000000"/>
              </a:solidFill>
            </a:endParaRPr>
          </a:p>
          <a:p>
            <a:pPr marL="914400" lvl="1" indent="-368300" algn="l" rtl="0">
              <a:lnSpc>
                <a:spcPct val="115000"/>
              </a:lnSpc>
              <a:spcBef>
                <a:spcPts val="0"/>
              </a:spcBef>
              <a:spcAft>
                <a:spcPts val="0"/>
              </a:spcAft>
              <a:buSzPts val="2200"/>
              <a:buChar char="○"/>
            </a:pPr>
            <a:r>
              <a:rPr lang="en" sz="2200">
                <a:solidFill>
                  <a:srgbClr val="000000"/>
                </a:solidFill>
              </a:rPr>
              <a:t>registered telephone users.</a:t>
            </a:r>
            <a:endParaRPr sz="2200">
              <a:solidFill>
                <a:srgbClr val="000000"/>
              </a:solidFill>
            </a:endParaRPr>
          </a:p>
        </p:txBody>
      </p:sp>
      <p:sp>
        <p:nvSpPr>
          <p:cNvPr id="186" name="Google Shape;186;p30"/>
          <p:cNvSpPr txBox="1">
            <a:spLocks noGrp="1"/>
          </p:cNvSpPr>
          <p:nvPr>
            <p:ph type="title"/>
          </p:nvPr>
        </p:nvSpPr>
        <p:spPr>
          <a:xfrm>
            <a:off x="457200" y="27740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Literary Digest Poll -</a:t>
            </a:r>
            <a:endParaRPr>
              <a:solidFill>
                <a:schemeClr val="accent1"/>
              </a:solidFill>
            </a:endParaRPr>
          </a:p>
          <a:p>
            <a:pPr marL="0" lvl="0" indent="0" algn="l" rtl="0">
              <a:spcBef>
                <a:spcPts val="0"/>
              </a:spcBef>
              <a:spcAft>
                <a:spcPts val="0"/>
              </a:spcAft>
              <a:buNone/>
            </a:pPr>
            <a:r>
              <a:rPr lang="en">
                <a:solidFill>
                  <a:schemeClr val="accent1"/>
                </a:solidFill>
              </a:rPr>
              <a:t>what went wrong?</a:t>
            </a:r>
            <a:endParaRPr>
              <a:solidFill>
                <a:schemeClr val="accent1"/>
              </a:solidFill>
            </a:endParaRPr>
          </a:p>
        </p:txBody>
      </p:sp>
      <p:sp>
        <p:nvSpPr>
          <p:cNvPr id="187" name="Google Shape;187;p30"/>
          <p:cNvSpPr txBox="1"/>
          <p:nvPr/>
        </p:nvSpPr>
        <p:spPr>
          <a:xfrm>
            <a:off x="457200" y="3275050"/>
            <a:ext cx="8229600" cy="2804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600"/>
              </a:spcBef>
              <a:spcAft>
                <a:spcPts val="0"/>
              </a:spcAft>
              <a:buClr>
                <a:schemeClr val="dk1"/>
              </a:buClr>
              <a:buSzPts val="2200"/>
              <a:buChar char="●"/>
            </a:pPr>
            <a:r>
              <a:rPr lang="en" sz="2200"/>
              <a:t>These groups had incomes well above the national average of the day (remember, this is Great Depression era) which resulted in lists of voters far more likely to support Republicans than a truly </a:t>
            </a:r>
            <a:r>
              <a:rPr lang="en" sz="2200" i="1">
                <a:solidFill>
                  <a:schemeClr val="accent1"/>
                </a:solidFill>
              </a:rPr>
              <a:t>typical</a:t>
            </a:r>
            <a:r>
              <a:rPr lang="en" sz="2200" i="1"/>
              <a:t> </a:t>
            </a:r>
            <a:r>
              <a:rPr lang="en" sz="2200"/>
              <a:t>voter of the time, i.e. the sample was not representative of the American population at the time.</a:t>
            </a:r>
            <a:endParaRPr sz="2200"/>
          </a:p>
          <a:p>
            <a:pPr marL="0" lvl="0" indent="0" algn="l" rtl="0">
              <a:spcBef>
                <a:spcPts val="0"/>
              </a:spcBef>
              <a:spcAft>
                <a:spcPts val="0"/>
              </a:spcAft>
              <a:buNone/>
            </a:pP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body" idx="1"/>
          </p:nvPr>
        </p:nvSpPr>
        <p:spPr>
          <a:xfrm>
            <a:off x="457200" y="1335650"/>
            <a:ext cx="8136900" cy="3441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600"/>
              </a:spcBef>
              <a:spcAft>
                <a:spcPts val="0"/>
              </a:spcAft>
              <a:buSzPts val="2200"/>
              <a:buChar char="●"/>
            </a:pPr>
            <a:r>
              <a:rPr lang="en" sz="2200">
                <a:solidFill>
                  <a:srgbClr val="000000"/>
                </a:solidFill>
              </a:rPr>
              <a:t>The Literary Digest election poll was based on a sample size of 2.4 million, which is huge, but since the sample was </a:t>
            </a:r>
            <a:r>
              <a:rPr lang="en" sz="2200" i="1">
                <a:solidFill>
                  <a:schemeClr val="accent1"/>
                </a:solidFill>
              </a:rPr>
              <a:t>biased</a:t>
            </a:r>
            <a:r>
              <a:rPr lang="en" sz="2200">
                <a:solidFill>
                  <a:srgbClr val="000000"/>
                </a:solidFill>
              </a:rPr>
              <a:t>, the sample did not yield an accurate prediction.</a:t>
            </a:r>
            <a:br>
              <a:rPr lang="en" sz="2200">
                <a:solidFill>
                  <a:srgbClr val="000000"/>
                </a:solidFill>
              </a:rPr>
            </a:br>
            <a:endParaRPr sz="1400">
              <a:solidFill>
                <a:srgbClr val="000000"/>
              </a:solidFill>
            </a:endParaRPr>
          </a:p>
          <a:p>
            <a:pPr marL="457200" lvl="0" indent="-368300" algn="l" rtl="0">
              <a:lnSpc>
                <a:spcPct val="115000"/>
              </a:lnSpc>
              <a:spcBef>
                <a:spcPts val="0"/>
              </a:spcBef>
              <a:spcAft>
                <a:spcPts val="0"/>
              </a:spcAft>
              <a:buSzPts val="2200"/>
              <a:buChar char="●"/>
            </a:pPr>
            <a:r>
              <a:rPr lang="en" sz="2200">
                <a:solidFill>
                  <a:srgbClr val="000000"/>
                </a:solidFill>
              </a:rPr>
              <a:t>Back to the soup analogy: If the soup is not well stirred, it doesn't matter how large a spoon you have, it will still not taste right. If the soup is well stirred, a small spoon will suffice to test the soup.</a:t>
            </a:r>
            <a:endParaRPr sz="2200">
              <a:solidFill>
                <a:srgbClr val="000000"/>
              </a:solidFill>
            </a:endParaRPr>
          </a:p>
        </p:txBody>
      </p:sp>
      <p:sp>
        <p:nvSpPr>
          <p:cNvPr id="193" name="Google Shape;193;p31"/>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Large samples are preferable, but...</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99" name="Google Shape;199;p32"/>
          <p:cNvSpPr txBox="1">
            <a:spLocks noGrp="1"/>
          </p:cNvSpPr>
          <p:nvPr>
            <p:ph type="body" idx="1"/>
          </p:nvPr>
        </p:nvSpPr>
        <p:spPr>
          <a:xfrm>
            <a:off x="457200" y="1335650"/>
            <a:ext cx="8136900" cy="53142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70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700">
              <a:solidFill>
                <a:schemeClr val="accent1"/>
              </a:solidFill>
            </a:endParaRPr>
          </a:p>
          <a:p>
            <a:pPr marL="0" lvl="0" indent="0" algn="l" rtl="0">
              <a:lnSpc>
                <a:spcPct val="115000"/>
              </a:lnSpc>
              <a:spcBef>
                <a:spcPts val="600"/>
              </a:spcBef>
              <a:spcAft>
                <a:spcPts val="0"/>
              </a:spcAft>
              <a:buNone/>
            </a:pPr>
            <a:endParaRPr sz="900">
              <a:solidFill>
                <a:srgbClr val="000000"/>
              </a:solidFill>
            </a:endParaRPr>
          </a:p>
          <a:p>
            <a:pPr marL="457200" lvl="0" indent="-336550" algn="l" rtl="0">
              <a:lnSpc>
                <a:spcPct val="115000"/>
              </a:lnSpc>
              <a:spcBef>
                <a:spcPts val="600"/>
              </a:spcBef>
              <a:spcAft>
                <a:spcPts val="0"/>
              </a:spcAft>
              <a:buSzPts val="1700"/>
              <a:buAutoNum type="romanUcPeriod"/>
            </a:pPr>
            <a:r>
              <a:rPr lang="en" sz="1700">
                <a:solidFill>
                  <a:srgbClr val="000000"/>
                </a:solidFill>
              </a:rPr>
              <a:t>Some of the mailings may have never reached the parents.</a:t>
            </a:r>
            <a:br>
              <a:rPr lang="en" sz="1700">
                <a:solidFill>
                  <a:srgbClr val="000000"/>
                </a:solidFill>
              </a:rPr>
            </a:br>
            <a:endParaRPr sz="600">
              <a:solidFill>
                <a:srgbClr val="000000"/>
              </a:solidFill>
            </a:endParaRPr>
          </a:p>
          <a:p>
            <a:pPr marL="457200" lvl="0" indent="-336550" algn="l" rtl="0">
              <a:lnSpc>
                <a:spcPct val="115000"/>
              </a:lnSpc>
              <a:spcBef>
                <a:spcPts val="0"/>
              </a:spcBef>
              <a:spcAft>
                <a:spcPts val="0"/>
              </a:spcAft>
              <a:buSzPts val="1700"/>
              <a:buAutoNum type="romanUcPeriod"/>
            </a:pPr>
            <a:r>
              <a:rPr lang="en" sz="1700">
                <a:solidFill>
                  <a:srgbClr val="000000"/>
                </a:solidFill>
              </a:rPr>
              <a:t>The school district has strong support from parents to move forward with the policy approval.</a:t>
            </a:r>
            <a:br>
              <a:rPr lang="en" sz="1700">
                <a:solidFill>
                  <a:srgbClr val="000000"/>
                </a:solidFill>
              </a:rPr>
            </a:br>
            <a:endParaRPr sz="600">
              <a:solidFill>
                <a:srgbClr val="000000"/>
              </a:solidFill>
            </a:endParaRPr>
          </a:p>
          <a:p>
            <a:pPr marL="457200" lvl="0" indent="-336550" algn="l" rtl="0">
              <a:lnSpc>
                <a:spcPct val="115000"/>
              </a:lnSpc>
              <a:spcBef>
                <a:spcPts val="0"/>
              </a:spcBef>
              <a:spcAft>
                <a:spcPts val="0"/>
              </a:spcAft>
              <a:buSzPts val="1700"/>
              <a:buAutoNum type="romanUcPeriod"/>
            </a:pPr>
            <a:r>
              <a:rPr lang="en" sz="1700">
                <a:solidFill>
                  <a:srgbClr val="000000"/>
                </a:solidFill>
              </a:rPr>
              <a:t>It is possible that majority of the parents of high school students disagree with the policy change.</a:t>
            </a:r>
            <a:br>
              <a:rPr lang="en" sz="1700">
                <a:solidFill>
                  <a:srgbClr val="000000"/>
                </a:solidFill>
              </a:rPr>
            </a:br>
            <a:endParaRPr sz="600">
              <a:solidFill>
                <a:srgbClr val="000000"/>
              </a:solidFill>
            </a:endParaRPr>
          </a:p>
          <a:p>
            <a:pPr marL="457200" lvl="0" indent="-336550" algn="l" rtl="0">
              <a:lnSpc>
                <a:spcPct val="115000"/>
              </a:lnSpc>
              <a:spcBef>
                <a:spcPts val="0"/>
              </a:spcBef>
              <a:spcAft>
                <a:spcPts val="0"/>
              </a:spcAft>
              <a:buSzPts val="1700"/>
              <a:buAutoNum type="romanUcPeriod"/>
            </a:pPr>
            <a:r>
              <a:rPr lang="en" sz="1700">
                <a:solidFill>
                  <a:srgbClr val="000000"/>
                </a:solidFill>
              </a:rPr>
              <a:t>The survey results are unlikely to be biased because all parents were mailed a survey.</a:t>
            </a:r>
            <a:endParaRPr sz="1700">
              <a:solidFill>
                <a:srgbClr val="000000"/>
              </a:solidFill>
            </a:endParaRPr>
          </a:p>
          <a:p>
            <a:pPr marL="0" lvl="0" indent="0" algn="l" rtl="0">
              <a:lnSpc>
                <a:spcPct val="115000"/>
              </a:lnSpc>
              <a:spcBef>
                <a:spcPts val="600"/>
              </a:spcBef>
              <a:spcAft>
                <a:spcPts val="0"/>
              </a:spcAft>
              <a:buNone/>
            </a:pPr>
            <a:endParaRPr sz="900">
              <a:solidFill>
                <a:srgbClr val="000000"/>
              </a:solidFill>
            </a:endParaRPr>
          </a:p>
          <a:p>
            <a:pPr marL="0" lvl="0" indent="0" algn="l" rtl="0">
              <a:lnSpc>
                <a:spcPct val="115000"/>
              </a:lnSpc>
              <a:spcBef>
                <a:spcPts val="600"/>
              </a:spcBef>
              <a:spcAft>
                <a:spcPts val="0"/>
              </a:spcAft>
              <a:buNone/>
            </a:pPr>
            <a:r>
              <a:rPr lang="en" sz="1700">
                <a:solidFill>
                  <a:srgbClr val="000000"/>
                </a:solidFill>
              </a:rPr>
              <a:t>(a) Only I 	(b) I and II	(c) I and III	(d) III and IV	(e) Only IV</a:t>
            </a:r>
            <a:endParaRPr sz="17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1"/>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05" name="Google Shape;205;p33"/>
          <p:cNvSpPr txBox="1">
            <a:spLocks noGrp="1"/>
          </p:cNvSpPr>
          <p:nvPr>
            <p:ph type="body" idx="1"/>
          </p:nvPr>
        </p:nvSpPr>
        <p:spPr>
          <a:xfrm>
            <a:off x="457200" y="1335650"/>
            <a:ext cx="8136900" cy="53142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70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700">
              <a:solidFill>
                <a:schemeClr val="accent1"/>
              </a:solidFill>
            </a:endParaRPr>
          </a:p>
          <a:p>
            <a:pPr marL="0" lvl="0" indent="0" algn="l" rtl="0">
              <a:lnSpc>
                <a:spcPct val="115000"/>
              </a:lnSpc>
              <a:spcBef>
                <a:spcPts val="600"/>
              </a:spcBef>
              <a:spcAft>
                <a:spcPts val="0"/>
              </a:spcAft>
              <a:buNone/>
            </a:pPr>
            <a:endParaRPr sz="900">
              <a:solidFill>
                <a:srgbClr val="000000"/>
              </a:solidFill>
            </a:endParaRPr>
          </a:p>
          <a:p>
            <a:pPr marL="457200" lvl="0" indent="-336550" algn="l" rtl="0">
              <a:lnSpc>
                <a:spcPct val="115000"/>
              </a:lnSpc>
              <a:spcBef>
                <a:spcPts val="600"/>
              </a:spcBef>
              <a:spcAft>
                <a:spcPts val="0"/>
              </a:spcAft>
              <a:buSzPts val="1700"/>
              <a:buAutoNum type="romanUcPeriod"/>
            </a:pPr>
            <a:r>
              <a:rPr lang="en" sz="1700">
                <a:solidFill>
                  <a:srgbClr val="000000"/>
                </a:solidFill>
              </a:rPr>
              <a:t>Some of the mailings may have never reached the parents.</a:t>
            </a:r>
            <a:br>
              <a:rPr lang="en" sz="1700">
                <a:solidFill>
                  <a:srgbClr val="000000"/>
                </a:solidFill>
              </a:rPr>
            </a:br>
            <a:endParaRPr sz="600">
              <a:solidFill>
                <a:srgbClr val="000000"/>
              </a:solidFill>
            </a:endParaRPr>
          </a:p>
          <a:p>
            <a:pPr marL="457200" lvl="0" indent="-336550" algn="l" rtl="0">
              <a:lnSpc>
                <a:spcPct val="115000"/>
              </a:lnSpc>
              <a:spcBef>
                <a:spcPts val="0"/>
              </a:spcBef>
              <a:spcAft>
                <a:spcPts val="0"/>
              </a:spcAft>
              <a:buSzPts val="1700"/>
              <a:buAutoNum type="romanUcPeriod"/>
            </a:pPr>
            <a:r>
              <a:rPr lang="en" sz="1700">
                <a:solidFill>
                  <a:srgbClr val="000000"/>
                </a:solidFill>
              </a:rPr>
              <a:t>The school district has strong support from parents to move forward with the policy approval.</a:t>
            </a:r>
            <a:br>
              <a:rPr lang="en" sz="1700">
                <a:solidFill>
                  <a:srgbClr val="000000"/>
                </a:solidFill>
              </a:rPr>
            </a:br>
            <a:endParaRPr sz="600">
              <a:solidFill>
                <a:srgbClr val="000000"/>
              </a:solidFill>
            </a:endParaRPr>
          </a:p>
          <a:p>
            <a:pPr marL="457200" lvl="0" indent="-336550" algn="l" rtl="0">
              <a:lnSpc>
                <a:spcPct val="115000"/>
              </a:lnSpc>
              <a:spcBef>
                <a:spcPts val="0"/>
              </a:spcBef>
              <a:spcAft>
                <a:spcPts val="0"/>
              </a:spcAft>
              <a:buSzPts val="1700"/>
              <a:buAutoNum type="romanUcPeriod"/>
            </a:pPr>
            <a:r>
              <a:rPr lang="en" sz="1700">
                <a:solidFill>
                  <a:srgbClr val="000000"/>
                </a:solidFill>
              </a:rPr>
              <a:t>It is possible that majority of the parents of high school students disagree with the policy change.</a:t>
            </a:r>
            <a:br>
              <a:rPr lang="en" sz="1700">
                <a:solidFill>
                  <a:srgbClr val="000000"/>
                </a:solidFill>
              </a:rPr>
            </a:br>
            <a:endParaRPr sz="600">
              <a:solidFill>
                <a:srgbClr val="000000"/>
              </a:solidFill>
            </a:endParaRPr>
          </a:p>
          <a:p>
            <a:pPr marL="457200" lvl="0" indent="-336550" algn="l" rtl="0">
              <a:lnSpc>
                <a:spcPct val="115000"/>
              </a:lnSpc>
              <a:spcBef>
                <a:spcPts val="0"/>
              </a:spcBef>
              <a:spcAft>
                <a:spcPts val="0"/>
              </a:spcAft>
              <a:buSzPts val="1700"/>
              <a:buAutoNum type="romanUcPeriod"/>
            </a:pPr>
            <a:r>
              <a:rPr lang="en" sz="1700">
                <a:solidFill>
                  <a:srgbClr val="000000"/>
                </a:solidFill>
              </a:rPr>
              <a:t>The survey results are unlikely to be biased because all parents were mailed a survey.</a:t>
            </a:r>
            <a:endParaRPr sz="1700">
              <a:solidFill>
                <a:srgbClr val="000000"/>
              </a:solidFill>
            </a:endParaRPr>
          </a:p>
          <a:p>
            <a:pPr marL="0" lvl="0" indent="0" algn="l" rtl="0">
              <a:lnSpc>
                <a:spcPct val="115000"/>
              </a:lnSpc>
              <a:spcBef>
                <a:spcPts val="600"/>
              </a:spcBef>
              <a:spcAft>
                <a:spcPts val="0"/>
              </a:spcAft>
              <a:buNone/>
            </a:pPr>
            <a:endParaRPr sz="900">
              <a:solidFill>
                <a:srgbClr val="000000"/>
              </a:solidFill>
            </a:endParaRPr>
          </a:p>
          <a:p>
            <a:pPr marL="0" lvl="0" indent="0" algn="l" rtl="0">
              <a:lnSpc>
                <a:spcPct val="115000"/>
              </a:lnSpc>
              <a:spcBef>
                <a:spcPts val="600"/>
              </a:spcBef>
              <a:spcAft>
                <a:spcPts val="0"/>
              </a:spcAft>
              <a:buNone/>
            </a:pPr>
            <a:r>
              <a:rPr lang="en" sz="1700">
                <a:solidFill>
                  <a:srgbClr val="000000"/>
                </a:solidFill>
              </a:rPr>
              <a:t>(a) Only I 	(b) I and II	</a:t>
            </a:r>
            <a:r>
              <a:rPr lang="en" sz="1700">
                <a:solidFill>
                  <a:srgbClr val="FF9900"/>
                </a:solidFill>
              </a:rPr>
              <a:t>(c) I and III</a:t>
            </a:r>
            <a:r>
              <a:rPr lang="en" sz="1700">
                <a:solidFill>
                  <a:srgbClr val="000000"/>
                </a:solidFill>
              </a:rPr>
              <a:t>	(d) III and IV	(e) Only IV</a:t>
            </a:r>
            <a:endParaRPr sz="17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457200" y="1143000"/>
            <a:ext cx="8229600" cy="2571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endParaRPr sz="1900"/>
          </a:p>
          <a:p>
            <a:pPr marL="457200" lvl="0" indent="-349250" algn="l" rtl="0">
              <a:lnSpc>
                <a:spcPct val="115000"/>
              </a:lnSpc>
              <a:spcBef>
                <a:spcPts val="600"/>
              </a:spcBef>
              <a:spcAft>
                <a:spcPts val="0"/>
              </a:spcAft>
              <a:buSzPts val="1900"/>
              <a:buChar char="●"/>
            </a:pPr>
            <a:r>
              <a:rPr lang="en" sz="1900"/>
              <a:t>Researchers collect data in a way that does not directly interfere with how the data arise.</a:t>
            </a:r>
            <a:br>
              <a:rPr lang="en" sz="1900"/>
            </a:br>
            <a:endParaRPr sz="1900"/>
          </a:p>
          <a:p>
            <a:pPr marL="457200" lvl="0" indent="-349250" algn="l" rtl="0">
              <a:lnSpc>
                <a:spcPct val="115000"/>
              </a:lnSpc>
              <a:spcBef>
                <a:spcPts val="0"/>
              </a:spcBef>
              <a:spcAft>
                <a:spcPts val="0"/>
              </a:spcAft>
              <a:buSzPts val="1900"/>
              <a:buChar char="●"/>
            </a:pPr>
            <a:r>
              <a:rPr lang="en" sz="1900"/>
              <a:t>Results of an observational study can generally be used to establish an association between the explanatory and response variables.</a:t>
            </a:r>
            <a:endParaRPr sz="1900"/>
          </a:p>
        </p:txBody>
      </p:sp>
      <p:sp>
        <p:nvSpPr>
          <p:cNvPr id="211" name="Google Shape;211;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Observational studies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Effect transition="in" filter="fade">
                                      <p:cBhvr>
                                        <p:cTn id="17" dur="1000"/>
                                        <p:tgtEl>
                                          <p:spTgt spid="2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body" idx="1"/>
          </p:nvPr>
        </p:nvSpPr>
        <p:spPr>
          <a:xfrm>
            <a:off x="457200" y="1143000"/>
            <a:ext cx="8229600" cy="2571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endParaRPr sz="1900"/>
          </a:p>
          <a:p>
            <a:pPr marL="457200" lvl="0" indent="-349250" algn="l" rtl="0">
              <a:lnSpc>
                <a:spcPct val="115000"/>
              </a:lnSpc>
              <a:spcBef>
                <a:spcPts val="600"/>
              </a:spcBef>
              <a:spcAft>
                <a:spcPts val="0"/>
              </a:spcAft>
              <a:buSzPts val="1900"/>
              <a:buChar char="●"/>
            </a:pPr>
            <a:r>
              <a:rPr lang="en" sz="1900"/>
              <a:t>Almost all statistical methods are based on the notion of implied randomness.</a:t>
            </a:r>
            <a:br>
              <a:rPr lang="en" sz="1900"/>
            </a:br>
            <a:endParaRPr sz="1900"/>
          </a:p>
          <a:p>
            <a:pPr marL="457200" lvl="0" indent="-349250" algn="l" rtl="0">
              <a:lnSpc>
                <a:spcPct val="115000"/>
              </a:lnSpc>
              <a:spcBef>
                <a:spcPts val="0"/>
              </a:spcBef>
              <a:spcAft>
                <a:spcPts val="0"/>
              </a:spcAft>
              <a:buSzPts val="1900"/>
              <a:buChar char="●"/>
            </a:pPr>
            <a:r>
              <a:rPr lang="en" sz="1900"/>
              <a:t>If observational data are not collected in a random framework from a population, these statistical methods – the estimates and errors associated with the estimates – are not reliable.</a:t>
            </a:r>
            <a:br>
              <a:rPr lang="en" sz="1900"/>
            </a:br>
            <a:endParaRPr sz="1900"/>
          </a:p>
          <a:p>
            <a:pPr marL="457200" lvl="0" indent="-349250" algn="l" rtl="0">
              <a:lnSpc>
                <a:spcPct val="115000"/>
              </a:lnSpc>
              <a:spcBef>
                <a:spcPts val="0"/>
              </a:spcBef>
              <a:spcAft>
                <a:spcPts val="0"/>
              </a:spcAft>
              <a:buSzPts val="1900"/>
              <a:buChar char="●"/>
            </a:pPr>
            <a:r>
              <a:rPr lang="en" sz="1900"/>
              <a:t>Most commonly used random sampling techniques are </a:t>
            </a:r>
            <a:r>
              <a:rPr lang="en" sz="1900" i="1">
                <a:solidFill>
                  <a:srgbClr val="3D85C6"/>
                </a:solidFill>
              </a:rPr>
              <a:t>simple</a:t>
            </a:r>
            <a:r>
              <a:rPr lang="en" sz="1900"/>
              <a:t>, </a:t>
            </a:r>
            <a:r>
              <a:rPr lang="en" sz="1900" i="1">
                <a:solidFill>
                  <a:srgbClr val="3D85C6"/>
                </a:solidFill>
              </a:rPr>
              <a:t>stratified</a:t>
            </a:r>
            <a:r>
              <a:rPr lang="en" sz="1900"/>
              <a:t>, and </a:t>
            </a:r>
            <a:r>
              <a:rPr lang="en" sz="1900" i="1">
                <a:solidFill>
                  <a:srgbClr val="3D85C6"/>
                </a:solidFill>
              </a:rPr>
              <a:t>cluster</a:t>
            </a:r>
            <a:r>
              <a:rPr lang="en" sz="1900"/>
              <a:t> sampling.</a:t>
            </a:r>
            <a:endParaRPr sz="1900"/>
          </a:p>
        </p:txBody>
      </p:sp>
      <p:sp>
        <p:nvSpPr>
          <p:cNvPr id="217" name="Google Shape;217;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Obtaining good samples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10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10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1000"/>
                                        <p:tgtEl>
                                          <p:spTgt spid="2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57200" y="3389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Prospective vs.</a:t>
            </a:r>
            <a:endParaRPr>
              <a:solidFill>
                <a:schemeClr val="accent1"/>
              </a:solidFill>
            </a:endParaRPr>
          </a:p>
          <a:p>
            <a:pPr marL="0" lvl="0" indent="0" algn="l" rtl="0">
              <a:spcBef>
                <a:spcPts val="0"/>
              </a:spcBef>
              <a:spcAft>
                <a:spcPts val="0"/>
              </a:spcAft>
              <a:buNone/>
            </a:pPr>
            <a:r>
              <a:rPr lang="en">
                <a:solidFill>
                  <a:schemeClr val="accent1"/>
                </a:solidFill>
              </a:rPr>
              <a:t>Retrospective Studies</a:t>
            </a:r>
            <a:endParaRPr>
              <a:solidFill>
                <a:schemeClr val="accent1"/>
              </a:solidFill>
            </a:endParaRPr>
          </a:p>
        </p:txBody>
      </p:sp>
      <p:sp>
        <p:nvSpPr>
          <p:cNvPr id="223" name="Google Shape;223;p36"/>
          <p:cNvSpPr txBox="1">
            <a:spLocks noGrp="1"/>
          </p:cNvSpPr>
          <p:nvPr>
            <p:ph type="body" idx="1"/>
          </p:nvPr>
        </p:nvSpPr>
        <p:spPr>
          <a:xfrm>
            <a:off x="457200" y="1767050"/>
            <a:ext cx="8229600" cy="47520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rgbClr val="000000"/>
              </a:buClr>
              <a:buSzPts val="1100"/>
              <a:buFont typeface="Arial"/>
              <a:buNone/>
            </a:pPr>
            <a:r>
              <a:rPr lang="en" sz="2200"/>
              <a:t>A </a:t>
            </a:r>
            <a:r>
              <a:rPr lang="en" sz="2200">
                <a:solidFill>
                  <a:schemeClr val="accent1"/>
                </a:solidFill>
              </a:rPr>
              <a:t>prospective study</a:t>
            </a:r>
            <a:r>
              <a:rPr lang="en" sz="2200"/>
              <a:t> identifies individuals and collects information as events unfold. </a:t>
            </a:r>
            <a:endParaRPr sz="2200"/>
          </a:p>
          <a:p>
            <a:pPr marL="457200" lvl="0" indent="-368300" algn="l" rtl="0">
              <a:lnSpc>
                <a:spcPct val="115000"/>
              </a:lnSpc>
              <a:spcBef>
                <a:spcPts val="600"/>
              </a:spcBef>
              <a:spcAft>
                <a:spcPts val="0"/>
              </a:spcAft>
              <a:buSzPts val="2200"/>
              <a:buChar char="●"/>
            </a:pPr>
            <a:r>
              <a:rPr lang="en" sz="2200"/>
              <a:t>Example: The Nurses Health Study has been recruiting registered nurses and then collecting data from them using questionnaires since 1976.</a:t>
            </a:r>
            <a:endParaRPr sz="2200"/>
          </a:p>
          <a:p>
            <a:pPr marL="0" lvl="0" indent="0" algn="l" rtl="0">
              <a:lnSpc>
                <a:spcPct val="115000"/>
              </a:lnSpc>
              <a:spcBef>
                <a:spcPts val="600"/>
              </a:spcBef>
              <a:spcAft>
                <a:spcPts val="0"/>
              </a:spcAft>
              <a:buNone/>
            </a:pPr>
            <a:endParaRPr sz="2200"/>
          </a:p>
          <a:p>
            <a:pPr marL="0" lvl="0" indent="0" algn="l" rtl="0">
              <a:lnSpc>
                <a:spcPct val="115000"/>
              </a:lnSpc>
              <a:spcBef>
                <a:spcPts val="600"/>
              </a:spcBef>
              <a:spcAft>
                <a:spcPts val="0"/>
              </a:spcAft>
              <a:buNone/>
            </a:pPr>
            <a:r>
              <a:rPr lang="en" sz="2200">
                <a:solidFill>
                  <a:schemeClr val="accent1"/>
                </a:solidFill>
              </a:rPr>
              <a:t>Retrospective studies</a:t>
            </a:r>
            <a:r>
              <a:rPr lang="en" sz="2200"/>
              <a:t> collect data after events have taken place.</a:t>
            </a:r>
            <a:endParaRPr sz="2200"/>
          </a:p>
          <a:p>
            <a:pPr marL="457200" lvl="0" indent="-368300" algn="l" rtl="0">
              <a:lnSpc>
                <a:spcPct val="115000"/>
              </a:lnSpc>
              <a:spcBef>
                <a:spcPts val="600"/>
              </a:spcBef>
              <a:spcAft>
                <a:spcPts val="0"/>
              </a:spcAft>
              <a:buSzPts val="2200"/>
              <a:buChar char="●"/>
            </a:pPr>
            <a:r>
              <a:rPr lang="en" sz="2200"/>
              <a:t>Example: Researchers reviewing past events in medical records.</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1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10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10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10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Obtaining Good Samples</a:t>
            </a:r>
            <a:endParaRPr>
              <a:solidFill>
                <a:schemeClr val="accent1"/>
              </a:solidFill>
            </a:endParaRPr>
          </a:p>
        </p:txBody>
      </p:sp>
      <p:sp>
        <p:nvSpPr>
          <p:cNvPr id="229" name="Google Shape;229;p37"/>
          <p:cNvSpPr txBox="1">
            <a:spLocks noGrp="1"/>
          </p:cNvSpPr>
          <p:nvPr>
            <p:ph type="body" idx="1"/>
          </p:nvPr>
        </p:nvSpPr>
        <p:spPr>
          <a:xfrm flipH="1">
            <a:off x="457200" y="1305775"/>
            <a:ext cx="8229600" cy="49182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Clr>
                <a:srgbClr val="000000"/>
              </a:buClr>
              <a:buSzPts val="2200"/>
              <a:buChar char="●"/>
            </a:pPr>
            <a:r>
              <a:rPr lang="en" sz="2200">
                <a:solidFill>
                  <a:srgbClr val="000000"/>
                </a:solidFill>
              </a:rPr>
              <a:t>Almost all statistical methods are based on the notion of implied randomness. </a:t>
            </a:r>
            <a:endParaRPr sz="2200">
              <a:solidFill>
                <a:srgbClr val="000000"/>
              </a:solidFill>
            </a:endParaRPr>
          </a:p>
          <a:p>
            <a:pPr marL="0" lvl="0" indent="0" algn="l" rtl="0">
              <a:spcBef>
                <a:spcPts val="600"/>
              </a:spcBef>
              <a:spcAft>
                <a:spcPts val="0"/>
              </a:spcAft>
              <a:buClr>
                <a:srgbClr val="000000"/>
              </a:buClr>
              <a:buSzPts val="1100"/>
              <a:buFont typeface="Arial"/>
              <a:buNone/>
            </a:pPr>
            <a:endParaRPr sz="2200">
              <a:solidFill>
                <a:srgbClr val="000000"/>
              </a:solidFill>
            </a:endParaRPr>
          </a:p>
          <a:p>
            <a:pPr marL="457200" lvl="0" indent="-368300" algn="l" rtl="0">
              <a:spcBef>
                <a:spcPts val="600"/>
              </a:spcBef>
              <a:spcAft>
                <a:spcPts val="0"/>
              </a:spcAft>
              <a:buClr>
                <a:srgbClr val="000000"/>
              </a:buClr>
              <a:buSzPts val="2200"/>
              <a:buChar char="●"/>
            </a:pPr>
            <a:r>
              <a:rPr lang="en" sz="2200">
                <a:solidFill>
                  <a:srgbClr val="000000"/>
                </a:solidFill>
              </a:rPr>
              <a:t>If observational data are not collected in a random framework from a population, these statistical methods -- the estimates and errors associated with the estimates -- are not reliable.</a:t>
            </a:r>
            <a:endParaRPr sz="2200">
              <a:solidFill>
                <a:srgbClr val="000000"/>
              </a:solidFill>
            </a:endParaRPr>
          </a:p>
          <a:p>
            <a:pPr marL="0" lvl="0" indent="0" algn="l" rtl="0">
              <a:spcBef>
                <a:spcPts val="600"/>
              </a:spcBef>
              <a:spcAft>
                <a:spcPts val="0"/>
              </a:spcAft>
              <a:buClr>
                <a:srgbClr val="000000"/>
              </a:buClr>
              <a:buSzPts val="1100"/>
              <a:buFont typeface="Arial"/>
              <a:buNone/>
            </a:pPr>
            <a:endParaRPr sz="2200">
              <a:solidFill>
                <a:srgbClr val="000000"/>
              </a:solidFill>
            </a:endParaRPr>
          </a:p>
          <a:p>
            <a:pPr marL="457200" lvl="0" indent="-368300" algn="l" rtl="0">
              <a:spcBef>
                <a:spcPts val="600"/>
              </a:spcBef>
              <a:spcAft>
                <a:spcPts val="0"/>
              </a:spcAft>
              <a:buSzPts val="2200"/>
              <a:buChar char="●"/>
            </a:pPr>
            <a:r>
              <a:rPr lang="en" sz="2200">
                <a:solidFill>
                  <a:srgbClr val="000000"/>
                </a:solidFill>
              </a:rPr>
              <a:t>Most commonly used random sampling techniques are </a:t>
            </a:r>
            <a:r>
              <a:rPr lang="en" sz="2200" i="1">
                <a:solidFill>
                  <a:schemeClr val="accent1"/>
                </a:solidFill>
              </a:rPr>
              <a:t>simple</a:t>
            </a:r>
            <a:r>
              <a:rPr lang="en" sz="2200">
                <a:solidFill>
                  <a:srgbClr val="000000"/>
                </a:solidFill>
              </a:rPr>
              <a:t>, </a:t>
            </a:r>
            <a:r>
              <a:rPr lang="en" sz="2200" i="1">
                <a:solidFill>
                  <a:schemeClr val="accent1"/>
                </a:solidFill>
              </a:rPr>
              <a:t>stratified</a:t>
            </a:r>
            <a:r>
              <a:rPr lang="en" sz="2200">
                <a:solidFill>
                  <a:srgbClr val="000000"/>
                </a:solidFill>
              </a:rPr>
              <a:t>, and </a:t>
            </a:r>
            <a:r>
              <a:rPr lang="en" sz="2200" i="1">
                <a:solidFill>
                  <a:schemeClr val="accent1"/>
                </a:solidFill>
              </a:rPr>
              <a:t>cluster</a:t>
            </a:r>
            <a:r>
              <a:rPr lang="en" sz="2200" i="1">
                <a:solidFill>
                  <a:srgbClr val="000000"/>
                </a:solidFill>
              </a:rPr>
              <a:t> </a:t>
            </a:r>
            <a:r>
              <a:rPr lang="en" sz="2200">
                <a:solidFill>
                  <a:srgbClr val="000000"/>
                </a:solidFill>
              </a:rPr>
              <a:t>sampling.</a:t>
            </a:r>
            <a:endParaRPr sz="2200">
              <a:solidFill>
                <a:srgbClr val="000000"/>
              </a:solidFill>
            </a:endParaRPr>
          </a:p>
          <a:p>
            <a:pPr marL="0" lvl="0" indent="0" algn="l" rtl="0">
              <a:spcBef>
                <a:spcPts val="600"/>
              </a:spcBef>
              <a:spcAft>
                <a:spcPts val="0"/>
              </a:spcAft>
              <a:buNone/>
            </a:pPr>
            <a:endParaRPr sz="2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Populations and Samples</a:t>
            </a:r>
            <a:endParaRPr>
              <a:solidFill>
                <a:schemeClr val="accent1"/>
              </a:solidFill>
            </a:endParaRPr>
          </a:p>
        </p:txBody>
      </p:sp>
      <p:pic>
        <p:nvPicPr>
          <p:cNvPr id="47" name="Google Shape;47;p11"/>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48" name="Google Shape;48;p11"/>
          <p:cNvSpPr txBox="1"/>
          <p:nvPr/>
        </p:nvSpPr>
        <p:spPr>
          <a:xfrm>
            <a:off x="457200" y="4865425"/>
            <a:ext cx="4187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http://well.blogs.nytimes.com/2012/08/29/finding-your-ideal-running-form</a:t>
            </a:r>
            <a:endParaRPr/>
          </a:p>
        </p:txBody>
      </p:sp>
      <p:sp>
        <p:nvSpPr>
          <p:cNvPr id="49" name="Google Shape;49;p11"/>
          <p:cNvSpPr txBox="1">
            <a:spLocks noGrp="1"/>
          </p:cNvSpPr>
          <p:nvPr>
            <p:ph type="body" idx="1"/>
          </p:nvPr>
        </p:nvSpPr>
        <p:spPr>
          <a:xfrm flipH="1">
            <a:off x="4926125" y="3295575"/>
            <a:ext cx="4011900" cy="63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Population of Interest</a:t>
            </a:r>
            <a:r>
              <a:rPr lang="en" sz="2000">
                <a:solidFill>
                  <a:schemeClr val="accent1"/>
                </a:solidFill>
              </a:rPr>
              <a:t>: </a:t>
            </a:r>
            <a:r>
              <a:rPr lang="en" sz="2000"/>
              <a:t>All people</a:t>
            </a:r>
            <a:endParaRPr sz="2000"/>
          </a:p>
        </p:txBody>
      </p:sp>
      <p:sp>
        <p:nvSpPr>
          <p:cNvPr id="50" name="Google Shape;50;p11"/>
          <p:cNvSpPr txBox="1">
            <a:spLocks noGrp="1"/>
          </p:cNvSpPr>
          <p:nvPr>
            <p:ph type="body" idx="1"/>
          </p:nvPr>
        </p:nvSpPr>
        <p:spPr>
          <a:xfrm flipH="1">
            <a:off x="4925850" y="1732825"/>
            <a:ext cx="4073100" cy="15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Simple Random Sample</a:t>
            </a:r>
            <a:endParaRPr>
              <a:solidFill>
                <a:schemeClr val="accent1"/>
              </a:solidFill>
            </a:endParaRPr>
          </a:p>
        </p:txBody>
      </p:sp>
      <p:sp>
        <p:nvSpPr>
          <p:cNvPr id="235" name="Google Shape;235;p38"/>
          <p:cNvSpPr txBox="1">
            <a:spLocks noGrp="1"/>
          </p:cNvSpPr>
          <p:nvPr>
            <p:ph type="body" idx="1"/>
          </p:nvPr>
        </p:nvSpPr>
        <p:spPr>
          <a:xfrm flipH="1">
            <a:off x="457200" y="1305775"/>
            <a:ext cx="8229600" cy="49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000000"/>
                </a:solidFill>
              </a:rPr>
              <a:t>Randomly select cases from the population, where there is no implied connection between the points that are selected.</a:t>
            </a:r>
            <a:endParaRPr sz="2200">
              <a:solidFill>
                <a:srgbClr val="000000"/>
              </a:solidFill>
            </a:endParaRPr>
          </a:p>
        </p:txBody>
      </p:sp>
      <p:pic>
        <p:nvPicPr>
          <p:cNvPr id="236" name="Google Shape;236;p38"/>
          <p:cNvPicPr preferRelativeResize="0"/>
          <p:nvPr/>
        </p:nvPicPr>
        <p:blipFill>
          <a:blip r:embed="rId3">
            <a:alphaModFix/>
          </a:blip>
          <a:stretch>
            <a:fillRect/>
          </a:stretch>
        </p:blipFill>
        <p:spPr>
          <a:xfrm>
            <a:off x="457200" y="2393302"/>
            <a:ext cx="7656800" cy="38306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flipH="1">
            <a:off x="457200" y="1305775"/>
            <a:ext cx="8229600" cy="49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i="1">
                <a:solidFill>
                  <a:schemeClr val="accent1"/>
                </a:solidFill>
              </a:rPr>
              <a:t>Strata</a:t>
            </a:r>
            <a:r>
              <a:rPr lang="en" sz="2200" i="1">
                <a:solidFill>
                  <a:srgbClr val="000000"/>
                </a:solidFill>
              </a:rPr>
              <a:t> </a:t>
            </a:r>
            <a:r>
              <a:rPr lang="en" sz="2200">
                <a:solidFill>
                  <a:srgbClr val="000000"/>
                </a:solidFill>
              </a:rPr>
              <a:t>are made up of similar observations. We take a simple random sample from </a:t>
            </a:r>
            <a:r>
              <a:rPr lang="en" sz="2200" u="sng">
                <a:solidFill>
                  <a:srgbClr val="000000"/>
                </a:solidFill>
              </a:rPr>
              <a:t>each</a:t>
            </a:r>
            <a:r>
              <a:rPr lang="en" sz="2200">
                <a:solidFill>
                  <a:srgbClr val="000000"/>
                </a:solidFill>
              </a:rPr>
              <a:t> stratum.</a:t>
            </a:r>
            <a:endParaRPr sz="2200">
              <a:solidFill>
                <a:srgbClr val="000000"/>
              </a:solidFill>
            </a:endParaRPr>
          </a:p>
        </p:txBody>
      </p:sp>
      <p:sp>
        <p:nvSpPr>
          <p:cNvPr id="242" name="Google Shape;242;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Stratified Sample</a:t>
            </a:r>
            <a:endParaRPr>
              <a:solidFill>
                <a:schemeClr val="accent1"/>
              </a:solidFill>
            </a:endParaRPr>
          </a:p>
        </p:txBody>
      </p:sp>
      <p:pic>
        <p:nvPicPr>
          <p:cNvPr id="243" name="Google Shape;243;p39"/>
          <p:cNvPicPr preferRelativeResize="0"/>
          <p:nvPr/>
        </p:nvPicPr>
        <p:blipFill>
          <a:blip r:embed="rId3">
            <a:alphaModFix/>
          </a:blip>
          <a:stretch>
            <a:fillRect/>
          </a:stretch>
        </p:blipFill>
        <p:spPr>
          <a:xfrm>
            <a:off x="457200" y="2269150"/>
            <a:ext cx="8042101" cy="4036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flipH="1">
            <a:off x="457200" y="1143000"/>
            <a:ext cx="8229600" cy="508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i="1">
                <a:solidFill>
                  <a:schemeClr val="accent1"/>
                </a:solidFill>
              </a:rPr>
              <a:t>Clusters</a:t>
            </a:r>
            <a:r>
              <a:rPr lang="en" sz="2200">
                <a:solidFill>
                  <a:srgbClr val="000000"/>
                </a:solidFill>
              </a:rPr>
              <a:t> are usually not made up of homogeneous observations. We take a simple random sample of clusters, and then sample all observations in that cluster. Usually preferred for economical reasons.</a:t>
            </a:r>
            <a:endParaRPr sz="2200">
              <a:solidFill>
                <a:srgbClr val="000000"/>
              </a:solidFill>
            </a:endParaRPr>
          </a:p>
        </p:txBody>
      </p:sp>
      <p:sp>
        <p:nvSpPr>
          <p:cNvPr id="249" name="Google Shape;249;p4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Cluster Sample</a:t>
            </a:r>
            <a:endParaRPr>
              <a:solidFill>
                <a:schemeClr val="accent1"/>
              </a:solidFill>
            </a:endParaRPr>
          </a:p>
        </p:txBody>
      </p:sp>
      <p:pic>
        <p:nvPicPr>
          <p:cNvPr id="250" name="Google Shape;250;p40"/>
          <p:cNvPicPr preferRelativeResize="0"/>
          <p:nvPr/>
        </p:nvPicPr>
        <p:blipFill>
          <a:blip r:embed="rId3">
            <a:alphaModFix/>
          </a:blip>
          <a:stretch>
            <a:fillRect/>
          </a:stretch>
        </p:blipFill>
        <p:spPr>
          <a:xfrm>
            <a:off x="1236250" y="2853575"/>
            <a:ext cx="6915150" cy="3448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body" idx="1"/>
          </p:nvPr>
        </p:nvSpPr>
        <p:spPr>
          <a:xfrm flipH="1">
            <a:off x="457200" y="1143000"/>
            <a:ext cx="8229600" cy="508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i="1">
                <a:solidFill>
                  <a:schemeClr val="accent1"/>
                </a:solidFill>
              </a:rPr>
              <a:t>Clusters</a:t>
            </a:r>
            <a:r>
              <a:rPr lang="en" sz="2200">
                <a:solidFill>
                  <a:srgbClr val="000000"/>
                </a:solidFill>
              </a:rPr>
              <a:t> are usually not made up of homogeneous observations. We take a simple random sample of clusters, and then take a simple random sample of observations from the sampled clusters</a:t>
            </a:r>
            <a:endParaRPr sz="2200">
              <a:solidFill>
                <a:srgbClr val="000000"/>
              </a:solidFill>
            </a:endParaRPr>
          </a:p>
        </p:txBody>
      </p:sp>
      <p:sp>
        <p:nvSpPr>
          <p:cNvPr id="256" name="Google Shape;256;p4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Multistage Sample</a:t>
            </a:r>
            <a:endParaRPr>
              <a:solidFill>
                <a:schemeClr val="accent1"/>
              </a:solidFill>
            </a:endParaRPr>
          </a:p>
        </p:txBody>
      </p:sp>
      <p:pic>
        <p:nvPicPr>
          <p:cNvPr id="257" name="Google Shape;257;p41"/>
          <p:cNvPicPr preferRelativeResize="0"/>
          <p:nvPr/>
        </p:nvPicPr>
        <p:blipFill>
          <a:blip r:embed="rId3">
            <a:alphaModFix/>
          </a:blip>
          <a:stretch>
            <a:fillRect/>
          </a:stretch>
        </p:blipFill>
        <p:spPr>
          <a:xfrm>
            <a:off x="1114425" y="2818975"/>
            <a:ext cx="6915150" cy="3448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457200" y="1305775"/>
            <a:ext cx="8229600" cy="49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200" i="1">
                <a:solidFill>
                  <a:schemeClr val="accent1"/>
                </a:solidFill>
              </a:rPr>
              <a:t>least</a:t>
            </a:r>
            <a:r>
              <a:rPr lang="en" sz="2200">
                <a:solidFill>
                  <a:schemeClr val="accent1"/>
                </a:solidFill>
              </a:rPr>
              <a:t> effective?</a:t>
            </a:r>
            <a:endParaRPr sz="2200">
              <a:solidFill>
                <a:schemeClr val="accent1"/>
              </a:solidFill>
            </a:endParaRPr>
          </a:p>
          <a:p>
            <a:pPr marL="0" lvl="0" indent="0" algn="l" rtl="0">
              <a:spcBef>
                <a:spcPts val="600"/>
              </a:spcBef>
              <a:spcAft>
                <a:spcPts val="0"/>
              </a:spcAft>
              <a:buNone/>
            </a:pPr>
            <a:endParaRPr sz="2200">
              <a:solidFill>
                <a:srgbClr val="000000"/>
              </a:solidFill>
            </a:endParaRPr>
          </a:p>
          <a:p>
            <a:pPr marL="0" lvl="0" indent="0" algn="l" rtl="0">
              <a:spcBef>
                <a:spcPts val="600"/>
              </a:spcBef>
              <a:spcAft>
                <a:spcPts val="0"/>
              </a:spcAft>
              <a:buNone/>
            </a:pPr>
            <a:r>
              <a:rPr lang="en" sz="2200">
                <a:solidFill>
                  <a:srgbClr val="000000"/>
                </a:solidFill>
              </a:rPr>
              <a:t>(a) Simple random sampling</a:t>
            </a:r>
            <a:endParaRPr sz="2200">
              <a:solidFill>
                <a:srgbClr val="000000"/>
              </a:solidFill>
            </a:endParaRPr>
          </a:p>
          <a:p>
            <a:pPr marL="0" lvl="0" indent="0" algn="l" rtl="0">
              <a:spcBef>
                <a:spcPts val="600"/>
              </a:spcBef>
              <a:spcAft>
                <a:spcPts val="0"/>
              </a:spcAft>
              <a:buNone/>
            </a:pPr>
            <a:r>
              <a:rPr lang="en" sz="2200">
                <a:solidFill>
                  <a:srgbClr val="000000"/>
                </a:solidFill>
              </a:rPr>
              <a:t>(b) Cluster sampling</a:t>
            </a:r>
            <a:endParaRPr sz="2200">
              <a:solidFill>
                <a:srgbClr val="000000"/>
              </a:solidFill>
            </a:endParaRPr>
          </a:p>
          <a:p>
            <a:pPr marL="0" lvl="0" indent="0" algn="l" rtl="0">
              <a:spcBef>
                <a:spcPts val="600"/>
              </a:spcBef>
              <a:spcAft>
                <a:spcPts val="0"/>
              </a:spcAft>
              <a:buNone/>
            </a:pPr>
            <a:r>
              <a:rPr lang="en" sz="2200">
                <a:solidFill>
                  <a:srgbClr val="000000"/>
                </a:solidFill>
              </a:rPr>
              <a:t>(c) Stratified sampling</a:t>
            </a:r>
            <a:endParaRPr sz="2200">
              <a:solidFill>
                <a:srgbClr val="000000"/>
              </a:solidFill>
            </a:endParaRPr>
          </a:p>
          <a:p>
            <a:pPr marL="0" lvl="0" indent="0" algn="l" rtl="0">
              <a:spcBef>
                <a:spcPts val="600"/>
              </a:spcBef>
              <a:spcAft>
                <a:spcPts val="0"/>
              </a:spcAft>
              <a:buNone/>
            </a:pPr>
            <a:r>
              <a:rPr lang="en" sz="2200">
                <a:solidFill>
                  <a:srgbClr val="000000"/>
                </a:solidFill>
              </a:rPr>
              <a:t>(d) Blocked sampling</a:t>
            </a:r>
            <a:endParaRPr sz="2200">
              <a:solidFill>
                <a:srgbClr val="000000"/>
              </a:solidFill>
            </a:endParaRPr>
          </a:p>
        </p:txBody>
      </p:sp>
      <p:sp>
        <p:nvSpPr>
          <p:cNvPr id="263" name="Google Shape;263;p4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body" idx="1"/>
          </p:nvPr>
        </p:nvSpPr>
        <p:spPr>
          <a:xfrm flipH="1">
            <a:off x="457200" y="1305775"/>
            <a:ext cx="8229600" cy="49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200" i="1">
                <a:solidFill>
                  <a:schemeClr val="accent1"/>
                </a:solidFill>
              </a:rPr>
              <a:t>least</a:t>
            </a:r>
            <a:r>
              <a:rPr lang="en" sz="2200">
                <a:solidFill>
                  <a:schemeClr val="accent1"/>
                </a:solidFill>
              </a:rPr>
              <a:t> effective?</a:t>
            </a:r>
            <a:endParaRPr sz="2200">
              <a:solidFill>
                <a:schemeClr val="accent1"/>
              </a:solidFill>
            </a:endParaRPr>
          </a:p>
          <a:p>
            <a:pPr marL="0" lvl="0" indent="0" algn="l" rtl="0">
              <a:spcBef>
                <a:spcPts val="600"/>
              </a:spcBef>
              <a:spcAft>
                <a:spcPts val="0"/>
              </a:spcAft>
              <a:buNone/>
            </a:pPr>
            <a:endParaRPr sz="2200">
              <a:solidFill>
                <a:srgbClr val="000000"/>
              </a:solidFill>
            </a:endParaRPr>
          </a:p>
          <a:p>
            <a:pPr marL="0" lvl="0" indent="0" algn="l" rtl="0">
              <a:spcBef>
                <a:spcPts val="600"/>
              </a:spcBef>
              <a:spcAft>
                <a:spcPts val="0"/>
              </a:spcAft>
              <a:buNone/>
            </a:pPr>
            <a:r>
              <a:rPr lang="en" sz="2200">
                <a:solidFill>
                  <a:srgbClr val="000000"/>
                </a:solidFill>
              </a:rPr>
              <a:t>(a) Simple random sampling</a:t>
            </a:r>
            <a:endParaRPr sz="2200">
              <a:solidFill>
                <a:srgbClr val="000000"/>
              </a:solidFill>
            </a:endParaRPr>
          </a:p>
          <a:p>
            <a:pPr marL="0" lvl="0" indent="0" algn="l" rtl="0">
              <a:spcBef>
                <a:spcPts val="600"/>
              </a:spcBef>
              <a:spcAft>
                <a:spcPts val="0"/>
              </a:spcAft>
              <a:buNone/>
            </a:pPr>
            <a:r>
              <a:rPr lang="en" sz="2200">
                <a:solidFill>
                  <a:srgbClr val="FF9900"/>
                </a:solidFill>
              </a:rPr>
              <a:t>(b) </a:t>
            </a:r>
            <a:r>
              <a:rPr lang="en" sz="2200" i="1">
                <a:solidFill>
                  <a:srgbClr val="FF9900"/>
                </a:solidFill>
              </a:rPr>
              <a:t>Cluster sampling</a:t>
            </a:r>
            <a:endParaRPr sz="2200" i="1">
              <a:solidFill>
                <a:srgbClr val="FF9900"/>
              </a:solidFill>
            </a:endParaRPr>
          </a:p>
          <a:p>
            <a:pPr marL="0" lvl="0" indent="0" algn="l" rtl="0">
              <a:spcBef>
                <a:spcPts val="600"/>
              </a:spcBef>
              <a:spcAft>
                <a:spcPts val="0"/>
              </a:spcAft>
              <a:buNone/>
            </a:pPr>
            <a:r>
              <a:rPr lang="en" sz="2200">
                <a:solidFill>
                  <a:srgbClr val="000000"/>
                </a:solidFill>
              </a:rPr>
              <a:t>(c) Stratified sampling</a:t>
            </a:r>
            <a:endParaRPr sz="2200">
              <a:solidFill>
                <a:srgbClr val="000000"/>
              </a:solidFill>
            </a:endParaRPr>
          </a:p>
          <a:p>
            <a:pPr marL="0" lvl="0" indent="0" algn="l" rtl="0">
              <a:spcBef>
                <a:spcPts val="600"/>
              </a:spcBef>
              <a:spcAft>
                <a:spcPts val="0"/>
              </a:spcAft>
              <a:buNone/>
            </a:pPr>
            <a:r>
              <a:rPr lang="en" sz="2200">
                <a:solidFill>
                  <a:srgbClr val="000000"/>
                </a:solidFill>
              </a:rPr>
              <a:t>(d) Blocked sampling</a:t>
            </a:r>
            <a:endParaRPr sz="2200">
              <a:solidFill>
                <a:srgbClr val="000000"/>
              </a:solidFill>
            </a:endParaRPr>
          </a:p>
        </p:txBody>
      </p:sp>
      <p:sp>
        <p:nvSpPr>
          <p:cNvPr id="269" name="Google Shape;269;p4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body" idx="1"/>
          </p:nvPr>
        </p:nvSpPr>
        <p:spPr>
          <a:xfrm flipH="1">
            <a:off x="4926125" y="3295575"/>
            <a:ext cx="4011900" cy="63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Population of Interest</a:t>
            </a:r>
            <a:r>
              <a:rPr lang="en" sz="2000">
                <a:solidFill>
                  <a:schemeClr val="accent1"/>
                </a:solidFill>
              </a:rPr>
              <a:t>: </a:t>
            </a:r>
            <a:r>
              <a:rPr lang="en" sz="2000"/>
              <a:t>All people</a:t>
            </a:r>
            <a:endParaRPr sz="2000"/>
          </a:p>
        </p:txBody>
      </p:sp>
      <p:sp>
        <p:nvSpPr>
          <p:cNvPr id="56" name="Google Shape;56;p12"/>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Populations and Samples</a:t>
            </a:r>
            <a:endParaRPr>
              <a:solidFill>
                <a:schemeClr val="accent1"/>
              </a:solidFill>
            </a:endParaRPr>
          </a:p>
        </p:txBody>
      </p:sp>
      <p:pic>
        <p:nvPicPr>
          <p:cNvPr id="57" name="Google Shape;57;p12"/>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58" name="Google Shape;58;p12"/>
          <p:cNvSpPr txBox="1"/>
          <p:nvPr/>
        </p:nvSpPr>
        <p:spPr>
          <a:xfrm>
            <a:off x="457200" y="4865425"/>
            <a:ext cx="4187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http://well.blogs.nytimes.com/2012/08/29/finding-your-ideal-running-form</a:t>
            </a:r>
            <a:endParaRPr/>
          </a:p>
        </p:txBody>
      </p:sp>
      <p:sp>
        <p:nvSpPr>
          <p:cNvPr id="59" name="Google Shape;59;p12"/>
          <p:cNvSpPr txBox="1">
            <a:spLocks noGrp="1"/>
          </p:cNvSpPr>
          <p:nvPr>
            <p:ph type="body" idx="1"/>
          </p:nvPr>
        </p:nvSpPr>
        <p:spPr>
          <a:xfrm flipH="1">
            <a:off x="4925850" y="1732825"/>
            <a:ext cx="4073100" cy="15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
        <p:nvSpPr>
          <p:cNvPr id="60" name="Google Shape;60;p12"/>
          <p:cNvSpPr txBox="1">
            <a:spLocks noGrp="1"/>
          </p:cNvSpPr>
          <p:nvPr>
            <p:ph type="body" idx="1"/>
          </p:nvPr>
        </p:nvSpPr>
        <p:spPr>
          <a:xfrm flipH="1">
            <a:off x="457200" y="5276350"/>
            <a:ext cx="8063100" cy="101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Sample</a:t>
            </a:r>
            <a:r>
              <a:rPr lang="en" sz="2000">
                <a:solidFill>
                  <a:schemeClr val="accent1"/>
                </a:solidFill>
              </a:rPr>
              <a:t>:  </a:t>
            </a:r>
            <a:r>
              <a:rPr lang="en" sz="2000"/>
              <a:t>Group of adult women who recently joined a running group</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body" idx="1"/>
          </p:nvPr>
        </p:nvSpPr>
        <p:spPr>
          <a:xfrm flipH="1">
            <a:off x="4926125" y="3295575"/>
            <a:ext cx="4011900" cy="63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Population of Interest</a:t>
            </a:r>
            <a:r>
              <a:rPr lang="en" sz="2000">
                <a:solidFill>
                  <a:schemeClr val="accent1"/>
                </a:solidFill>
              </a:rPr>
              <a:t>: </a:t>
            </a:r>
            <a:r>
              <a:rPr lang="en" sz="2000"/>
              <a:t>All people</a:t>
            </a:r>
            <a:endParaRPr sz="2000"/>
          </a:p>
        </p:txBody>
      </p:sp>
      <p:sp>
        <p:nvSpPr>
          <p:cNvPr id="66" name="Google Shape;66;p1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Populations and Samples</a:t>
            </a:r>
            <a:endParaRPr>
              <a:solidFill>
                <a:schemeClr val="accent1"/>
              </a:solidFill>
            </a:endParaRPr>
          </a:p>
        </p:txBody>
      </p:sp>
      <p:pic>
        <p:nvPicPr>
          <p:cNvPr id="67" name="Google Shape;67;p13"/>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68" name="Google Shape;68;p13"/>
          <p:cNvSpPr txBox="1"/>
          <p:nvPr/>
        </p:nvSpPr>
        <p:spPr>
          <a:xfrm>
            <a:off x="457200" y="4865425"/>
            <a:ext cx="4187700" cy="5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http://well.blogs.nytimes.com/2012/08/29/finding-your-ideal-running-form</a:t>
            </a:r>
            <a:endParaRPr/>
          </a:p>
        </p:txBody>
      </p:sp>
      <p:sp>
        <p:nvSpPr>
          <p:cNvPr id="69" name="Google Shape;69;p13"/>
          <p:cNvSpPr txBox="1">
            <a:spLocks noGrp="1"/>
          </p:cNvSpPr>
          <p:nvPr>
            <p:ph type="body" idx="1"/>
          </p:nvPr>
        </p:nvSpPr>
        <p:spPr>
          <a:xfrm flipH="1">
            <a:off x="4925850" y="1732825"/>
            <a:ext cx="4073100" cy="156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
        <p:nvSpPr>
          <p:cNvPr id="70" name="Google Shape;70;p13"/>
          <p:cNvSpPr txBox="1">
            <a:spLocks noGrp="1"/>
          </p:cNvSpPr>
          <p:nvPr>
            <p:ph type="body" idx="1"/>
          </p:nvPr>
        </p:nvSpPr>
        <p:spPr>
          <a:xfrm flipH="1">
            <a:off x="457200" y="5276350"/>
            <a:ext cx="8063100" cy="101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Sample</a:t>
            </a:r>
            <a:r>
              <a:rPr lang="en" sz="2000">
                <a:solidFill>
                  <a:schemeClr val="accent1"/>
                </a:solidFill>
              </a:rPr>
              <a:t>:  </a:t>
            </a:r>
            <a:r>
              <a:rPr lang="en" sz="2000"/>
              <a:t>Group of adult women who recently joined a running group</a:t>
            </a:r>
            <a:endParaRPr sz="2000"/>
          </a:p>
        </p:txBody>
      </p:sp>
      <p:sp>
        <p:nvSpPr>
          <p:cNvPr id="71" name="Google Shape;71;p13"/>
          <p:cNvSpPr txBox="1">
            <a:spLocks noGrp="1"/>
          </p:cNvSpPr>
          <p:nvPr>
            <p:ph type="body" idx="1"/>
          </p:nvPr>
        </p:nvSpPr>
        <p:spPr>
          <a:xfrm flipH="1">
            <a:off x="457200" y="5733550"/>
            <a:ext cx="8063100" cy="101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i="1">
                <a:solidFill>
                  <a:schemeClr val="accent1"/>
                </a:solidFill>
              </a:rPr>
              <a:t>Population to which results can be generalized</a:t>
            </a:r>
            <a:r>
              <a:rPr lang="en" sz="2000">
                <a:solidFill>
                  <a:schemeClr val="accent1"/>
                </a:solidFill>
              </a:rPr>
              <a:t>:  </a:t>
            </a:r>
            <a:r>
              <a:rPr lang="en" sz="2000">
                <a:solidFill>
                  <a:srgbClr val="000000"/>
                </a:solidFill>
              </a:rPr>
              <a:t>Adult women, if the data are randomly sampled</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457200" y="1112850"/>
            <a:ext cx="8229600" cy="5037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Char char="●"/>
            </a:pPr>
            <a:r>
              <a:rPr lang="en" sz="2000"/>
              <a:t>Anti-smoking research started in the 1930s and 1940s when cigarette smoking became increasingly popular. While some smokers seemed to be sensitive to cigarette smoke, others were completely unaffected.</a:t>
            </a:r>
            <a:br>
              <a:rPr lang="en" sz="2000"/>
            </a:br>
            <a:endParaRPr sz="1000"/>
          </a:p>
          <a:p>
            <a:pPr marL="457200" lvl="0" indent="-355600" algn="l" rtl="0">
              <a:lnSpc>
                <a:spcPct val="115000"/>
              </a:lnSpc>
              <a:spcBef>
                <a:spcPts val="0"/>
              </a:spcBef>
              <a:spcAft>
                <a:spcPts val="0"/>
              </a:spcAft>
              <a:buSzPts val="2000"/>
              <a:buChar char="●"/>
            </a:pPr>
            <a:r>
              <a:rPr lang="en" sz="2000"/>
              <a:t>Anti-smoking research was faced with resistance based on </a:t>
            </a:r>
            <a:r>
              <a:rPr lang="en" sz="2000">
                <a:solidFill>
                  <a:schemeClr val="accent1"/>
                </a:solidFill>
              </a:rPr>
              <a:t>anecdotal evidence</a:t>
            </a:r>
            <a:r>
              <a:rPr lang="en" sz="2000"/>
              <a:t> such as "My uncle smokes three packs a day and he's in perfectly good health", evidence based on a limited sample size that might not be representative of the population.</a:t>
            </a:r>
            <a:br>
              <a:rPr lang="en" sz="2000"/>
            </a:br>
            <a:endParaRPr sz="1000"/>
          </a:p>
          <a:p>
            <a:pPr marL="457200" lvl="0" indent="-355600" algn="l" rtl="0">
              <a:lnSpc>
                <a:spcPct val="115000"/>
              </a:lnSpc>
              <a:spcBef>
                <a:spcPts val="0"/>
              </a:spcBef>
              <a:spcAft>
                <a:spcPts val="0"/>
              </a:spcAft>
              <a:buSzPts val="2000"/>
              <a:buChar char="●"/>
            </a:pPr>
            <a:r>
              <a:rPr lang="en" sz="2000"/>
              <a:t>It was concluded that "smoking is a complex human behavior, by its nature difficult to study, confounded by human variability."</a:t>
            </a:r>
            <a:br>
              <a:rPr lang="en" sz="2000"/>
            </a:br>
            <a:endParaRPr sz="1000"/>
          </a:p>
          <a:p>
            <a:pPr marL="457200" lvl="0" indent="-355600" algn="l" rtl="0">
              <a:lnSpc>
                <a:spcPct val="115000"/>
              </a:lnSpc>
              <a:spcBef>
                <a:spcPts val="0"/>
              </a:spcBef>
              <a:spcAft>
                <a:spcPts val="0"/>
              </a:spcAft>
              <a:buSzPts val="2000"/>
              <a:buChar char="●"/>
            </a:pPr>
            <a:r>
              <a:rPr lang="en" sz="2000"/>
              <a:t>In time researchers were able to examine larger samples of cases (smokers), and trends showing that smoking has negative health impacts became much clearer.</a:t>
            </a:r>
            <a:endParaRPr sz="2000"/>
          </a:p>
        </p:txBody>
      </p:sp>
      <p:sp>
        <p:nvSpPr>
          <p:cNvPr id="77" name="Google Shape;77;p14"/>
          <p:cNvSpPr txBox="1">
            <a:spLocks noGrp="1"/>
          </p:cNvSpPr>
          <p:nvPr>
            <p:ph type="title"/>
          </p:nvPr>
        </p:nvSpPr>
        <p:spPr>
          <a:xfrm>
            <a:off x="457200" y="198450"/>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1"/>
                </a:solidFill>
              </a:rPr>
              <a:t>Anecdotal evidence and early smoking research</a:t>
            </a:r>
            <a:endParaRPr sz="3000">
              <a:solidFill>
                <a:schemeClr val="accent1"/>
              </a:solidFill>
            </a:endParaRPr>
          </a:p>
        </p:txBody>
      </p:sp>
      <p:sp>
        <p:nvSpPr>
          <p:cNvPr id="78" name="Google Shape;78;p14"/>
          <p:cNvSpPr txBox="1"/>
          <p:nvPr/>
        </p:nvSpPr>
        <p:spPr>
          <a:xfrm>
            <a:off x="457200" y="6454650"/>
            <a:ext cx="8229600" cy="3405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a:t>Brandt, </a:t>
            </a:r>
            <a:r>
              <a:rPr lang="en" b="1"/>
              <a:t>The Cigarette Century</a:t>
            </a:r>
            <a:r>
              <a:rPr lang="en"/>
              <a:t> (2009), Basic Books.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10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10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10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1000"/>
                                        <p:tgtEl>
                                          <p:spTgt spid="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457200" y="1417650"/>
            <a:ext cx="8229600" cy="15696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Char char="●"/>
            </a:pPr>
            <a:r>
              <a:rPr lang="en" sz="2000"/>
              <a:t>Wouldn't it be better to just include everyone and "sample" the entire population?</a:t>
            </a:r>
            <a:endParaRPr sz="2000"/>
          </a:p>
          <a:p>
            <a:pPr marL="914400" lvl="1" indent="-355600" algn="l" rtl="0">
              <a:lnSpc>
                <a:spcPct val="115000"/>
              </a:lnSpc>
              <a:spcBef>
                <a:spcPts val="0"/>
              </a:spcBef>
              <a:spcAft>
                <a:spcPts val="0"/>
              </a:spcAft>
              <a:buSzPts val="2000"/>
              <a:buChar char="○"/>
            </a:pPr>
            <a:r>
              <a:rPr lang="en" sz="2000"/>
              <a:t>This is called a </a:t>
            </a:r>
            <a:r>
              <a:rPr lang="en" sz="2000" i="1">
                <a:solidFill>
                  <a:schemeClr val="accent1"/>
                </a:solidFill>
              </a:rPr>
              <a:t>census</a:t>
            </a:r>
            <a:r>
              <a:rPr lang="en" sz="2000">
                <a:solidFill>
                  <a:srgbClr val="000000"/>
                </a:solidFill>
              </a:rPr>
              <a:t>.</a:t>
            </a:r>
            <a:endParaRPr sz="2000">
              <a:solidFill>
                <a:srgbClr val="000000"/>
              </a:solidFill>
            </a:endParaRPr>
          </a:p>
        </p:txBody>
      </p:sp>
      <p:sp>
        <p:nvSpPr>
          <p:cNvPr id="84" name="Google Shape;84;p1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Census</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457200" y="1417650"/>
            <a:ext cx="8229600" cy="15696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Char char="●"/>
            </a:pPr>
            <a:r>
              <a:rPr lang="en" sz="2000"/>
              <a:t>Wouldn't it be better to just include everyone and "sample" the entire population?</a:t>
            </a:r>
            <a:endParaRPr sz="2000"/>
          </a:p>
          <a:p>
            <a:pPr marL="914400" lvl="1" indent="-355600" algn="l" rtl="0">
              <a:lnSpc>
                <a:spcPct val="115000"/>
              </a:lnSpc>
              <a:spcBef>
                <a:spcPts val="0"/>
              </a:spcBef>
              <a:spcAft>
                <a:spcPts val="0"/>
              </a:spcAft>
              <a:buSzPts val="2000"/>
              <a:buChar char="○"/>
            </a:pPr>
            <a:r>
              <a:rPr lang="en" sz="2000"/>
              <a:t>This is called a </a:t>
            </a:r>
            <a:r>
              <a:rPr lang="en" sz="2000" i="1">
                <a:solidFill>
                  <a:schemeClr val="accent1"/>
                </a:solidFill>
              </a:rPr>
              <a:t>census</a:t>
            </a:r>
            <a:r>
              <a:rPr lang="en" sz="2000">
                <a:solidFill>
                  <a:srgbClr val="000000"/>
                </a:solidFill>
              </a:rPr>
              <a:t>.</a:t>
            </a:r>
            <a:endParaRPr sz="2000">
              <a:solidFill>
                <a:srgbClr val="000000"/>
              </a:solidFill>
            </a:endParaRPr>
          </a:p>
        </p:txBody>
      </p:sp>
      <p:sp>
        <p:nvSpPr>
          <p:cNvPr id="90" name="Google Shape;90;p16"/>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Census</a:t>
            </a:r>
            <a:endParaRPr>
              <a:solidFill>
                <a:schemeClr val="accent1"/>
              </a:solidFill>
            </a:endParaRPr>
          </a:p>
        </p:txBody>
      </p:sp>
      <p:sp>
        <p:nvSpPr>
          <p:cNvPr id="91" name="Google Shape;91;p16"/>
          <p:cNvSpPr txBox="1">
            <a:spLocks noGrp="1"/>
          </p:cNvSpPr>
          <p:nvPr>
            <p:ph type="body" idx="1"/>
          </p:nvPr>
        </p:nvSpPr>
        <p:spPr>
          <a:xfrm>
            <a:off x="457200" y="2684225"/>
            <a:ext cx="8229600" cy="3894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600"/>
              </a:spcBef>
              <a:spcAft>
                <a:spcPts val="0"/>
              </a:spcAft>
              <a:buSzPts val="2000"/>
              <a:buChar char="●"/>
            </a:pPr>
            <a:r>
              <a:rPr lang="en" sz="2000"/>
              <a:t>There are problems with taking a census:</a:t>
            </a:r>
            <a:endParaRPr sz="2000"/>
          </a:p>
          <a:p>
            <a:pPr marL="914400" lvl="1" indent="-355600" algn="l" rtl="0">
              <a:lnSpc>
                <a:spcPct val="115000"/>
              </a:lnSpc>
              <a:spcBef>
                <a:spcPts val="0"/>
              </a:spcBef>
              <a:spcAft>
                <a:spcPts val="0"/>
              </a:spcAft>
              <a:buSzPts val="2000"/>
              <a:buChar char="○"/>
            </a:pPr>
            <a:r>
              <a:rPr lang="en" sz="2000"/>
              <a:t>It can be difficult to complete a census: there always seem to be some individuals who are hard to locate or hard to measure. </a:t>
            </a:r>
            <a:r>
              <a:rPr lang="en" sz="2000" i="1"/>
              <a:t>And these difficult-to-find people may have certain characteristics that distinguish them from the rest of the population.</a:t>
            </a:r>
            <a:endParaRPr sz="2000" i="1"/>
          </a:p>
          <a:p>
            <a:pPr marL="914400" lvl="1" indent="-355600" algn="l" rtl="0">
              <a:lnSpc>
                <a:spcPct val="115000"/>
              </a:lnSpc>
              <a:spcBef>
                <a:spcPts val="0"/>
              </a:spcBef>
              <a:spcAft>
                <a:spcPts val="0"/>
              </a:spcAft>
              <a:buSzPts val="2000"/>
              <a:buChar char="○"/>
            </a:pPr>
            <a:r>
              <a:rPr lang="en" sz="2000"/>
              <a:t>Populations rarely stand still. Even if you could take a census, the population changes constantly, so it's never possible to get a perfect measure.</a:t>
            </a:r>
            <a:endParaRPr sz="2000"/>
          </a:p>
          <a:p>
            <a:pPr marL="914400" lvl="1" indent="-355600" algn="l" rtl="0">
              <a:lnSpc>
                <a:spcPct val="115000"/>
              </a:lnSpc>
              <a:spcBef>
                <a:spcPts val="0"/>
              </a:spcBef>
              <a:spcAft>
                <a:spcPts val="0"/>
              </a:spcAft>
              <a:buSzPts val="2000"/>
              <a:buChar char="○"/>
            </a:pPr>
            <a:r>
              <a:rPr lang="en" sz="2000"/>
              <a:t>Taking a census may be more complex than sampling.</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577100" y="1499750"/>
            <a:ext cx="7989800" cy="3858500"/>
          </a:xfrm>
          <a:prstGeom prst="rect">
            <a:avLst/>
          </a:prstGeom>
          <a:noFill/>
          <a:ln>
            <a:noFill/>
          </a:ln>
        </p:spPr>
      </p:pic>
      <p:sp>
        <p:nvSpPr>
          <p:cNvPr id="97" name="Google Shape;97;p17"/>
          <p:cNvSpPr txBox="1"/>
          <p:nvPr/>
        </p:nvSpPr>
        <p:spPr>
          <a:xfrm>
            <a:off x="577100" y="5871675"/>
            <a:ext cx="60189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http://www.npr.org/templates/story/story.php?storyId=125380052</a:t>
            </a:r>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2307</Words>
  <Application>Microsoft Office PowerPoint</Application>
  <PresentationFormat>On-screen Show (4:3)</PresentationFormat>
  <Paragraphs>154</Paragraphs>
  <Slides>35</Slides>
  <Notes>35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35</vt:i4>
      </vt:variant>
    </vt:vector>
  </HeadingPairs>
  <TitlesOfParts>
    <vt:vector size="37" baseType="lpstr">
      <vt:lpstr>Arial</vt:lpstr>
      <vt:lpstr>Simple Light</vt:lpstr>
      <vt:lpstr>Observational studies and sampling strategies </vt:lpstr>
      <vt:lpstr>Populations and Samples</vt:lpstr>
      <vt:lpstr>Populations and Samples</vt:lpstr>
      <vt:lpstr>Populations and Samples</vt:lpstr>
      <vt:lpstr>Populations and Samples</vt:lpstr>
      <vt:lpstr>Anecdotal evidence and early smoking research</vt:lpstr>
      <vt:lpstr>Census</vt:lpstr>
      <vt:lpstr>Census</vt:lpstr>
      <vt:lpstr>PowerPoint Presentation</vt:lpstr>
      <vt:lpstr>Exploratory analysis to inference</vt:lpstr>
      <vt:lpstr>Exploratory analysis to inference</vt:lpstr>
      <vt:lpstr>Exploratory analysis to inference</vt:lpstr>
      <vt:lpstr>Exploratory analysis to inference</vt:lpstr>
      <vt:lpstr>Exploratory analysis to inference</vt:lpstr>
      <vt:lpstr>Sampling bias</vt:lpstr>
      <vt:lpstr>Sampling bias</vt:lpstr>
      <vt:lpstr>Sampling bias</vt:lpstr>
      <vt:lpstr>Sampling bias</vt:lpstr>
      <vt:lpstr>Sampling bias</vt:lpstr>
      <vt:lpstr>Sampling bias example: Landon vs. FDR</vt:lpstr>
      <vt:lpstr>The Literary Digest Poll</vt:lpstr>
      <vt:lpstr>The Literary Digest Poll - what went wrong?</vt:lpstr>
      <vt:lpstr>Large samples are preferable, but...</vt:lpstr>
      <vt:lpstr>Practice</vt:lpstr>
      <vt:lpstr>Practice</vt:lpstr>
      <vt:lpstr>Observational studies</vt:lpstr>
      <vt:lpstr>Obtaining good samples</vt:lpstr>
      <vt:lpstr>Prospective vs. Retrospective Studies</vt:lpstr>
      <vt:lpstr>Obtaining Good Samples</vt:lpstr>
      <vt:lpstr>Simple Random Sample</vt:lpstr>
      <vt:lpstr>Stratified Sample</vt:lpstr>
      <vt:lpstr>Cluster Sample</vt:lpstr>
      <vt:lpstr>Multistage Sample</vt:lpstr>
      <vt:lpstr>Practice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Grabinski</cp:lastModifiedBy>
  <cp:revision>1</cp:revision>
  <dcterms:modified xsi:type="dcterms:W3CDTF">2024-08-26T23:49:27Z</dcterms:modified>
</cp:coreProperties>
</file>