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rabinski" userId="6e2603e9ea7112e0" providerId="LiveId" clId="{967346ED-92BB-4413-9E08-9A5EE8910417}"/>
    <pc:docChg chg="custSel addSld modSld">
      <pc:chgData name="Sarah Grabinski" userId="6e2603e9ea7112e0" providerId="LiveId" clId="{967346ED-92BB-4413-9E08-9A5EE8910417}" dt="2024-08-19T17:21:32.612" v="250" actId="20577"/>
      <pc:docMkLst>
        <pc:docMk/>
      </pc:docMkLst>
      <pc:sldChg chg="modSp new mod">
        <pc:chgData name="Sarah Grabinski" userId="6e2603e9ea7112e0" providerId="LiveId" clId="{967346ED-92BB-4413-9E08-9A5EE8910417}" dt="2024-08-19T17:21:32.612" v="250" actId="20577"/>
        <pc:sldMkLst>
          <pc:docMk/>
          <pc:sldMk cId="1906350396" sldId="271"/>
        </pc:sldMkLst>
        <pc:spChg chg="mod">
          <ac:chgData name="Sarah Grabinski" userId="6e2603e9ea7112e0" providerId="LiveId" clId="{967346ED-92BB-4413-9E08-9A5EE8910417}" dt="2024-08-19T17:18:03.051" v="13" actId="20577"/>
          <ac:spMkLst>
            <pc:docMk/>
            <pc:sldMk cId="1906350396" sldId="271"/>
            <ac:spMk id="2" creationId="{6C5CA423-8C42-A8AF-3D8E-7170CBBA2780}"/>
          </ac:spMkLst>
        </pc:spChg>
        <pc:spChg chg="mod">
          <ac:chgData name="Sarah Grabinski" userId="6e2603e9ea7112e0" providerId="LiveId" clId="{967346ED-92BB-4413-9E08-9A5EE8910417}" dt="2024-08-19T17:21:32.612" v="250" actId="20577"/>
          <ac:spMkLst>
            <pc:docMk/>
            <pc:sldMk cId="1906350396" sldId="271"/>
            <ac:spMk id="3" creationId="{582F7840-579F-E997-DB05-1E4B91ECED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book/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0B8A-4961-40A9-6965-0B9A0412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Elementary Statistics</a:t>
            </a:r>
            <a:br>
              <a:rPr lang="en-US" dirty="0"/>
            </a:br>
            <a:r>
              <a:rPr lang="en-US" dirty="0"/>
              <a:t>DATA1220-55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3810-7CB5-DD68-B4AD-703E757F1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2024</a:t>
            </a:r>
          </a:p>
          <a:p>
            <a:r>
              <a:rPr lang="en-US" dirty="0"/>
              <a:t>Sarah Grabinski</a:t>
            </a:r>
          </a:p>
        </p:txBody>
      </p:sp>
    </p:spTree>
    <p:extLst>
      <p:ext uri="{BB962C8B-B14F-4D97-AF65-F5344CB8AC3E}">
        <p14:creationId xmlns:p14="http://schemas.microsoft.com/office/powerpoint/2010/main" val="65730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DE1B-D71C-876A-B10A-7219C8AE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741E-A25D-7F47-AACF-25AE175A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7 (9/30 – 10/4): Statistical Inference (Ch 5)</a:t>
            </a:r>
          </a:p>
          <a:p>
            <a:r>
              <a:rPr lang="en-US" dirty="0"/>
              <a:t>Week 8 (10/7 – 10/11): Statistical Inference (Ch 5)</a:t>
            </a:r>
          </a:p>
          <a:p>
            <a:pPr lvl="1"/>
            <a:r>
              <a:rPr lang="en-US" dirty="0"/>
              <a:t>NO CLASS: Monday 10/7/24 (Fall Break)</a:t>
            </a:r>
          </a:p>
          <a:p>
            <a:r>
              <a:rPr lang="en-US" dirty="0"/>
              <a:t>Week 8 (10/14 – 10/18): Statistical Inference (Ch 5)</a:t>
            </a:r>
          </a:p>
          <a:p>
            <a:r>
              <a:rPr lang="en-US" dirty="0"/>
              <a:t>Week 9 (10/21 – 10/25): Categorical Data (Ch 6)</a:t>
            </a:r>
          </a:p>
          <a:p>
            <a:r>
              <a:rPr lang="en-US" dirty="0"/>
              <a:t>Week 10 (10/28 – 11/1): Numerical Data (Ch 7)</a:t>
            </a:r>
          </a:p>
        </p:txBody>
      </p:sp>
    </p:spTree>
    <p:extLst>
      <p:ext uri="{BB962C8B-B14F-4D97-AF65-F5344CB8AC3E}">
        <p14:creationId xmlns:p14="http://schemas.microsoft.com/office/powerpoint/2010/main" val="375752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E472-A920-E0C1-B7FF-3CECC8F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D875-AFC8-A8E2-31F5-FD16F042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11 (11/4 – 11/8): Linear Regression (Ch 8)</a:t>
            </a:r>
          </a:p>
          <a:p>
            <a:r>
              <a:rPr lang="en-US" dirty="0"/>
              <a:t>Week 12 (11/11 – 11/15): Linear Regression (Ch 8)</a:t>
            </a:r>
          </a:p>
          <a:p>
            <a:r>
              <a:rPr lang="en-US" dirty="0"/>
              <a:t>Week 13 (11//18 – 11/22): Linear Regression (Ch 8)</a:t>
            </a:r>
          </a:p>
          <a:p>
            <a:r>
              <a:rPr lang="en-US" dirty="0"/>
              <a:t>Week 14 (11/25 – 11/29): Review, Applications</a:t>
            </a:r>
          </a:p>
          <a:p>
            <a:pPr lvl="1"/>
            <a:r>
              <a:rPr lang="en-US" dirty="0"/>
              <a:t>NO CLASS: Wednesday 11/27/24, Friday 11/29/24 (Thanksgiving Break)</a:t>
            </a:r>
          </a:p>
          <a:p>
            <a:r>
              <a:rPr lang="en-US" dirty="0"/>
              <a:t>Week 15 (12/2 – 12/6): Review, Applications</a:t>
            </a:r>
          </a:p>
          <a:p>
            <a:pPr lvl="1"/>
            <a:r>
              <a:rPr lang="en-US" dirty="0"/>
              <a:t>LAST CLASS: Wednesday 12/6/24</a:t>
            </a:r>
          </a:p>
          <a:p>
            <a:r>
              <a:rPr lang="en-US" dirty="0"/>
              <a:t>Week 16 (12/9 – 12/13): Final Exam</a:t>
            </a:r>
          </a:p>
        </p:txBody>
      </p:sp>
    </p:spTree>
    <p:extLst>
      <p:ext uri="{BB962C8B-B14F-4D97-AF65-F5344CB8AC3E}">
        <p14:creationId xmlns:p14="http://schemas.microsoft.com/office/powerpoint/2010/main" val="41486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0AB-65C6-BB10-F96B-E7126BD3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74073-98A0-6B0F-6B46-9A4EDCE562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Sarah Grabinski</a:t>
            </a:r>
          </a:p>
          <a:p>
            <a:pPr lvl="1"/>
            <a:r>
              <a:rPr lang="en-US" dirty="0"/>
              <a:t>BA in Biology, Oberlin College</a:t>
            </a:r>
          </a:p>
          <a:p>
            <a:pPr lvl="1"/>
            <a:r>
              <a:rPr lang="en-US" dirty="0"/>
              <a:t>Data Analytics Boot Camp, Case Western Reserve University</a:t>
            </a:r>
          </a:p>
          <a:p>
            <a:pPr lvl="1"/>
            <a:r>
              <a:rPr lang="en-US" dirty="0"/>
              <a:t>MS in Epidemiology &amp; Biostatistics, Case Western Reserve University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Molecular Biology Research, Wet Lab</a:t>
            </a:r>
          </a:p>
          <a:p>
            <a:pPr lvl="1"/>
            <a:r>
              <a:rPr lang="en-US" dirty="0"/>
              <a:t>Business Analyst for Hilton Hotels</a:t>
            </a:r>
          </a:p>
          <a:p>
            <a:pPr lvl="1"/>
            <a:r>
              <a:rPr lang="en-US" dirty="0"/>
              <a:t>Consulting Biostatistician at Case Western Reserve University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DNA &amp; RNA Sequencing studies (genomics, microbiome, RNA-seq)</a:t>
            </a:r>
          </a:p>
          <a:p>
            <a:pPr lvl="1"/>
            <a:r>
              <a:rPr lang="en-US" dirty="0"/>
              <a:t>Evolutionary biology, ecology</a:t>
            </a:r>
          </a:p>
          <a:p>
            <a:pPr lvl="1"/>
            <a:r>
              <a:rPr lang="en-US" dirty="0"/>
              <a:t>Political science</a:t>
            </a:r>
          </a:p>
          <a:p>
            <a:endParaRPr lang="en-US" dirty="0"/>
          </a:p>
        </p:txBody>
      </p:sp>
      <p:pic>
        <p:nvPicPr>
          <p:cNvPr id="7" name="Content Placeholder 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17505F47-BC8E-6272-C4C1-C1CA3DCE7B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1250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834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44B15D-30DA-36D6-C6D5-2EFDE850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739FF-546E-9843-6908-EAD303C1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https://posit.co/download/rstudio-desktop/</a:t>
            </a:r>
          </a:p>
        </p:txBody>
      </p:sp>
    </p:spTree>
    <p:extLst>
      <p:ext uri="{BB962C8B-B14F-4D97-AF65-F5344CB8AC3E}">
        <p14:creationId xmlns:p14="http://schemas.microsoft.com/office/powerpoint/2010/main" val="304846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A423-8C42-A8AF-3D8E-7170CBBA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7840-579F-E997-DB05-1E4B91EC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Hometown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Your </a:t>
            </a:r>
            <a:r>
              <a:rPr lang="en-US"/>
              <a:t>most useless talent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5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1300-73FA-FF85-1F22-150090D7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Times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767A9E-A9A8-8D12-18AC-71A7D24E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Meetings	</a:t>
            </a:r>
          </a:p>
          <a:p>
            <a:pPr lvl="1"/>
            <a:r>
              <a:rPr lang="en-US" dirty="0"/>
              <a:t>Dolan E243</a:t>
            </a:r>
          </a:p>
          <a:p>
            <a:pPr lvl="1"/>
            <a:r>
              <a:rPr lang="en-US" dirty="0"/>
              <a:t>MWF 1:30-2:20pm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Dolan E252</a:t>
            </a:r>
          </a:p>
          <a:p>
            <a:pPr lvl="1"/>
            <a:r>
              <a:rPr lang="en-US" dirty="0"/>
              <a:t>MW 2:30-4:00pm, Friday by appointment</a:t>
            </a:r>
          </a:p>
        </p:txBody>
      </p:sp>
    </p:spTree>
    <p:extLst>
      <p:ext uri="{BB962C8B-B14F-4D97-AF65-F5344CB8AC3E}">
        <p14:creationId xmlns:p14="http://schemas.microsoft.com/office/powerpoint/2010/main" val="37725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F9D-2D42-799E-7FCB-7A11673E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A1E4-2D2B-0559-9ED6-E51CE162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prerequisite</a:t>
            </a:r>
          </a:p>
          <a:p>
            <a:r>
              <a:rPr lang="en-US" dirty="0"/>
              <a:t>Students will learn to…</a:t>
            </a:r>
          </a:p>
          <a:p>
            <a:pPr lvl="1"/>
            <a:r>
              <a:rPr lang="en-US" dirty="0"/>
              <a:t>Describe data with summary statistics and visualizations</a:t>
            </a:r>
          </a:p>
          <a:p>
            <a:pPr lvl="1"/>
            <a:r>
              <a:rPr lang="en-US" dirty="0"/>
              <a:t>Analyze data using hypothesis tests and linear regression</a:t>
            </a:r>
          </a:p>
          <a:p>
            <a:pPr lvl="1"/>
            <a:r>
              <a:rPr lang="en-US" dirty="0"/>
              <a:t>Perform basic statistical programming in R</a:t>
            </a:r>
          </a:p>
          <a:p>
            <a:pPr lvl="1"/>
            <a:r>
              <a:rPr lang="en-US" dirty="0"/>
              <a:t>Apply these learnings to multidisciplinary data sets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course satisfies the Quantitative Analysis requirement in the Core Curriculum as well as being a foundational course in the Statistics minor.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4681-F0ED-4D6F-E68A-625B998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337C-A3F0-CA08-C49F-50EF7056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OpenIntro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Statistics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Fourth Edition</a:t>
            </a:r>
            <a:endParaRPr lang="en-US" dirty="0"/>
          </a:p>
          <a:p>
            <a:pPr lvl="1"/>
            <a:r>
              <a:rPr lang="en-US" dirty="0"/>
              <a:t>FREE!!</a:t>
            </a:r>
          </a:p>
          <a:p>
            <a:pPr lvl="1"/>
            <a:r>
              <a:rPr lang="en-US" dirty="0"/>
              <a:t>Download PDF from </a:t>
            </a:r>
            <a:r>
              <a:rPr lang="en-US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https://www.openintro.org/book/os</a:t>
            </a:r>
            <a:r>
              <a:rPr lang="en-US" sz="2000" dirty="0"/>
              <a:t> </a:t>
            </a:r>
            <a:r>
              <a:rPr lang="en-US" dirty="0"/>
              <a:t>or Canvas</a:t>
            </a:r>
            <a:endParaRPr lang="en-US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2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34A-90B5-2662-6DBD-4D76467A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E782-E242-4688-D74D-C4BBDC1D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learning statistical programming with R </a:t>
            </a:r>
          </a:p>
          <a:p>
            <a:pPr lvl="1"/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http://www.r-project.org/</a:t>
            </a:r>
            <a:endParaRPr lang="en-US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/>
              <a:t>FREE!</a:t>
            </a:r>
          </a:p>
          <a:p>
            <a:r>
              <a:rPr lang="en-US" dirty="0"/>
              <a:t>We will be producing publication-ready documents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https://www.rstudio.com/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/>
              <a:t>FREE!</a:t>
            </a:r>
          </a:p>
          <a:p>
            <a:pPr lvl="1"/>
            <a:endParaRPr lang="en-US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8167-84EC-EB97-F11B-6A75CFF5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4409-A840-B1B1-A894-1D7D6301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source for announcements, syllabus, homework, course materials</a:t>
            </a:r>
          </a:p>
          <a:p>
            <a:r>
              <a:rPr lang="en-US" dirty="0"/>
              <a:t>Canvas.jcu.edu</a:t>
            </a:r>
          </a:p>
          <a:p>
            <a:r>
              <a:rPr lang="en-US" dirty="0"/>
              <a:t>All due dates will be published and communicated here</a:t>
            </a:r>
          </a:p>
        </p:txBody>
      </p:sp>
    </p:spTree>
    <p:extLst>
      <p:ext uri="{BB962C8B-B14F-4D97-AF65-F5344CB8AC3E}">
        <p14:creationId xmlns:p14="http://schemas.microsoft.com/office/powerpoint/2010/main" val="331852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BD21-57BD-3538-D7DD-382AED31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0E49-71F3-0D9A-9DA6-9C559CEF7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and pose questions that can be appropriately analyzed by quantitative methods.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inference from data.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 data.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 critically about quantitative statements.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Recognize sources of error.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Encounter ethical arguments and consider the ethical use of data.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statistical methods in a variety of realistic research contexts.</a:t>
            </a:r>
          </a:p>
          <a:p>
            <a:pPr marL="16002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Communicate statistical results using proper use of statistical notation and terminology.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4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4BAD9E-0BA6-1383-3E73-1D94A95D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D0A3-3677-EEF8-C8F7-7B1C8E96A3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Attendance and Participation (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%)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Homework (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6</a:t>
            </a:r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0%)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Surveys (</a:t>
            </a:r>
            <a:r>
              <a:rPr lang="en-US" sz="1800" dirty="0">
                <a:effectLst/>
                <a:latin typeface="Noto Sans Symbols"/>
                <a:ea typeface="Noto Sans Symbols"/>
                <a:cs typeface="Noto Sans Symbols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%)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Quiz (10%)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oto Sans Symbols"/>
                <a:ea typeface="Noto Sans Symbols"/>
                <a:cs typeface="Noto Sans Symbols"/>
              </a:rPr>
              <a:t>Final Exam (20%)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848494-FB82-42F9-911F-A884AA3099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1986106"/>
              </p:ext>
            </p:extLst>
          </p:nvPr>
        </p:nvGraphicFramePr>
        <p:xfrm>
          <a:off x="6672942" y="2046514"/>
          <a:ext cx="3984171" cy="4445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6978">
                  <a:extLst>
                    <a:ext uri="{9D8B030D-6E8A-4147-A177-3AD203B41FA5}">
                      <a16:colId xmlns:a16="http://schemas.microsoft.com/office/drawing/2014/main" val="41806529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422976590"/>
                    </a:ext>
                  </a:extLst>
                </a:gridCol>
                <a:gridCol w="2222244">
                  <a:extLst>
                    <a:ext uri="{9D8B030D-6E8A-4147-A177-3AD203B41FA5}">
                      <a16:colId xmlns:a16="http://schemas.microsoft.com/office/drawing/2014/main" val="937831691"/>
                    </a:ext>
                  </a:extLst>
                </a:gridCol>
              </a:tblGrid>
              <a:tr h="493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Grade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Percentage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588314"/>
                  </a:ext>
                </a:extLst>
              </a:tr>
              <a:tr h="493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93%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Outstanding scholarship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097756"/>
                  </a:ext>
                </a:extLst>
              </a:tr>
              <a:tr h="246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A-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90%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81682"/>
                  </a:ext>
                </a:extLst>
              </a:tr>
              <a:tr h="493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B+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87%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556152"/>
                  </a:ext>
                </a:extLst>
              </a:tr>
              <a:tr h="246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83%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Superior work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106284"/>
                  </a:ext>
                </a:extLst>
              </a:tr>
              <a:tr h="246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B-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80%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407287"/>
                  </a:ext>
                </a:extLst>
              </a:tr>
              <a:tr h="493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C+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77%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877477"/>
                  </a:ext>
                </a:extLst>
              </a:tr>
              <a:tr h="246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73%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Average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79174"/>
                  </a:ext>
                </a:extLst>
              </a:tr>
              <a:tr h="2469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C-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70%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162292"/>
                  </a:ext>
                </a:extLst>
              </a:tr>
              <a:tr h="4939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D+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67%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692531"/>
                  </a:ext>
                </a:extLst>
              </a:tr>
              <a:tr h="740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    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60%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Work of the lowest passing quality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88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3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F72-4556-6874-CAA2-C9B3C279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458BF-580F-9ABB-F5AF-0D6C4135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 (8/19 – 8/23): Introduction to R, Introduction to Data (Ch 1)</a:t>
            </a:r>
          </a:p>
          <a:p>
            <a:pPr lvl="1"/>
            <a:r>
              <a:rPr lang="en-US" dirty="0"/>
              <a:t>VIRTUAL CLASS: Friday 8/23/24</a:t>
            </a:r>
          </a:p>
          <a:p>
            <a:r>
              <a:rPr lang="en-US" dirty="0"/>
              <a:t>Week 2 (8/26 – 8/30): Introduction to Data (Ch 1), Summarizing Data (Ch 2)</a:t>
            </a:r>
          </a:p>
          <a:p>
            <a:pPr lvl="1"/>
            <a:r>
              <a:rPr lang="en-US" dirty="0"/>
              <a:t>VIRTUAL CLASSES: Monday 8/26/24, Wednesday 8/28/24, Friday 8/30/24</a:t>
            </a:r>
          </a:p>
          <a:p>
            <a:r>
              <a:rPr lang="en-US" dirty="0"/>
              <a:t>Week 3 (9/2 – 9/6): Summarizing Data (Ch 2)</a:t>
            </a:r>
          </a:p>
          <a:p>
            <a:pPr lvl="1"/>
            <a:r>
              <a:rPr lang="en-US" dirty="0"/>
              <a:t>NO CLASS: Monday 9/2/24 (Labor Day)</a:t>
            </a:r>
          </a:p>
          <a:p>
            <a:r>
              <a:rPr lang="en-US" dirty="0"/>
              <a:t>Week 4 (9/9 – 9/13): Probability (Ch 3)</a:t>
            </a:r>
          </a:p>
          <a:p>
            <a:r>
              <a:rPr lang="en-US" dirty="0"/>
              <a:t>Week 5 (9/16 – 9/20): Sampling Distributions (Ch 4)</a:t>
            </a:r>
          </a:p>
          <a:p>
            <a:r>
              <a:rPr lang="en-US" dirty="0"/>
              <a:t>Week 6 (9/23 – 9/27): Sampling Distributions (Ch 4)</a:t>
            </a:r>
          </a:p>
        </p:txBody>
      </p:sp>
    </p:spTree>
    <p:extLst>
      <p:ext uri="{BB962C8B-B14F-4D97-AF65-F5344CB8AC3E}">
        <p14:creationId xmlns:p14="http://schemas.microsoft.com/office/powerpoint/2010/main" val="18896211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386</TotalTime>
  <Words>703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Noto Sans Symbols</vt:lpstr>
      <vt:lpstr>Times New Roman</vt:lpstr>
      <vt:lpstr>Wingdings 2</vt:lpstr>
      <vt:lpstr>View</vt:lpstr>
      <vt:lpstr>Elementary Statistics DATA1220-55</vt:lpstr>
      <vt:lpstr>Important Times</vt:lpstr>
      <vt:lpstr>Course Description</vt:lpstr>
      <vt:lpstr>Textbook</vt:lpstr>
      <vt:lpstr>Software</vt:lpstr>
      <vt:lpstr>Canvas</vt:lpstr>
      <vt:lpstr>Objectives</vt:lpstr>
      <vt:lpstr>Grading</vt:lpstr>
      <vt:lpstr>Tentative Schedule</vt:lpstr>
      <vt:lpstr>Tentative Schedule</vt:lpstr>
      <vt:lpstr>Tentative Schedule</vt:lpstr>
      <vt:lpstr>Who am I???</vt:lpstr>
      <vt:lpstr>Download RStudio</vt:lpstr>
      <vt:lpstr>Who are you??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Grabinski</dc:creator>
  <cp:lastModifiedBy>Sarah Grabinski</cp:lastModifiedBy>
  <cp:revision>1</cp:revision>
  <dcterms:created xsi:type="dcterms:W3CDTF">2024-08-19T10:54:48Z</dcterms:created>
  <dcterms:modified xsi:type="dcterms:W3CDTF">2024-08-19T17:21:34Z</dcterms:modified>
</cp:coreProperties>
</file>