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41"/>
  </p:notesMasterIdLst>
  <p:sldIdLst>
    <p:sldId id="257" r:id="rId3"/>
    <p:sldId id="258" r:id="rId4"/>
    <p:sldId id="321" r:id="rId5"/>
    <p:sldId id="263" r:id="rId6"/>
    <p:sldId id="264" r:id="rId7"/>
    <p:sldId id="265" r:id="rId8"/>
    <p:sldId id="266" r:id="rId9"/>
    <p:sldId id="322" r:id="rId10"/>
    <p:sldId id="325" r:id="rId11"/>
    <p:sldId id="323" r:id="rId12"/>
    <p:sldId id="324" r:id="rId13"/>
    <p:sldId id="267" r:id="rId14"/>
    <p:sldId id="268" r:id="rId15"/>
    <p:sldId id="269" r:id="rId16"/>
    <p:sldId id="271" r:id="rId17"/>
    <p:sldId id="272" r:id="rId18"/>
    <p:sldId id="273" r:id="rId19"/>
    <p:sldId id="274" r:id="rId20"/>
    <p:sldId id="275" r:id="rId21"/>
    <p:sldId id="276" r:id="rId22"/>
    <p:sldId id="280" r:id="rId23"/>
    <p:sldId id="284" r:id="rId24"/>
    <p:sldId id="285" r:id="rId25"/>
    <p:sldId id="286" r:id="rId26"/>
    <p:sldId id="287" r:id="rId27"/>
    <p:sldId id="288" r:id="rId28"/>
    <p:sldId id="289" r:id="rId29"/>
    <p:sldId id="290" r:id="rId30"/>
    <p:sldId id="291" r:id="rId31"/>
    <p:sldId id="293" r:id="rId32"/>
    <p:sldId id="294" r:id="rId33"/>
    <p:sldId id="295" r:id="rId34"/>
    <p:sldId id="296" r:id="rId35"/>
    <p:sldId id="297" r:id="rId36"/>
    <p:sldId id="298" r:id="rId37"/>
    <p:sldId id="306" r:id="rId38"/>
    <p:sldId id="307" r:id="rId39"/>
    <p:sldId id="308" r:id="rId4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1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29b066a1b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29b066a1b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b066a1b_01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b066a1b_0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b066a1b_01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9b066a1b_0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72e17bb70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72e17bb7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72e17bb70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72e17bb7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72e17bb70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72e17bb7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e85cae5a4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e85cae5a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e85cae5a4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e85cae5a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e85cae5a4_0_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e85cae5a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e85cae5a4_0_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e85cae5a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e85cae5a4_0_1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e85cae5a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e85cae5a4_0_1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e85cae5a4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e85cae5a4_0_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e85cae5a4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e85cae5a4_0_1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e85cae5a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e85cae5a4_0_1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e85cae5a4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e85cae5a4_0_2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e85cae5a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e85cae5a4_0_2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e85cae5a4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e85cae5a4_0_2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e85cae5a4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5e85cae5a4_0_2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5e85cae5a4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5e85cae5a4_0_2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e85cae5a4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9b135fca_0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9b135fca_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9b066a1b_0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9b066a1b_0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9b135fca_0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9b135fca_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72e17bb70_0_2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72e17bb70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5e85cae5a4_0_2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5e85cae5a4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9b066a1b_01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9b066a1b_0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9b066a1b_02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29b066a1b_0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9b066a1b_0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9b066a1b_0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b066a1b_01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b066a1b_0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b066a1b_0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b066a1b_0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e85cae5a4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e85cae5a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522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b066a1b_01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b066a1b_0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9b066a1b_01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9b066a1b_0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0" name="Google Shape;10;p2"/>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457200" y="5875079"/>
            <a:ext cx="82296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765C21-365E-4983-8DAA-D44F39A0692C}" type="datetime1">
              <a:rPr lang="en-US" smtClean="0"/>
              <a:t>2/14/2024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B9E36B2-B467-4880-AB23-8F1A06B4F20F}" type="slidenum">
              <a:rPr lang="en-US" smtClean="0"/>
              <a:pPr/>
              <a:t>‹#›</a:t>
            </a:fld>
            <a:endParaRPr lang="en-US"/>
          </a:p>
        </p:txBody>
      </p:sp>
    </p:spTree>
    <p:extLst>
      <p:ext uri="{BB962C8B-B14F-4D97-AF65-F5344CB8AC3E}">
        <p14:creationId xmlns:p14="http://schemas.microsoft.com/office/powerpoint/2010/main" val="572540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3" name="Google Shape;13;p3"/>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6" name="Google Shape;16;p4"/>
          <p:cNvSpPr txBox="1">
            <a:spLocks noGrp="1"/>
          </p:cNvSpPr>
          <p:nvPr>
            <p:ph type="body" idx="1"/>
          </p:nvPr>
        </p:nvSpPr>
        <p:spPr>
          <a:xfrm>
            <a:off x="457200"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7" name="Google Shape;17;p4"/>
          <p:cNvSpPr txBox="1">
            <a:spLocks noGrp="1"/>
          </p:cNvSpPr>
          <p:nvPr>
            <p:ph type="body" idx="2"/>
          </p:nvPr>
        </p:nvSpPr>
        <p:spPr>
          <a:xfrm>
            <a:off x="4692274"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9"/>
          <p:cNvSpPr txBox="1">
            <a:spLocks noGrp="1"/>
          </p:cNvSpPr>
          <p:nvPr>
            <p:ph type="ctrTitle"/>
          </p:nvPr>
        </p:nvSpPr>
        <p:spPr>
          <a:xfrm>
            <a:off x="685800" y="2111123"/>
            <a:ext cx="7772400" cy="154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subTitle" idx="1"/>
          </p:nvPr>
        </p:nvSpPr>
        <p:spPr>
          <a:xfrm>
            <a:off x="685800" y="3786738"/>
            <a:ext cx="7772400" cy="104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457200" y="1600200"/>
            <a:ext cx="39945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4692274" y="1600200"/>
            <a:ext cx="39945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6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6"/>
          <p:cNvSpPr txBox="1">
            <a:spLocks noGrp="1"/>
          </p:cNvSpPr>
          <p:nvPr>
            <p:ph type="ctrTitle"/>
          </p:nvPr>
        </p:nvSpPr>
        <p:spPr>
          <a:xfrm>
            <a:off x="685800" y="2111126"/>
            <a:ext cx="7772400" cy="228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Normal distribution</a:t>
            </a:r>
            <a:endParaRPr>
              <a:solidFill>
                <a:schemeClr val="accent1"/>
              </a:solidFill>
            </a:endParaRPr>
          </a:p>
          <a:p>
            <a:pPr marL="0" lvl="0" indent="0" algn="l" rtl="0">
              <a:spcBef>
                <a:spcPts val="0"/>
              </a:spcBef>
              <a:spcAft>
                <a:spcPts val="0"/>
              </a:spcAft>
              <a:buNone/>
            </a:pP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Practice</a:t>
            </a:r>
            <a:endParaRPr dirty="0">
              <a:solidFill>
                <a:schemeClr val="accent1"/>
              </a:solidFill>
            </a:endParaRPr>
          </a:p>
        </p:txBody>
      </p:sp>
      <mc:AlternateContent xmlns:mc="http://schemas.openxmlformats.org/markup-compatibility/2006" xmlns:a14="http://schemas.microsoft.com/office/drawing/2010/main">
        <mc:Choice Requires="a14">
          <p:sp>
            <p:nvSpPr>
              <p:cNvPr id="182" name="Google Shape;182;p35"/>
              <p:cNvSpPr txBox="1">
                <a:spLocks noGrp="1"/>
              </p:cNvSpPr>
              <p:nvPr>
                <p:ph type="body" idx="1"/>
              </p:nvPr>
            </p:nvSpPr>
            <p:spPr>
              <a:xfrm flipH="1">
                <a:off x="457200" y="1305775"/>
                <a:ext cx="8229600" cy="1849200"/>
              </a:xfrm>
              <a:prstGeom prst="rect">
                <a:avLst/>
              </a:prstGeom>
            </p:spPr>
            <p:txBody>
              <a:bodyPr spcFirstLastPara="1" wrap="square" lIns="91425" tIns="91425" rIns="91425" bIns="91425" anchor="t" anchorCtr="0">
                <a:noAutofit/>
              </a:bodyPr>
              <a:lstStyle/>
              <a:p>
                <a:pPr>
                  <a:buClr>
                    <a:schemeClr val="accent3"/>
                  </a:buClr>
                  <a:buSzPct val="95000"/>
                  <a:buFont typeface="System Font Regular"/>
                  <a:buChar char="●"/>
                </a:pPr>
                <a:r>
                  <a:rPr lang="en-US" sz="2400" dirty="0">
                    <a:solidFill>
                      <a:srgbClr val="000000"/>
                    </a:solidFill>
                    <a:latin typeface="Arial" pitchFamily="34" charset="0"/>
                    <a:ea typeface="ＭＳ Ｐゴシック" pitchFamily="34" charset="-128"/>
                  </a:rPr>
                  <a:t>The heights of women aged 20 to 29 in the United States are approximately Normal, with </a:t>
                </a:r>
                <a14:m>
                  <m:oMath xmlns:m="http://schemas.openxmlformats.org/officeDocument/2006/math">
                    <m:r>
                      <a:rPr lang="en-US" sz="2400" i="1" dirty="0">
                        <a:solidFill>
                          <a:srgbClr val="000000"/>
                        </a:solidFill>
                        <a:latin typeface="Cambria Math" panose="02040503050406030204" pitchFamily="18" charset="0"/>
                        <a:ea typeface="Cambria Math" panose="02040503050406030204" pitchFamily="18" charset="0"/>
                      </a:rPr>
                      <m:t>𝜇</m:t>
                    </m:r>
                  </m:oMath>
                </a14:m>
                <a:r>
                  <a:rPr lang="en-US" sz="2400" i="1" dirty="0">
                    <a:solidFill>
                      <a:srgbClr val="000000"/>
                    </a:solidFill>
                    <a:latin typeface="Arial" pitchFamily="34" charset="0"/>
                    <a:ea typeface="ＭＳ Ｐゴシック" pitchFamily="34" charset="-128"/>
                  </a:rPr>
                  <a:t> </a:t>
                </a:r>
                <a:r>
                  <a:rPr lang="en-US" sz="2400" dirty="0">
                    <a:solidFill>
                      <a:srgbClr val="000000"/>
                    </a:solidFill>
                    <a:latin typeface="Arial" pitchFamily="34" charset="0"/>
                    <a:ea typeface="ＭＳ Ｐゴシック" pitchFamily="34" charset="-128"/>
                  </a:rPr>
                  <a:t>= 64.1 and </a:t>
                </a:r>
                <a:r>
                  <a:rPr lang="en-US" sz="2400" i="1" dirty="0">
                    <a:solidFill>
                      <a:srgbClr val="000000"/>
                    </a:solidFill>
                    <a:latin typeface="Arial" pitchFamily="34" charset="0"/>
                    <a:ea typeface="ＭＳ Ｐゴシック" pitchFamily="34" charset="-128"/>
                  </a:rPr>
                  <a:t>σ = </a:t>
                </a:r>
                <a:r>
                  <a:rPr lang="en-US" sz="2400" dirty="0">
                    <a:solidFill>
                      <a:srgbClr val="000000"/>
                    </a:solidFill>
                    <a:latin typeface="Arial" pitchFamily="34" charset="0"/>
                    <a:ea typeface="ＭＳ Ｐゴシック" pitchFamily="34" charset="-128"/>
                  </a:rPr>
                  <a:t>3.7 inches. What is your standardized height?</a:t>
                </a:r>
                <a:endParaRPr lang="en-US" sz="2400" i="1" dirty="0">
                  <a:solidFill>
                    <a:srgbClr val="000000"/>
                  </a:solidFill>
                  <a:latin typeface="Cambria Math" panose="02040503050406030204" pitchFamily="18" charset="0"/>
                  <a:ea typeface="ＭＳ Ｐゴシック" pitchFamily="34" charset="-128"/>
                </a:endParaRPr>
              </a:p>
              <a:p>
                <a:pPr marL="0" lvl="0" indent="0" algn="l" rtl="0">
                  <a:lnSpc>
                    <a:spcPct val="115000"/>
                  </a:lnSpc>
                  <a:spcBef>
                    <a:spcPts val="0"/>
                  </a:spcBef>
                  <a:spcAft>
                    <a:spcPts val="0"/>
                  </a:spcAft>
                  <a:buNone/>
                </a:pPr>
                <a:endParaRPr lang="en-US" sz="2400" dirty="0">
                  <a:solidFill>
                    <a:schemeClr val="dk2"/>
                  </a:solidFill>
                </a:endParaRPr>
              </a:p>
              <a:p>
                <a:pPr marL="0" lvl="0" indent="0" algn="l" rtl="0">
                  <a:lnSpc>
                    <a:spcPct val="115000"/>
                  </a:lnSpc>
                  <a:spcBef>
                    <a:spcPts val="0"/>
                  </a:spcBef>
                  <a:spcAft>
                    <a:spcPts val="0"/>
                  </a:spcAft>
                  <a:buNone/>
                </a:pPr>
                <a:endParaRPr lang="en-US" sz="2400" dirty="0">
                  <a:solidFill>
                    <a:schemeClr val="dk2"/>
                  </a:solidFill>
                </a:endParaRPr>
              </a:p>
              <a:p>
                <a:pPr>
                  <a:buClr>
                    <a:schemeClr val="accent3"/>
                  </a:buClr>
                  <a:buSzPct val="95000"/>
                  <a:buFont typeface="System Font Regular"/>
                  <a:buChar char="●"/>
                </a:pPr>
                <a:r>
                  <a:rPr lang="en-US" sz="2400" dirty="0">
                    <a:solidFill>
                      <a:srgbClr val="000000"/>
                    </a:solidFill>
                    <a:latin typeface="Arial" pitchFamily="34" charset="0"/>
                    <a:ea typeface="ＭＳ Ｐゴシック" pitchFamily="34" charset="-128"/>
                  </a:rPr>
                  <a:t>The heights of men aged 20 to 29 in the United States are approximately Normal, with </a:t>
                </a:r>
                <a14:m>
                  <m:oMath xmlns:m="http://schemas.openxmlformats.org/officeDocument/2006/math">
                    <m:r>
                      <a:rPr lang="en-US" sz="2400" i="1" dirty="0">
                        <a:solidFill>
                          <a:srgbClr val="000000"/>
                        </a:solidFill>
                        <a:latin typeface="Cambria Math" panose="02040503050406030204" pitchFamily="18" charset="0"/>
                        <a:ea typeface="Cambria Math" panose="02040503050406030204" pitchFamily="18" charset="0"/>
                      </a:rPr>
                      <m:t>𝜇</m:t>
                    </m:r>
                  </m:oMath>
                </a14:m>
                <a:r>
                  <a:rPr lang="en-US" sz="2400" i="1" dirty="0">
                    <a:solidFill>
                      <a:srgbClr val="000000"/>
                    </a:solidFill>
                    <a:latin typeface="Arial" pitchFamily="34" charset="0"/>
                    <a:ea typeface="ＭＳ Ｐゴシック" pitchFamily="34" charset="-128"/>
                  </a:rPr>
                  <a:t> </a:t>
                </a:r>
                <a:r>
                  <a:rPr lang="en-US" sz="2400" dirty="0">
                    <a:solidFill>
                      <a:srgbClr val="000000"/>
                    </a:solidFill>
                    <a:latin typeface="Arial" pitchFamily="34" charset="0"/>
                    <a:ea typeface="ＭＳ Ｐゴシック" pitchFamily="34" charset="-128"/>
                  </a:rPr>
                  <a:t>= 69.5 and </a:t>
                </a:r>
                <a:r>
                  <a:rPr lang="en-US" sz="2400" i="1" dirty="0">
                    <a:solidFill>
                      <a:srgbClr val="000000"/>
                    </a:solidFill>
                    <a:latin typeface="Arial" pitchFamily="34" charset="0"/>
                    <a:ea typeface="ＭＳ Ｐゴシック" pitchFamily="34" charset="-128"/>
                  </a:rPr>
                  <a:t>σ = </a:t>
                </a:r>
                <a:r>
                  <a:rPr lang="en-US" sz="2400" dirty="0">
                    <a:solidFill>
                      <a:srgbClr val="000000"/>
                    </a:solidFill>
                    <a:latin typeface="Arial" pitchFamily="34" charset="0"/>
                    <a:ea typeface="ＭＳ Ｐゴシック" pitchFamily="34" charset="-128"/>
                  </a:rPr>
                  <a:t>3.0 inches. What is your standardized height?</a:t>
                </a:r>
                <a:endParaRPr lang="en-US" sz="2400" i="1" dirty="0">
                  <a:solidFill>
                    <a:srgbClr val="000000"/>
                  </a:solidFill>
                  <a:latin typeface="Cambria Math" panose="02040503050406030204" pitchFamily="18" charset="0"/>
                  <a:ea typeface="ＭＳ Ｐゴシック" pitchFamily="34" charset="-128"/>
                </a:endParaRPr>
              </a:p>
              <a:p>
                <a:pPr marL="0" lvl="0" indent="0">
                  <a:lnSpc>
                    <a:spcPct val="115000"/>
                  </a:lnSpc>
                  <a:spcBef>
                    <a:spcPts val="0"/>
                  </a:spcBef>
                  <a:buNone/>
                </a:pPr>
                <a:endParaRPr lang="en-US" sz="2400" dirty="0">
                  <a:solidFill>
                    <a:schemeClr val="dk2"/>
                  </a:solidFill>
                </a:endParaRPr>
              </a:p>
              <a:p>
                <a:pPr marL="0" lvl="0" indent="0" algn="l" rtl="0">
                  <a:lnSpc>
                    <a:spcPct val="115000"/>
                  </a:lnSpc>
                  <a:spcBef>
                    <a:spcPts val="0"/>
                  </a:spcBef>
                  <a:spcAft>
                    <a:spcPts val="0"/>
                  </a:spcAft>
                  <a:buNone/>
                </a:pPr>
                <a:endParaRPr sz="2400" dirty="0">
                  <a:solidFill>
                    <a:schemeClr val="dk2"/>
                  </a:solidFill>
                </a:endParaRPr>
              </a:p>
            </p:txBody>
          </p:sp>
        </mc:Choice>
        <mc:Fallback xmlns="">
          <p:sp>
            <p:nvSpPr>
              <p:cNvPr id="182" name="Google Shape;182;p35"/>
              <p:cNvSpPr txBox="1">
                <a:spLocks noGrp="1" noRot="1" noChangeAspect="1" noMove="1" noResize="1" noEditPoints="1" noAdjustHandles="1" noChangeArrowheads="1" noChangeShapeType="1" noTextEdit="1"/>
              </p:cNvSpPr>
              <p:nvPr>
                <p:ph type="body" idx="1"/>
              </p:nvPr>
            </p:nvSpPr>
            <p:spPr>
              <a:xfrm flipH="1">
                <a:off x="457200" y="1305775"/>
                <a:ext cx="8229600" cy="1849200"/>
              </a:xfrm>
              <a:prstGeom prst="rect">
                <a:avLst/>
              </a:prstGeom>
              <a:blipFill>
                <a:blip r:embed="rId3"/>
                <a:stretch>
                  <a:fillRect l="-444" r="-741" b="-87500"/>
                </a:stretch>
              </a:blipFill>
            </p:spPr>
            <p:txBody>
              <a:bodyPr/>
              <a:lstStyle/>
              <a:p>
                <a:r>
                  <a:rPr lang="en-US">
                    <a:noFill/>
                  </a:rPr>
                  <a:t> </a:t>
                </a:r>
              </a:p>
            </p:txBody>
          </p:sp>
        </mc:Fallback>
      </mc:AlternateContent>
    </p:spTree>
    <p:extLst>
      <p:ext uri="{BB962C8B-B14F-4D97-AF65-F5344CB8AC3E}">
        <p14:creationId xmlns:p14="http://schemas.microsoft.com/office/powerpoint/2010/main" val="4239519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520700" y="170515"/>
            <a:ext cx="8077200" cy="1219200"/>
          </a:xfrm>
        </p:spPr>
        <p:txBody>
          <a:bodyPr/>
          <a:lstStyle/>
          <a:p>
            <a:pPr eaLnBrk="1" hangingPunct="1"/>
            <a:r>
              <a:rPr lang="en-US" dirty="0">
                <a:solidFill>
                  <a:schemeClr val="accent1"/>
                </a:solidFill>
              </a:rPr>
              <a:t>The Standard Normal Distribution</a:t>
            </a:r>
          </a:p>
        </p:txBody>
      </p:sp>
      <mc:AlternateContent xmlns:mc="http://schemas.openxmlformats.org/markup-compatibility/2006">
        <mc:Choice xmlns:a14="http://schemas.microsoft.com/office/drawing/2010/main" Requires="a14">
          <p:sp>
            <p:nvSpPr>
              <p:cNvPr id="11" name="Rectangle 3"/>
              <p:cNvSpPr txBox="1">
                <a:spLocks noChangeArrowheads="1"/>
              </p:cNvSpPr>
              <p:nvPr/>
            </p:nvSpPr>
            <p:spPr>
              <a:xfrm>
                <a:off x="455606" y="1616829"/>
                <a:ext cx="8231851" cy="2959575"/>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fontAlgn="auto">
                  <a:spcAft>
                    <a:spcPts val="0"/>
                  </a:spcAft>
                  <a:buClr>
                    <a:schemeClr val="accent3"/>
                  </a:buClr>
                  <a:buSzPct val="95000"/>
                  <a:buFont typeface="System Font Regular"/>
                  <a:buChar char="●"/>
                </a:pPr>
                <a:r>
                  <a:rPr lang="en-US" sz="2300" dirty="0" smtClean="0">
                    <a:solidFill>
                      <a:srgbClr val="000000"/>
                    </a:solidFill>
                    <a:latin typeface="Arial" pitchFamily="34" charset="0"/>
                    <a:ea typeface="ＭＳ Ｐゴシック" pitchFamily="34" charset="-128"/>
                  </a:rPr>
                  <a:t>The </a:t>
                </a:r>
                <a:r>
                  <a:rPr lang="en-US" sz="2300" b="1" dirty="0">
                    <a:solidFill>
                      <a:srgbClr val="9E0000"/>
                    </a:solidFill>
                    <a:latin typeface="Arial" pitchFamily="34" charset="0"/>
                    <a:ea typeface="ＭＳ Ｐゴシック" pitchFamily="34" charset="-128"/>
                  </a:rPr>
                  <a:t>standard Normal distribution </a:t>
                </a:r>
                <a:r>
                  <a:rPr lang="en-US" sz="2300" dirty="0">
                    <a:solidFill>
                      <a:srgbClr val="000000"/>
                    </a:solidFill>
                    <a:latin typeface="Arial" pitchFamily="34" charset="0"/>
                    <a:ea typeface="ＭＳ Ｐゴシック" pitchFamily="34" charset="-128"/>
                  </a:rPr>
                  <a:t>is the Normal distribution with mean </a:t>
                </a:r>
                <a:r>
                  <a:rPr lang="en-US" sz="2300" dirty="0">
                    <a:solidFill>
                      <a:srgbClr val="FF0000"/>
                    </a:solidFill>
                    <a:latin typeface="Arial" pitchFamily="34" charset="0"/>
                    <a:ea typeface="ＭＳ Ｐゴシック" pitchFamily="34" charset="-128"/>
                  </a:rPr>
                  <a:t>0</a:t>
                </a:r>
                <a:r>
                  <a:rPr lang="en-US" sz="2300" dirty="0">
                    <a:solidFill>
                      <a:srgbClr val="000000"/>
                    </a:solidFill>
                    <a:latin typeface="Arial" pitchFamily="34" charset="0"/>
                    <a:ea typeface="ＭＳ Ｐゴシック" pitchFamily="34" charset="-128"/>
                  </a:rPr>
                  <a:t> and standard deviation </a:t>
                </a:r>
                <a:r>
                  <a:rPr lang="en-US" sz="2300" dirty="0">
                    <a:solidFill>
                      <a:srgbClr val="FF0000"/>
                    </a:solidFill>
                    <a:latin typeface="Arial" pitchFamily="34" charset="0"/>
                    <a:ea typeface="ＭＳ Ｐゴシック" pitchFamily="34" charset="-128"/>
                  </a:rPr>
                  <a:t>1</a:t>
                </a:r>
                <a:r>
                  <a:rPr lang="en-US" sz="2300" dirty="0">
                    <a:solidFill>
                      <a:srgbClr val="000000"/>
                    </a:solidFill>
                    <a:latin typeface="Arial" pitchFamily="34" charset="0"/>
                    <a:ea typeface="ＭＳ Ｐゴシック" pitchFamily="34" charset="-128"/>
                  </a:rPr>
                  <a:t>.</a:t>
                </a:r>
              </a:p>
              <a:p>
                <a:pPr fontAlgn="auto">
                  <a:spcAft>
                    <a:spcPts val="0"/>
                  </a:spcAft>
                  <a:buClr>
                    <a:schemeClr val="accent3"/>
                  </a:buClr>
                  <a:buSzPct val="95000"/>
                  <a:buFont typeface="System Font Regular"/>
                  <a:buChar char="●"/>
                </a:pPr>
                <a:r>
                  <a:rPr lang="en-US" sz="2300" dirty="0">
                    <a:solidFill>
                      <a:srgbClr val="000000"/>
                    </a:solidFill>
                    <a:latin typeface="Arial" pitchFamily="34" charset="0"/>
                    <a:ea typeface="ＭＳ Ｐゴシック" pitchFamily="34" charset="-128"/>
                  </a:rPr>
                  <a:t>If a variable </a:t>
                </a:r>
                <a14:m>
                  <m:oMath xmlns:m="http://schemas.openxmlformats.org/officeDocument/2006/math">
                    <m:r>
                      <a:rPr lang="en-US" sz="2300" b="0" i="1" smtClean="0">
                        <a:solidFill>
                          <a:srgbClr val="000000"/>
                        </a:solidFill>
                        <a:latin typeface="Cambria Math" panose="02040503050406030204" pitchFamily="18" charset="0"/>
                        <a:ea typeface="ＭＳ Ｐゴシック" pitchFamily="34" charset="-128"/>
                      </a:rPr>
                      <m:t>𝑋</m:t>
                    </m:r>
                  </m:oMath>
                </a14:m>
                <a:r>
                  <a:rPr lang="en-US" sz="2300" dirty="0">
                    <a:solidFill>
                      <a:srgbClr val="000000"/>
                    </a:solidFill>
                    <a:latin typeface="Arial" pitchFamily="34" charset="0"/>
                    <a:ea typeface="ＭＳ Ｐゴシック" pitchFamily="34" charset="-128"/>
                  </a:rPr>
                  <a:t> </a:t>
                </a:r>
                <a:r>
                  <a:rPr lang="en-US" altLang="zh-CN" sz="2300" dirty="0" smtClean="0">
                    <a:solidFill>
                      <a:srgbClr val="000000"/>
                    </a:solidFill>
                    <a:latin typeface="Arial" pitchFamily="34" charset="0"/>
                    <a:ea typeface="ＭＳ Ｐゴシック" pitchFamily="34" charset="-128"/>
                  </a:rPr>
                  <a:t>follows</a:t>
                </a:r>
                <a:r>
                  <a:rPr lang="en-US" sz="2300" dirty="0" smtClean="0">
                    <a:solidFill>
                      <a:srgbClr val="000000"/>
                    </a:solidFill>
                    <a:latin typeface="Arial" pitchFamily="34" charset="0"/>
                    <a:ea typeface="ＭＳ Ｐゴシック" pitchFamily="34" charset="-128"/>
                  </a:rPr>
                  <a:t> </a:t>
                </a:r>
                <a:r>
                  <a:rPr lang="en-US" sz="2300" dirty="0">
                    <a:solidFill>
                      <a:srgbClr val="000000"/>
                    </a:solidFill>
                    <a:latin typeface="Arial" pitchFamily="34" charset="0"/>
                    <a:ea typeface="ＭＳ Ｐゴシック" pitchFamily="34" charset="-128"/>
                  </a:rPr>
                  <a:t>any Normal distribution </a:t>
                </a:r>
                <a14:m>
                  <m:oMath xmlns:m="http://schemas.openxmlformats.org/officeDocument/2006/math">
                    <m:r>
                      <a:rPr lang="en-US" sz="2300" b="0" i="1" smtClean="0">
                        <a:solidFill>
                          <a:srgbClr val="000000"/>
                        </a:solidFill>
                        <a:latin typeface="Cambria Math" panose="02040503050406030204" pitchFamily="18" charset="0"/>
                        <a:ea typeface="ＭＳ Ｐゴシック" pitchFamily="34" charset="-128"/>
                      </a:rPr>
                      <m:t>𝑁</m:t>
                    </m:r>
                    <m:d>
                      <m:dPr>
                        <m:ctrlPr>
                          <a:rPr lang="en-US" sz="2300" b="0" i="1" smtClean="0">
                            <a:solidFill>
                              <a:srgbClr val="000000"/>
                            </a:solidFill>
                            <a:latin typeface="Cambria Math" panose="02040503050406030204" pitchFamily="18" charset="0"/>
                            <a:ea typeface="ＭＳ Ｐゴシック" pitchFamily="34" charset="-128"/>
                          </a:rPr>
                        </m:ctrlPr>
                      </m:dPr>
                      <m:e>
                        <m:r>
                          <a:rPr lang="en-US" sz="2300" i="1">
                            <a:solidFill>
                              <a:srgbClr val="000000"/>
                            </a:solidFill>
                            <a:latin typeface="Cambria Math" panose="02040503050406030204" pitchFamily="18" charset="0"/>
                            <a:ea typeface="Cambria Math" panose="02040503050406030204" pitchFamily="18" charset="0"/>
                          </a:rPr>
                          <m:t>𝜇</m:t>
                        </m:r>
                        <m:r>
                          <a:rPr lang="en-US" sz="2300" i="1">
                            <a:solidFill>
                              <a:srgbClr val="000000"/>
                            </a:solidFill>
                            <a:latin typeface="Cambria Math" panose="02040503050406030204" pitchFamily="18" charset="0"/>
                            <a:ea typeface="Cambria Math" panose="02040503050406030204" pitchFamily="18" charset="0"/>
                          </a:rPr>
                          <m:t>,</m:t>
                        </m:r>
                        <m:r>
                          <a:rPr lang="en-US" sz="2300" i="1">
                            <a:solidFill>
                              <a:srgbClr val="000000"/>
                            </a:solidFill>
                            <a:latin typeface="Cambria Math" panose="02040503050406030204" pitchFamily="18" charset="0"/>
                            <a:ea typeface="Cambria Math" panose="02040503050406030204" pitchFamily="18" charset="0"/>
                          </a:rPr>
                          <m:t>𝜎</m:t>
                        </m:r>
                      </m:e>
                    </m:d>
                  </m:oMath>
                </a14:m>
                <a:r>
                  <a:rPr lang="en-US" sz="2300" dirty="0" smtClean="0">
                    <a:solidFill>
                      <a:srgbClr val="000000"/>
                    </a:solidFill>
                    <a:latin typeface="Arial" pitchFamily="34" charset="0"/>
                    <a:ea typeface="ＭＳ Ｐゴシック" pitchFamily="34" charset="-128"/>
                  </a:rPr>
                  <a:t>, </a:t>
                </a:r>
                <a:r>
                  <a:rPr lang="en-US" sz="2300" dirty="0">
                    <a:solidFill>
                      <a:srgbClr val="000000"/>
                    </a:solidFill>
                    <a:latin typeface="Arial" pitchFamily="34" charset="0"/>
                    <a:ea typeface="ＭＳ Ｐゴシック" pitchFamily="34" charset="-128"/>
                  </a:rPr>
                  <a:t>then the standardized variable </a:t>
                </a: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300" b="0" i="1" dirty="0" smtClean="0">
                          <a:solidFill>
                            <a:srgbClr val="000000"/>
                          </a:solidFill>
                          <a:latin typeface="Cambria Math" panose="02040503050406030204" pitchFamily="18" charset="0"/>
                          <a:ea typeface="ＭＳ Ｐゴシック" pitchFamily="34" charset="-128"/>
                        </a:rPr>
                        <m:t>𝑍</m:t>
                      </m:r>
                      <m:r>
                        <a:rPr lang="en-US" sz="2300" i="1" dirty="0">
                          <a:solidFill>
                            <a:srgbClr val="000000"/>
                          </a:solidFill>
                          <a:latin typeface="Cambria Math" panose="02040503050406030204" pitchFamily="18" charset="0"/>
                          <a:ea typeface="ＭＳ Ｐゴシック" pitchFamily="34" charset="-128"/>
                        </a:rPr>
                        <m:t>=</m:t>
                      </m:r>
                      <m:f>
                        <m:fPr>
                          <m:ctrlPr>
                            <a:rPr lang="en-US" sz="2300" i="1" dirty="0">
                              <a:solidFill>
                                <a:srgbClr val="000000"/>
                              </a:solidFill>
                              <a:latin typeface="Cambria Math" panose="02040503050406030204" pitchFamily="18" charset="0"/>
                              <a:ea typeface="ＭＳ Ｐゴシック" pitchFamily="34" charset="-128"/>
                            </a:rPr>
                          </m:ctrlPr>
                        </m:fPr>
                        <m:num>
                          <m:r>
                            <a:rPr lang="en-US" sz="2300" i="1" dirty="0">
                              <a:solidFill>
                                <a:srgbClr val="000000"/>
                              </a:solidFill>
                              <a:latin typeface="Cambria Math" panose="02040503050406030204" pitchFamily="18" charset="0"/>
                              <a:ea typeface="ＭＳ Ｐゴシック" pitchFamily="34" charset="-128"/>
                            </a:rPr>
                            <m:t>𝑥</m:t>
                          </m:r>
                          <m:r>
                            <a:rPr lang="en-US" sz="2300" i="1" dirty="0">
                              <a:solidFill>
                                <a:srgbClr val="000000"/>
                              </a:solidFill>
                              <a:latin typeface="Cambria Math" panose="02040503050406030204" pitchFamily="18" charset="0"/>
                              <a:ea typeface="ＭＳ Ｐゴシック" pitchFamily="34" charset="-128"/>
                            </a:rPr>
                            <m:t>−</m:t>
                          </m:r>
                          <m:r>
                            <a:rPr lang="en-US" sz="2300" i="1" dirty="0">
                              <a:solidFill>
                                <a:srgbClr val="000000"/>
                              </a:solidFill>
                              <a:latin typeface="Cambria Math" panose="02040503050406030204" pitchFamily="18" charset="0"/>
                              <a:ea typeface="Cambria Math" panose="02040503050406030204" pitchFamily="18" charset="0"/>
                            </a:rPr>
                            <m:t>𝜇</m:t>
                          </m:r>
                        </m:num>
                        <m:den>
                          <m:r>
                            <a:rPr lang="en-US" sz="2300" i="1" dirty="0">
                              <a:solidFill>
                                <a:srgbClr val="000000"/>
                              </a:solidFill>
                              <a:latin typeface="Cambria Math" panose="02040503050406030204" pitchFamily="18" charset="0"/>
                              <a:ea typeface="Cambria Math" panose="02040503050406030204" pitchFamily="18" charset="0"/>
                            </a:rPr>
                            <m:t>𝜎</m:t>
                          </m:r>
                        </m:den>
                      </m:f>
                    </m:oMath>
                  </m:oMathPara>
                </a14:m>
                <a:endParaRPr lang="en-US" sz="2300" dirty="0">
                  <a:solidFill>
                    <a:srgbClr val="000000"/>
                  </a:solidFill>
                  <a:latin typeface="Arial" pitchFamily="34" charset="0"/>
                  <a:ea typeface="ＭＳ Ｐゴシック" pitchFamily="34" charset="-128"/>
                </a:endParaRPr>
              </a:p>
              <a:p>
                <a:pPr marL="180975" indent="0" fontAlgn="auto">
                  <a:spcAft>
                    <a:spcPts val="0"/>
                  </a:spcAft>
                  <a:buNone/>
                </a:pPr>
                <a:r>
                  <a:rPr lang="en-US" sz="2300" dirty="0">
                    <a:solidFill>
                      <a:srgbClr val="000000"/>
                    </a:solidFill>
                    <a:latin typeface="Arial" pitchFamily="34" charset="0"/>
                    <a:ea typeface="ＭＳ Ｐゴシック" pitchFamily="34" charset="-128"/>
                  </a:rPr>
                  <a:t>  has the standard Normal distribution, </a:t>
                </a:r>
                <a14:m>
                  <m:oMath xmlns:m="http://schemas.openxmlformats.org/officeDocument/2006/math">
                    <m:r>
                      <a:rPr lang="en-US" sz="2300" i="1" smtClean="0">
                        <a:solidFill>
                          <a:srgbClr val="FF0000"/>
                        </a:solidFill>
                        <a:latin typeface="Cambria Math" panose="02040503050406030204" pitchFamily="18" charset="0"/>
                        <a:ea typeface="ＭＳ Ｐゴシック" pitchFamily="34" charset="-128"/>
                      </a:rPr>
                      <m:t>𝑁</m:t>
                    </m:r>
                    <m:d>
                      <m:dPr>
                        <m:ctrlPr>
                          <a:rPr lang="en-US" sz="2300" i="1">
                            <a:solidFill>
                              <a:srgbClr val="FF0000"/>
                            </a:solidFill>
                            <a:latin typeface="Cambria Math" panose="02040503050406030204" pitchFamily="18" charset="0"/>
                            <a:ea typeface="ＭＳ Ｐゴシック" pitchFamily="34" charset="-128"/>
                          </a:rPr>
                        </m:ctrlPr>
                      </m:dPr>
                      <m:e>
                        <m:r>
                          <a:rPr lang="en-US" sz="2300" b="0" i="1" smtClean="0">
                            <a:solidFill>
                              <a:srgbClr val="FF0000"/>
                            </a:solidFill>
                            <a:latin typeface="Cambria Math" panose="02040503050406030204" pitchFamily="18" charset="0"/>
                            <a:ea typeface="ＭＳ Ｐゴシック" pitchFamily="34" charset="-128"/>
                          </a:rPr>
                          <m:t>0,1</m:t>
                        </m:r>
                      </m:e>
                    </m:d>
                  </m:oMath>
                </a14:m>
                <a:r>
                  <a:rPr lang="en-US" sz="2300" dirty="0">
                    <a:solidFill>
                      <a:srgbClr val="000000"/>
                    </a:solidFill>
                    <a:latin typeface="Arial" pitchFamily="34" charset="0"/>
                    <a:ea typeface="ＭＳ Ｐゴシック" pitchFamily="34" charset="-128"/>
                  </a:rPr>
                  <a:t>.</a:t>
                </a:r>
              </a:p>
            </p:txBody>
          </p:sp>
        </mc:Choice>
        <mc:Fallback>
          <p:sp>
            <p:nvSpPr>
              <p:cNvPr id="11" name="Rectangle 3"/>
              <p:cNvSpPr txBox="1">
                <a:spLocks noRot="1" noChangeAspect="1" noMove="1" noResize="1" noEditPoints="1" noAdjustHandles="1" noChangeArrowheads="1" noChangeShapeType="1" noTextEdit="1"/>
              </p:cNvSpPr>
              <p:nvPr/>
            </p:nvSpPr>
            <p:spPr>
              <a:xfrm>
                <a:off x="455606" y="1616829"/>
                <a:ext cx="8231851" cy="2959575"/>
              </a:xfrm>
              <a:prstGeom prst="rect">
                <a:avLst/>
              </a:prstGeom>
              <a:blipFill>
                <a:blip r:embed="rId2"/>
                <a:stretch>
                  <a:fillRect l="-74" t="-1440" r="-74"/>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D725F05-3534-B740-BA64-AAF0AA5F939A}"/>
              </a:ext>
            </a:extLst>
          </p:cNvPr>
          <p:cNvCxnSpPr/>
          <p:nvPr/>
        </p:nvCxnSpPr>
        <p:spPr>
          <a:xfrm>
            <a:off x="455606" y="1616829"/>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1FFF66-97E3-194D-B0D3-2B5342E7E3B9}"/>
              </a:ext>
            </a:extLst>
          </p:cNvPr>
          <p:cNvCxnSpPr/>
          <p:nvPr/>
        </p:nvCxnSpPr>
        <p:spPr>
          <a:xfrm>
            <a:off x="455606" y="4576404"/>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pic>
        <p:nvPicPr>
          <p:cNvPr id="12" name="Picture 11" descr="A normal distribution has a mean of 0. Three standard deviations are marked at regular intervals to the left and right of 0, at negative 1 through negative 3 on the left and 1 through 3 on the right. The values negative 1 and 1 are marked."/>
          <p:cNvPicPr>
            <a:picLocks noChangeAspect="1"/>
          </p:cNvPicPr>
          <p:nvPr/>
        </p:nvPicPr>
        <p:blipFill>
          <a:blip r:embed="rId3"/>
          <a:stretch>
            <a:fillRect/>
          </a:stretch>
        </p:blipFill>
        <p:spPr>
          <a:xfrm>
            <a:off x="1865559" y="4828890"/>
            <a:ext cx="5466203" cy="1862137"/>
          </a:xfrm>
          <a:prstGeom prst="rect">
            <a:avLst/>
          </a:prstGeom>
          <a:ln>
            <a:noFill/>
          </a:ln>
          <a:effectLst>
            <a:glow rad="63500">
              <a:schemeClr val="accent4">
                <a:alpha val="75000"/>
              </a:schemeClr>
            </a:glow>
          </a:effectLst>
        </p:spPr>
      </p:pic>
    </p:spTree>
    <p:extLst>
      <p:ext uri="{BB962C8B-B14F-4D97-AF65-F5344CB8AC3E}">
        <p14:creationId xmlns:p14="http://schemas.microsoft.com/office/powerpoint/2010/main" val="193865485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chemeClr val="accent1"/>
                </a:solidFill>
              </a:rPr>
              <a:t>Recall: Percentiles</a:t>
            </a:r>
            <a:endParaRPr dirty="0">
              <a:solidFill>
                <a:schemeClr val="accent1"/>
              </a:solidFill>
            </a:endParaRPr>
          </a:p>
        </p:txBody>
      </p:sp>
      <p:sp>
        <p:nvSpPr>
          <p:cNvPr id="119" name="Google Shape;119;p26"/>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i="1">
                <a:solidFill>
                  <a:schemeClr val="accent1"/>
                </a:solidFill>
              </a:rPr>
              <a:t>Percentile</a:t>
            </a:r>
            <a:r>
              <a:rPr lang="en" sz="2200" i="1"/>
              <a:t> </a:t>
            </a:r>
            <a:r>
              <a:rPr lang="en" sz="2200"/>
              <a:t>is the percentage of observations that fall below a given data point. </a:t>
            </a:r>
            <a:endParaRPr sz="2200"/>
          </a:p>
          <a:p>
            <a:pPr marL="457200" lvl="0" indent="-368300" algn="l" rtl="0">
              <a:lnSpc>
                <a:spcPct val="115000"/>
              </a:lnSpc>
              <a:spcBef>
                <a:spcPts val="0"/>
              </a:spcBef>
              <a:spcAft>
                <a:spcPts val="0"/>
              </a:spcAft>
              <a:buSzPts val="2200"/>
              <a:buChar char="●"/>
            </a:pPr>
            <a:r>
              <a:rPr lang="en" sz="2200"/>
              <a:t>Graphically, percentile is the area below the probability distribution curve to the left of that observation.</a:t>
            </a:r>
            <a:endParaRPr sz="2200"/>
          </a:p>
        </p:txBody>
      </p:sp>
      <p:pic>
        <p:nvPicPr>
          <p:cNvPr id="120" name="Google Shape;120;p26"/>
          <p:cNvPicPr preferRelativeResize="0"/>
          <p:nvPr/>
        </p:nvPicPr>
        <p:blipFill>
          <a:blip r:embed="rId3">
            <a:alphaModFix/>
          </a:blip>
          <a:stretch>
            <a:fillRect/>
          </a:stretch>
        </p:blipFill>
        <p:spPr>
          <a:xfrm>
            <a:off x="914400" y="3054738"/>
            <a:ext cx="6934200" cy="319087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7"/>
          <p:cNvSpPr txBox="1">
            <a:spLocks noGrp="1"/>
          </p:cNvSpPr>
          <p:nvPr>
            <p:ph type="body" idx="1"/>
          </p:nvPr>
        </p:nvSpPr>
        <p:spPr>
          <a:xfrm flipH="1">
            <a:off x="457200" y="1498950"/>
            <a:ext cx="8229600" cy="2585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dirty="0"/>
              <a:t>There are many ways to compute percentiles/areas under the curve. R:</a:t>
            </a:r>
            <a:endParaRPr sz="2200" dirty="0"/>
          </a:p>
          <a:p>
            <a:pPr marL="0" lvl="0" indent="0" algn="l"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endParaRPr sz="1200" dirty="0"/>
          </a:p>
        </p:txBody>
      </p:sp>
      <p:sp>
        <p:nvSpPr>
          <p:cNvPr id="126" name="Google Shape;126;p27"/>
          <p:cNvSpPr txBox="1">
            <a:spLocks noGrp="1"/>
          </p:cNvSpPr>
          <p:nvPr>
            <p:ph type="title"/>
          </p:nvPr>
        </p:nvSpPr>
        <p:spPr>
          <a:xfrm>
            <a:off x="457200" y="1931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Calculating percentiles -</a:t>
            </a:r>
            <a:endParaRPr>
              <a:solidFill>
                <a:schemeClr val="accent1"/>
              </a:solidFill>
            </a:endParaRPr>
          </a:p>
          <a:p>
            <a:pPr marL="0" lvl="0" indent="0" algn="l" rtl="0">
              <a:spcBef>
                <a:spcPts val="0"/>
              </a:spcBef>
              <a:spcAft>
                <a:spcPts val="0"/>
              </a:spcAft>
              <a:buNone/>
            </a:pPr>
            <a:r>
              <a:rPr lang="en">
                <a:solidFill>
                  <a:schemeClr val="accent1"/>
                </a:solidFill>
              </a:rPr>
              <a:t>using computation</a:t>
            </a:r>
            <a:endParaRPr>
              <a:solidFill>
                <a:schemeClr val="accent1"/>
              </a:solidFill>
            </a:endParaRPr>
          </a:p>
        </p:txBody>
      </p:sp>
      <p:pic>
        <p:nvPicPr>
          <p:cNvPr id="127" name="Google Shape;127;p27"/>
          <p:cNvPicPr preferRelativeResize="0"/>
          <p:nvPr/>
        </p:nvPicPr>
        <p:blipFill>
          <a:blip r:embed="rId3">
            <a:alphaModFix/>
          </a:blip>
          <a:stretch>
            <a:fillRect/>
          </a:stretch>
        </p:blipFill>
        <p:spPr>
          <a:xfrm>
            <a:off x="567575" y="2448775"/>
            <a:ext cx="7615101" cy="68575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Calculating percentiles -</a:t>
            </a:r>
            <a:endParaRPr>
              <a:solidFill>
                <a:schemeClr val="accent1"/>
              </a:solidFill>
            </a:endParaRPr>
          </a:p>
          <a:p>
            <a:pPr marL="0" lvl="0" indent="0" algn="l" rtl="0">
              <a:spcBef>
                <a:spcPts val="0"/>
              </a:spcBef>
              <a:spcAft>
                <a:spcPts val="0"/>
              </a:spcAft>
              <a:buNone/>
            </a:pPr>
            <a:r>
              <a:rPr lang="en">
                <a:solidFill>
                  <a:schemeClr val="accent1"/>
                </a:solidFill>
              </a:rPr>
              <a:t>using tables</a:t>
            </a:r>
            <a:endParaRPr>
              <a:solidFill>
                <a:schemeClr val="accent1"/>
              </a:solidFill>
            </a:endParaRPr>
          </a:p>
        </p:txBody>
      </p:sp>
      <p:pic>
        <p:nvPicPr>
          <p:cNvPr id="134" name="Google Shape;134;p28"/>
          <p:cNvPicPr preferRelativeResize="0"/>
          <p:nvPr/>
        </p:nvPicPr>
        <p:blipFill>
          <a:blip r:embed="rId3">
            <a:alphaModFix/>
          </a:blip>
          <a:stretch>
            <a:fillRect/>
          </a:stretch>
        </p:blipFill>
        <p:spPr>
          <a:xfrm>
            <a:off x="457200" y="1515575"/>
            <a:ext cx="8157900" cy="44112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Quality control</a:t>
            </a:r>
            <a:endParaRPr>
              <a:solidFill>
                <a:schemeClr val="accent1"/>
              </a:solidFill>
            </a:endParaRPr>
          </a:p>
        </p:txBody>
      </p:sp>
      <p:sp>
        <p:nvSpPr>
          <p:cNvPr id="147" name="Google Shape;147;p30"/>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marL="0" lvl="0" indent="0" algn="l" rtl="0">
              <a:lnSpc>
                <a:spcPct val="115000"/>
              </a:lnSpc>
              <a:spcBef>
                <a:spcPts val="0"/>
              </a:spcBef>
              <a:spcAft>
                <a:spcPts val="0"/>
              </a:spcAft>
              <a:buNone/>
            </a:pPr>
            <a:endParaRPr sz="1800" i="1"/>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Quality control</a:t>
            </a:r>
            <a:endParaRPr>
              <a:solidFill>
                <a:schemeClr val="accent1"/>
              </a:solidFill>
            </a:endParaRPr>
          </a:p>
        </p:txBody>
      </p:sp>
      <p:sp>
        <p:nvSpPr>
          <p:cNvPr id="153" name="Google Shape;153;p31"/>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marL="457200" lvl="0" indent="-342900" algn="l" rtl="0">
              <a:lnSpc>
                <a:spcPct val="115000"/>
              </a:lnSpc>
              <a:spcBef>
                <a:spcPts val="0"/>
              </a:spcBef>
              <a:spcAft>
                <a:spcPts val="0"/>
              </a:spcAft>
              <a:buSzPts val="1800"/>
              <a:buChar char="●"/>
            </a:pPr>
            <a:r>
              <a:rPr lang="en" sz="1800" i="1"/>
              <a:t>Let X = amount of ketchup in a bottle: X ~ N(µ = 36, σ = 0.11)</a:t>
            </a:r>
            <a:endParaRPr sz="1800" i="1"/>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2"/>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Quality control</a:t>
            </a:r>
            <a:endParaRPr>
              <a:solidFill>
                <a:schemeClr val="accent1"/>
              </a:solidFill>
            </a:endParaRPr>
          </a:p>
        </p:txBody>
      </p:sp>
      <p:sp>
        <p:nvSpPr>
          <p:cNvPr id="159" name="Google Shape;159;p32"/>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marL="457200" lvl="0" indent="-342900" algn="l" rtl="0">
              <a:lnSpc>
                <a:spcPct val="115000"/>
              </a:lnSpc>
              <a:spcBef>
                <a:spcPts val="0"/>
              </a:spcBef>
              <a:spcAft>
                <a:spcPts val="0"/>
              </a:spcAft>
              <a:buSzPts val="1800"/>
              <a:buChar char="●"/>
            </a:pPr>
            <a:r>
              <a:rPr lang="en" sz="1800" i="1"/>
              <a:t>Let X = amount of ketchup in a bottle: X ~ N(µ = 36, σ = 0.11)</a:t>
            </a:r>
            <a:endParaRPr sz="1800" i="1"/>
          </a:p>
        </p:txBody>
      </p:sp>
      <p:pic>
        <p:nvPicPr>
          <p:cNvPr id="160" name="Google Shape;160;p32"/>
          <p:cNvPicPr preferRelativeResize="0"/>
          <p:nvPr/>
        </p:nvPicPr>
        <p:blipFill>
          <a:blip r:embed="rId3">
            <a:alphaModFix/>
          </a:blip>
          <a:stretch>
            <a:fillRect/>
          </a:stretch>
        </p:blipFill>
        <p:spPr>
          <a:xfrm>
            <a:off x="457198" y="3612100"/>
            <a:ext cx="4027141" cy="2528475"/>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Quality control</a:t>
            </a:r>
            <a:endParaRPr>
              <a:solidFill>
                <a:schemeClr val="accent1"/>
              </a:solidFill>
            </a:endParaRPr>
          </a:p>
        </p:txBody>
      </p:sp>
      <p:sp>
        <p:nvSpPr>
          <p:cNvPr id="166" name="Google Shape;166;p33"/>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marL="457200" lvl="0" indent="-342900" algn="l" rtl="0">
              <a:lnSpc>
                <a:spcPct val="115000"/>
              </a:lnSpc>
              <a:spcBef>
                <a:spcPts val="0"/>
              </a:spcBef>
              <a:spcAft>
                <a:spcPts val="0"/>
              </a:spcAft>
              <a:buSzPts val="1800"/>
              <a:buChar char="●"/>
            </a:pPr>
            <a:r>
              <a:rPr lang="en" sz="1800" i="1"/>
              <a:t>Let X = amount of ketchup in a bottle: X ~ N(µ = 36, σ = 0.11)</a:t>
            </a:r>
            <a:endParaRPr sz="1800" i="1"/>
          </a:p>
        </p:txBody>
      </p:sp>
      <p:pic>
        <p:nvPicPr>
          <p:cNvPr id="167" name="Google Shape;167;p33"/>
          <p:cNvPicPr preferRelativeResize="0"/>
          <p:nvPr/>
        </p:nvPicPr>
        <p:blipFill>
          <a:blip r:embed="rId3">
            <a:alphaModFix/>
          </a:blip>
          <a:stretch>
            <a:fillRect/>
          </a:stretch>
        </p:blipFill>
        <p:spPr>
          <a:xfrm>
            <a:off x="457198" y="3612100"/>
            <a:ext cx="4027141" cy="2528475"/>
          </a:xfrm>
          <a:prstGeom prst="rect">
            <a:avLst/>
          </a:prstGeom>
          <a:noFill/>
          <a:ln>
            <a:noFill/>
          </a:ln>
        </p:spPr>
      </p:pic>
      <p:pic>
        <p:nvPicPr>
          <p:cNvPr id="168" name="Google Shape;168;p33"/>
          <p:cNvPicPr preferRelativeResize="0"/>
          <p:nvPr/>
        </p:nvPicPr>
        <p:blipFill>
          <a:blip r:embed="rId4">
            <a:alphaModFix/>
          </a:blip>
          <a:stretch>
            <a:fillRect/>
          </a:stretch>
        </p:blipFill>
        <p:spPr>
          <a:xfrm>
            <a:off x="4770823" y="4271425"/>
            <a:ext cx="3218675" cy="82742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a:solidFill>
                  <a:schemeClr val="accent1"/>
                </a:solidFill>
              </a:rPr>
              <a:t>Finding the exact probability - using R</a:t>
            </a:r>
            <a:endParaRPr sz="3400">
              <a:solidFill>
                <a:schemeClr val="accent1"/>
              </a:solidFill>
            </a:endParaRPr>
          </a:p>
        </p:txBody>
      </p:sp>
      <p:sp>
        <p:nvSpPr>
          <p:cNvPr id="174" name="Google Shape;174;p34"/>
          <p:cNvSpPr txBox="1">
            <a:spLocks noGrp="1"/>
          </p:cNvSpPr>
          <p:nvPr>
            <p:ph type="body" idx="1"/>
          </p:nvPr>
        </p:nvSpPr>
        <p:spPr>
          <a:xfrm flipH="1">
            <a:off x="457200" y="1305775"/>
            <a:ext cx="8229600" cy="985800"/>
          </a:xfrm>
          <a:prstGeom prst="rect">
            <a:avLst/>
          </a:prstGeom>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a:latin typeface="Courier New"/>
                <a:ea typeface="Courier New"/>
                <a:cs typeface="Courier New"/>
                <a:sym typeface="Courier New"/>
              </a:rPr>
              <a:t>&gt; pnorm(-1.82, mean = 0, sd = 1)</a:t>
            </a:r>
            <a:endParaRPr sz="1800" b="1">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800" b="1">
                <a:latin typeface="Courier New"/>
                <a:ea typeface="Courier New"/>
                <a:cs typeface="Courier New"/>
                <a:sym typeface="Courier New"/>
              </a:rPr>
              <a:t>[1] 0.0344</a:t>
            </a:r>
            <a:endParaRPr sz="1800" b="1">
              <a:latin typeface="Courier New"/>
              <a:ea typeface="Courier New"/>
              <a:cs typeface="Courier New"/>
              <a:sym typeface="Courier New"/>
            </a:endParaRPr>
          </a:p>
          <a:p>
            <a:pPr marL="0" lvl="0" indent="0" algn="l" rtl="0">
              <a:lnSpc>
                <a:spcPct val="115000"/>
              </a:lnSpc>
              <a:spcBef>
                <a:spcPts val="0"/>
              </a:spcBef>
              <a:spcAft>
                <a:spcPts val="0"/>
              </a:spcAft>
              <a:buNone/>
            </a:pPr>
            <a:endParaRPr sz="1800" b="1">
              <a:latin typeface="Courier New"/>
              <a:ea typeface="Courier New"/>
              <a:cs typeface="Courier New"/>
              <a:sym typeface="Courier New"/>
            </a:endParaRPr>
          </a:p>
        </p:txBody>
      </p:sp>
      <p:sp>
        <p:nvSpPr>
          <p:cNvPr id="175" name="Google Shape;175;p34"/>
          <p:cNvSpPr txBox="1">
            <a:spLocks noGrp="1"/>
          </p:cNvSpPr>
          <p:nvPr>
            <p:ph type="body" idx="1"/>
          </p:nvPr>
        </p:nvSpPr>
        <p:spPr>
          <a:xfrm flipH="1">
            <a:off x="457200" y="2672575"/>
            <a:ext cx="8229600" cy="6045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t>OR</a:t>
            </a:r>
            <a:endParaRPr sz="1800"/>
          </a:p>
        </p:txBody>
      </p:sp>
      <p:sp>
        <p:nvSpPr>
          <p:cNvPr id="176" name="Google Shape;176;p34"/>
          <p:cNvSpPr txBox="1">
            <a:spLocks noGrp="1"/>
          </p:cNvSpPr>
          <p:nvPr>
            <p:ph type="body" idx="1"/>
          </p:nvPr>
        </p:nvSpPr>
        <p:spPr>
          <a:xfrm flipH="1">
            <a:off x="457200" y="3658075"/>
            <a:ext cx="8229600" cy="985800"/>
          </a:xfrm>
          <a:prstGeom prst="rect">
            <a:avLst/>
          </a:prstGeom>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a:latin typeface="Courier New"/>
                <a:ea typeface="Courier New"/>
                <a:cs typeface="Courier New"/>
                <a:sym typeface="Courier New"/>
              </a:rPr>
              <a:t>&gt; pnorm(35.8, mean = 36, sd = 0.11)</a:t>
            </a:r>
            <a:endParaRPr sz="1800" b="1">
              <a:latin typeface="Courier New"/>
              <a:ea typeface="Courier New"/>
              <a:cs typeface="Courier New"/>
              <a:sym typeface="Courier New"/>
            </a:endParaRPr>
          </a:p>
          <a:p>
            <a:pPr marL="0" lvl="0" indent="0" algn="l" rtl="0">
              <a:lnSpc>
                <a:spcPct val="115000"/>
              </a:lnSpc>
              <a:spcBef>
                <a:spcPts val="0"/>
              </a:spcBef>
              <a:spcAft>
                <a:spcPts val="0"/>
              </a:spcAft>
              <a:buNone/>
            </a:pPr>
            <a:r>
              <a:rPr lang="en" sz="1800" b="1">
                <a:latin typeface="Courier New"/>
                <a:ea typeface="Courier New"/>
                <a:cs typeface="Courier New"/>
                <a:sym typeface="Courier New"/>
              </a:rPr>
              <a:t>[1] 0.0345</a:t>
            </a:r>
            <a:endParaRPr sz="1800" b="1">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Normal Distribution</a:t>
            </a:r>
            <a:endParaRPr>
              <a:solidFill>
                <a:schemeClr val="accent1"/>
              </a:solidFill>
            </a:endParaRPr>
          </a:p>
        </p:txBody>
      </p:sp>
      <p:sp>
        <p:nvSpPr>
          <p:cNvPr id="58" name="Google Shape;58;p17"/>
          <p:cNvSpPr txBox="1">
            <a:spLocks noGrp="1"/>
          </p:cNvSpPr>
          <p:nvPr>
            <p:ph type="body" idx="1"/>
          </p:nvPr>
        </p:nvSpPr>
        <p:spPr>
          <a:xfrm flipH="1">
            <a:off x="457200" y="1305775"/>
            <a:ext cx="8229600" cy="2047200"/>
          </a:xfrm>
          <a:prstGeom prst="rect">
            <a:avLst/>
          </a:prstGeom>
        </p:spPr>
        <p:txBody>
          <a:bodyPr spcFirstLastPara="1" wrap="square" lIns="91425" tIns="91425" rIns="91425" bIns="91425" anchor="t" anchorCtr="0">
            <a:noAutofit/>
          </a:bodyPr>
          <a:lstStyle/>
          <a:p>
            <a:pPr marL="457200" lvl="0" indent="-374650" algn="l" rtl="0">
              <a:spcBef>
                <a:spcPts val="600"/>
              </a:spcBef>
              <a:spcAft>
                <a:spcPts val="0"/>
              </a:spcAft>
              <a:buSzPts val="2300"/>
              <a:buChar char="●"/>
            </a:pPr>
            <a:r>
              <a:rPr lang="en" sz="2300" dirty="0">
                <a:solidFill>
                  <a:srgbClr val="000000"/>
                </a:solidFill>
              </a:rPr>
              <a:t>Symmetric, bell shaped curve</a:t>
            </a:r>
            <a:endParaRPr sz="2300" dirty="0">
              <a:solidFill>
                <a:srgbClr val="000000"/>
              </a:solidFill>
            </a:endParaRPr>
          </a:p>
          <a:p>
            <a:pPr marL="457200" lvl="0" indent="-374650" algn="l" rtl="0">
              <a:spcBef>
                <a:spcPts val="0"/>
              </a:spcBef>
              <a:spcAft>
                <a:spcPts val="0"/>
              </a:spcAft>
              <a:buSzPts val="2300"/>
              <a:buChar char="●"/>
            </a:pPr>
            <a:r>
              <a:rPr lang="en" sz="2300" dirty="0">
                <a:solidFill>
                  <a:srgbClr val="000000"/>
                </a:solidFill>
              </a:rPr>
              <a:t>Many variables are nearly normal, but none are exactly normal</a:t>
            </a:r>
            <a:endParaRPr sz="2300" dirty="0">
              <a:solidFill>
                <a:srgbClr val="000000"/>
              </a:solidFill>
            </a:endParaRPr>
          </a:p>
          <a:p>
            <a:pPr marL="457200" lvl="0" indent="-374650" algn="l" rtl="0">
              <a:spcBef>
                <a:spcPts val="0"/>
              </a:spcBef>
              <a:spcAft>
                <a:spcPts val="0"/>
              </a:spcAft>
              <a:buSzPts val="2300"/>
              <a:buChar char="●"/>
            </a:pPr>
            <a:r>
              <a:rPr lang="en" sz="2300" dirty="0">
                <a:solidFill>
                  <a:srgbClr val="000000"/>
                </a:solidFill>
              </a:rPr>
              <a:t>Denoted as </a:t>
            </a:r>
            <a:r>
              <a:rPr lang="en" sz="2300" i="1" dirty="0">
                <a:solidFill>
                  <a:schemeClr val="accent1"/>
                </a:solidFill>
              </a:rPr>
              <a:t>N(µ, σ)</a:t>
            </a:r>
            <a:r>
              <a:rPr lang="en" sz="2300" dirty="0">
                <a:solidFill>
                  <a:srgbClr val="000000"/>
                </a:solidFill>
              </a:rPr>
              <a:t> </a:t>
            </a:r>
            <a:r>
              <a:rPr lang="en" sz="2300" dirty="0"/>
              <a:t>→ </a:t>
            </a:r>
            <a:r>
              <a:rPr lang="en" sz="2300" dirty="0">
                <a:solidFill>
                  <a:srgbClr val="000000"/>
                </a:solidFill>
              </a:rPr>
              <a:t>Normal with mean </a:t>
            </a:r>
            <a:r>
              <a:rPr lang="en" sz="2300" i="1" dirty="0">
                <a:solidFill>
                  <a:srgbClr val="000000"/>
                </a:solidFill>
              </a:rPr>
              <a:t>µ</a:t>
            </a:r>
            <a:r>
              <a:rPr lang="en" sz="2300" dirty="0">
                <a:solidFill>
                  <a:srgbClr val="000000"/>
                </a:solidFill>
              </a:rPr>
              <a:t> and standard deviation </a:t>
            </a:r>
            <a:r>
              <a:rPr lang="en" sz="2300" i="1" dirty="0"/>
              <a:t>σ</a:t>
            </a:r>
            <a:endParaRPr sz="2300" i="1" dirty="0">
              <a:solidFill>
                <a:srgbClr val="000000"/>
              </a:solidFill>
            </a:endParaRPr>
          </a:p>
        </p:txBody>
      </p:sp>
      <p:pic>
        <p:nvPicPr>
          <p:cNvPr id="59" name="Google Shape;59;p17"/>
          <p:cNvPicPr preferRelativeResize="0"/>
          <p:nvPr/>
        </p:nvPicPr>
        <p:blipFill>
          <a:blip r:embed="rId3">
            <a:alphaModFix/>
          </a:blip>
          <a:stretch>
            <a:fillRect/>
          </a:stretch>
        </p:blipFill>
        <p:spPr>
          <a:xfrm>
            <a:off x="932975" y="3432925"/>
            <a:ext cx="5842225" cy="2516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182" name="Google Shape;182;p35"/>
          <p:cNvSpPr txBox="1">
            <a:spLocks noGrp="1"/>
          </p:cNvSpPr>
          <p:nvPr>
            <p:ph type="body" idx="1"/>
          </p:nvPr>
        </p:nvSpPr>
        <p:spPr>
          <a:xfrm flipH="1">
            <a:off x="457200" y="1305775"/>
            <a:ext cx="8229600" cy="184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dirty="0">
                <a:solidFill>
                  <a:schemeClr val="accent1"/>
                </a:solidFill>
              </a:rPr>
              <a:t>What percent of bottles pass the quality control inspection?</a:t>
            </a:r>
            <a:endParaRPr sz="2400" dirty="0">
              <a:solidFill>
                <a:schemeClr val="accent1"/>
              </a:solidFill>
            </a:endParaRPr>
          </a:p>
          <a:p>
            <a:pPr marL="0" lvl="0" indent="0" algn="l" rtl="0">
              <a:lnSpc>
                <a:spcPct val="115000"/>
              </a:lnSpc>
              <a:spcBef>
                <a:spcPts val="0"/>
              </a:spcBef>
              <a:spcAft>
                <a:spcPts val="0"/>
              </a:spcAft>
              <a:buNone/>
            </a:pPr>
            <a:endParaRPr sz="2400" dirty="0">
              <a:solidFill>
                <a:schemeClr val="dk2"/>
              </a:solidFill>
            </a:endParaRPr>
          </a:p>
          <a:p>
            <a:pPr marL="0" lvl="0" indent="0" algn="l" rtl="0">
              <a:lnSpc>
                <a:spcPct val="115000"/>
              </a:lnSpc>
              <a:spcBef>
                <a:spcPts val="0"/>
              </a:spcBef>
              <a:spcAft>
                <a:spcPts val="0"/>
              </a:spcAft>
              <a:buNone/>
            </a:pPr>
            <a:r>
              <a:rPr lang="en" sz="2400" dirty="0">
                <a:solidFill>
                  <a:schemeClr val="dk2"/>
                </a:solidFill>
              </a:rPr>
              <a:t>(a) 1.82%			(c) 6.88%</a:t>
            </a:r>
            <a:r>
              <a:rPr lang="en" sz="2400" i="1" dirty="0">
                <a:solidFill>
                  <a:schemeClr val="dk2"/>
                </a:solidFill>
              </a:rPr>
              <a:t>			</a:t>
            </a:r>
            <a:endParaRPr sz="2400" dirty="0">
              <a:solidFill>
                <a:schemeClr val="dk2"/>
              </a:solidFill>
            </a:endParaRPr>
          </a:p>
          <a:p>
            <a:pPr marL="0" lvl="0" indent="0" algn="l" rtl="0">
              <a:lnSpc>
                <a:spcPct val="115000"/>
              </a:lnSpc>
              <a:spcBef>
                <a:spcPts val="0"/>
              </a:spcBef>
              <a:spcAft>
                <a:spcPts val="0"/>
              </a:spcAft>
              <a:buNone/>
            </a:pPr>
            <a:r>
              <a:rPr lang="en" sz="2400" dirty="0">
                <a:solidFill>
                  <a:schemeClr val="dk2"/>
                </a:solidFill>
              </a:rPr>
              <a:t>(b) 3.44%			(d) 93.12%</a:t>
            </a:r>
            <a:endParaRPr sz="2400" dirty="0">
              <a:solidFill>
                <a:schemeClr val="dk2"/>
              </a:solidFill>
            </a:endParaRPr>
          </a:p>
          <a:p>
            <a:pPr marL="0" lvl="0" indent="0" algn="l" rtl="0">
              <a:lnSpc>
                <a:spcPct val="115000"/>
              </a:lnSpc>
              <a:spcBef>
                <a:spcPts val="0"/>
              </a:spcBef>
              <a:spcAft>
                <a:spcPts val="0"/>
              </a:spcAft>
              <a:buNone/>
            </a:pPr>
            <a:endParaRPr sz="2400" dirty="0">
              <a:solidFill>
                <a:schemeClr val="dk2"/>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9"/>
          <p:cNvSpPr txBox="1">
            <a:spLocks noGrp="1"/>
          </p:cNvSpPr>
          <p:nvPr>
            <p:ph type="body" idx="1"/>
          </p:nvPr>
        </p:nvSpPr>
        <p:spPr>
          <a:xfrm flipH="1">
            <a:off x="457200" y="1305775"/>
            <a:ext cx="8229600" cy="184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dirty="0">
                <a:solidFill>
                  <a:schemeClr val="accent1"/>
                </a:solidFill>
              </a:rPr>
              <a:t>What percent of bottles pass the quality control inspection?</a:t>
            </a:r>
            <a:endParaRPr sz="2400" dirty="0">
              <a:solidFill>
                <a:schemeClr val="accent1"/>
              </a:solidFill>
            </a:endParaRPr>
          </a:p>
          <a:p>
            <a:pPr marL="0" lvl="0" indent="0" algn="l" rtl="0">
              <a:lnSpc>
                <a:spcPct val="115000"/>
              </a:lnSpc>
              <a:spcBef>
                <a:spcPts val="0"/>
              </a:spcBef>
              <a:spcAft>
                <a:spcPts val="0"/>
              </a:spcAft>
              <a:buNone/>
            </a:pPr>
            <a:endParaRPr sz="2400" dirty="0">
              <a:solidFill>
                <a:schemeClr val="dk2"/>
              </a:solidFill>
            </a:endParaRPr>
          </a:p>
          <a:p>
            <a:pPr marL="0" lvl="0" indent="0" algn="l" rtl="0">
              <a:lnSpc>
                <a:spcPct val="115000"/>
              </a:lnSpc>
              <a:spcBef>
                <a:spcPts val="0"/>
              </a:spcBef>
              <a:spcAft>
                <a:spcPts val="0"/>
              </a:spcAft>
              <a:buNone/>
            </a:pPr>
            <a:r>
              <a:rPr lang="en" sz="2400" dirty="0">
                <a:solidFill>
                  <a:schemeClr val="dk2"/>
                </a:solidFill>
              </a:rPr>
              <a:t>(a) 1.82%			(c) 6.88%</a:t>
            </a:r>
            <a:r>
              <a:rPr lang="en" sz="2400" i="1" dirty="0">
                <a:solidFill>
                  <a:srgbClr val="E69138"/>
                </a:solidFill>
              </a:rPr>
              <a:t>			</a:t>
            </a:r>
            <a:endParaRPr sz="2400" dirty="0">
              <a:solidFill>
                <a:schemeClr val="dk2"/>
              </a:solidFill>
            </a:endParaRPr>
          </a:p>
          <a:p>
            <a:pPr marL="0" lvl="0" indent="0" algn="l" rtl="0">
              <a:lnSpc>
                <a:spcPct val="115000"/>
              </a:lnSpc>
              <a:spcBef>
                <a:spcPts val="0"/>
              </a:spcBef>
              <a:spcAft>
                <a:spcPts val="0"/>
              </a:spcAft>
              <a:buNone/>
            </a:pPr>
            <a:r>
              <a:rPr lang="en" sz="2400" dirty="0">
                <a:solidFill>
                  <a:schemeClr val="dk2"/>
                </a:solidFill>
              </a:rPr>
              <a:t>(b) 3.44%			</a:t>
            </a:r>
            <a:r>
              <a:rPr lang="en" sz="2400" i="1" dirty="0">
                <a:solidFill>
                  <a:srgbClr val="E69138"/>
                </a:solidFill>
              </a:rPr>
              <a:t>(d) 93.12%</a:t>
            </a:r>
            <a:endParaRPr sz="2400" dirty="0">
              <a:solidFill>
                <a:schemeClr val="dk2"/>
              </a:solidFill>
            </a:endParaRPr>
          </a:p>
          <a:p>
            <a:pPr marL="0" lvl="0" indent="0" algn="l" rtl="0">
              <a:lnSpc>
                <a:spcPct val="115000"/>
              </a:lnSpc>
              <a:spcBef>
                <a:spcPts val="0"/>
              </a:spcBef>
              <a:spcAft>
                <a:spcPts val="0"/>
              </a:spcAft>
              <a:buNone/>
            </a:pPr>
            <a:endParaRPr sz="2400" dirty="0">
              <a:solidFill>
                <a:schemeClr val="accent1"/>
              </a:solidFill>
            </a:endParaRPr>
          </a:p>
        </p:txBody>
      </p:sp>
      <p:sp>
        <p:nvSpPr>
          <p:cNvPr id="211" name="Google Shape;211;p3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grpSp>
        <p:nvGrpSpPr>
          <p:cNvPr id="2" name="Group 1"/>
          <p:cNvGrpSpPr/>
          <p:nvPr/>
        </p:nvGrpSpPr>
        <p:grpSpPr>
          <a:xfrm>
            <a:off x="457200" y="3544542"/>
            <a:ext cx="8229600" cy="1568592"/>
            <a:chOff x="457200" y="3175265"/>
            <a:chExt cx="8229600" cy="1568592"/>
          </a:xfrm>
        </p:grpSpPr>
        <p:pic>
          <p:nvPicPr>
            <p:cNvPr id="209" name="Google Shape;209;p39"/>
            <p:cNvPicPr preferRelativeResize="0"/>
            <p:nvPr/>
          </p:nvPicPr>
          <p:blipFill>
            <a:blip r:embed="rId3">
              <a:alphaModFix/>
            </a:blip>
            <a:stretch>
              <a:fillRect/>
            </a:stretch>
          </p:blipFill>
          <p:spPr>
            <a:xfrm>
              <a:off x="457200" y="3195075"/>
              <a:ext cx="2602750" cy="1484590"/>
            </a:xfrm>
            <a:prstGeom prst="rect">
              <a:avLst/>
            </a:prstGeom>
            <a:noFill/>
            <a:ln>
              <a:noFill/>
            </a:ln>
          </p:spPr>
        </p:pic>
        <p:pic>
          <p:nvPicPr>
            <p:cNvPr id="210" name="Google Shape;210;p39"/>
            <p:cNvPicPr preferRelativeResize="0"/>
            <p:nvPr/>
          </p:nvPicPr>
          <p:blipFill>
            <a:blip r:embed="rId4">
              <a:alphaModFix/>
            </a:blip>
            <a:stretch>
              <a:fillRect/>
            </a:stretch>
          </p:blipFill>
          <p:spPr>
            <a:xfrm>
              <a:off x="3059950" y="3195075"/>
              <a:ext cx="2602751" cy="1548782"/>
            </a:xfrm>
            <a:prstGeom prst="rect">
              <a:avLst/>
            </a:prstGeom>
            <a:noFill/>
            <a:ln>
              <a:noFill/>
            </a:ln>
          </p:spPr>
        </p:pic>
        <p:pic>
          <p:nvPicPr>
            <p:cNvPr id="212" name="Google Shape;212;p39"/>
            <p:cNvPicPr preferRelativeResize="0"/>
            <p:nvPr/>
          </p:nvPicPr>
          <p:blipFill>
            <a:blip r:embed="rId5">
              <a:alphaModFix/>
            </a:blip>
            <a:stretch>
              <a:fillRect/>
            </a:stretch>
          </p:blipFill>
          <p:spPr>
            <a:xfrm>
              <a:off x="5775275" y="3175265"/>
              <a:ext cx="2911525" cy="1548786"/>
            </a:xfrm>
            <a:prstGeom prst="rect">
              <a:avLst/>
            </a:prstGeom>
            <a:noFill/>
            <a:ln>
              <a:noFill/>
            </a:ln>
          </p:spPr>
        </p:pic>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cutoff points</a:t>
            </a:r>
            <a:endParaRPr>
              <a:solidFill>
                <a:schemeClr val="accent1"/>
              </a:solidFill>
            </a:endParaRPr>
          </a:p>
        </p:txBody>
      </p:sp>
      <p:sp>
        <p:nvSpPr>
          <p:cNvPr id="251" name="Google Shape;251;p43"/>
          <p:cNvSpPr txBox="1">
            <a:spLocks noGrp="1"/>
          </p:cNvSpPr>
          <p:nvPr>
            <p:ph type="body" idx="1"/>
          </p:nvPr>
        </p:nvSpPr>
        <p:spPr>
          <a:xfrm flipH="1">
            <a:off x="457200" y="1305775"/>
            <a:ext cx="8229600" cy="136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cutoff points</a:t>
            </a:r>
            <a:endParaRPr>
              <a:solidFill>
                <a:schemeClr val="accent1"/>
              </a:solidFill>
            </a:endParaRPr>
          </a:p>
        </p:txBody>
      </p:sp>
      <p:sp>
        <p:nvSpPr>
          <p:cNvPr id="257" name="Google Shape;257;p44"/>
          <p:cNvSpPr txBox="1">
            <a:spLocks noGrp="1"/>
          </p:cNvSpPr>
          <p:nvPr>
            <p:ph type="body" idx="1"/>
          </p:nvPr>
        </p:nvSpPr>
        <p:spPr>
          <a:xfrm flipH="1">
            <a:off x="457200" y="1305775"/>
            <a:ext cx="8229600" cy="136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p:txBody>
      </p:sp>
      <p:pic>
        <p:nvPicPr>
          <p:cNvPr id="258" name="Google Shape;258;p44"/>
          <p:cNvPicPr preferRelativeResize="0"/>
          <p:nvPr/>
        </p:nvPicPr>
        <p:blipFill rotWithShape="1">
          <a:blip r:embed="rId3">
            <a:alphaModFix/>
          </a:blip>
          <a:srcRect r="67013" b="53529"/>
          <a:stretch/>
        </p:blipFill>
        <p:spPr>
          <a:xfrm>
            <a:off x="379825" y="2513850"/>
            <a:ext cx="2765772" cy="1803101"/>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cutoff points</a:t>
            </a:r>
            <a:endParaRPr>
              <a:solidFill>
                <a:schemeClr val="accent1"/>
              </a:solidFill>
            </a:endParaRPr>
          </a:p>
        </p:txBody>
      </p:sp>
      <p:sp>
        <p:nvSpPr>
          <p:cNvPr id="264" name="Google Shape;264;p45"/>
          <p:cNvSpPr txBox="1">
            <a:spLocks noGrp="1"/>
          </p:cNvSpPr>
          <p:nvPr>
            <p:ph type="body" idx="1"/>
          </p:nvPr>
        </p:nvSpPr>
        <p:spPr>
          <a:xfrm flipH="1">
            <a:off x="457200" y="1305775"/>
            <a:ext cx="8229600" cy="136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p:txBody>
      </p:sp>
      <p:pic>
        <p:nvPicPr>
          <p:cNvPr id="265" name="Google Shape;265;p45"/>
          <p:cNvPicPr preferRelativeResize="0"/>
          <p:nvPr/>
        </p:nvPicPr>
        <p:blipFill rotWithShape="1">
          <a:blip r:embed="rId3">
            <a:alphaModFix/>
          </a:blip>
          <a:srcRect r="67013" b="53529"/>
          <a:stretch/>
        </p:blipFill>
        <p:spPr>
          <a:xfrm>
            <a:off x="379825" y="2513850"/>
            <a:ext cx="2765772" cy="1803101"/>
          </a:xfrm>
          <a:prstGeom prst="rect">
            <a:avLst/>
          </a:prstGeom>
          <a:noFill/>
          <a:ln>
            <a:noFill/>
          </a:ln>
        </p:spPr>
      </p:pic>
      <p:pic>
        <p:nvPicPr>
          <p:cNvPr id="266" name="Google Shape;266;p45"/>
          <p:cNvPicPr preferRelativeResize="0"/>
          <p:nvPr/>
        </p:nvPicPr>
        <p:blipFill rotWithShape="1">
          <a:blip r:embed="rId3">
            <a:alphaModFix/>
          </a:blip>
          <a:srcRect l="32308" b="79929"/>
          <a:stretch/>
        </p:blipFill>
        <p:spPr>
          <a:xfrm>
            <a:off x="3088925" y="2527450"/>
            <a:ext cx="5675352" cy="778752"/>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cutoff points</a:t>
            </a:r>
            <a:endParaRPr>
              <a:solidFill>
                <a:schemeClr val="accent1"/>
              </a:solidFill>
            </a:endParaRPr>
          </a:p>
        </p:txBody>
      </p:sp>
      <p:sp>
        <p:nvSpPr>
          <p:cNvPr id="272" name="Google Shape;272;p46"/>
          <p:cNvSpPr txBox="1">
            <a:spLocks noGrp="1"/>
          </p:cNvSpPr>
          <p:nvPr>
            <p:ph type="body" idx="1"/>
          </p:nvPr>
        </p:nvSpPr>
        <p:spPr>
          <a:xfrm flipH="1">
            <a:off x="457200" y="1305775"/>
            <a:ext cx="8229600" cy="136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p:txBody>
      </p:sp>
      <p:pic>
        <p:nvPicPr>
          <p:cNvPr id="273" name="Google Shape;273;p46"/>
          <p:cNvPicPr preferRelativeResize="0"/>
          <p:nvPr/>
        </p:nvPicPr>
        <p:blipFill rotWithShape="1">
          <a:blip r:embed="rId3">
            <a:alphaModFix/>
          </a:blip>
          <a:srcRect r="67013" b="53529"/>
          <a:stretch/>
        </p:blipFill>
        <p:spPr>
          <a:xfrm>
            <a:off x="379825" y="2513850"/>
            <a:ext cx="2765772" cy="1803101"/>
          </a:xfrm>
          <a:prstGeom prst="rect">
            <a:avLst/>
          </a:prstGeom>
          <a:noFill/>
          <a:ln>
            <a:noFill/>
          </a:ln>
        </p:spPr>
      </p:pic>
      <p:pic>
        <p:nvPicPr>
          <p:cNvPr id="274" name="Google Shape;274;p46"/>
          <p:cNvPicPr preferRelativeResize="0"/>
          <p:nvPr/>
        </p:nvPicPr>
        <p:blipFill rotWithShape="1">
          <a:blip r:embed="rId3">
            <a:alphaModFix/>
          </a:blip>
          <a:srcRect l="32308" b="79929"/>
          <a:stretch/>
        </p:blipFill>
        <p:spPr>
          <a:xfrm>
            <a:off x="3088925" y="2527450"/>
            <a:ext cx="5675352" cy="778752"/>
          </a:xfrm>
          <a:prstGeom prst="rect">
            <a:avLst/>
          </a:prstGeom>
          <a:noFill/>
          <a:ln>
            <a:noFill/>
          </a:ln>
        </p:spPr>
      </p:pic>
      <p:pic>
        <p:nvPicPr>
          <p:cNvPr id="275" name="Google Shape;275;p46"/>
          <p:cNvPicPr preferRelativeResize="0"/>
          <p:nvPr/>
        </p:nvPicPr>
        <p:blipFill rotWithShape="1">
          <a:blip r:embed="rId3">
            <a:alphaModFix/>
          </a:blip>
          <a:srcRect l="32308" t="20070" b="63130"/>
          <a:stretch/>
        </p:blipFill>
        <p:spPr>
          <a:xfrm>
            <a:off x="3088925" y="3306201"/>
            <a:ext cx="5675352" cy="65180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cutoff points</a:t>
            </a:r>
            <a:endParaRPr>
              <a:solidFill>
                <a:schemeClr val="accent1"/>
              </a:solidFill>
            </a:endParaRPr>
          </a:p>
        </p:txBody>
      </p:sp>
      <p:sp>
        <p:nvSpPr>
          <p:cNvPr id="281" name="Google Shape;281;p47"/>
          <p:cNvSpPr txBox="1">
            <a:spLocks noGrp="1"/>
          </p:cNvSpPr>
          <p:nvPr>
            <p:ph type="body" idx="1"/>
          </p:nvPr>
        </p:nvSpPr>
        <p:spPr>
          <a:xfrm flipH="1">
            <a:off x="457200" y="1305775"/>
            <a:ext cx="8229600" cy="136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p:txBody>
      </p:sp>
      <p:pic>
        <p:nvPicPr>
          <p:cNvPr id="282" name="Google Shape;282;p47"/>
          <p:cNvPicPr preferRelativeResize="0"/>
          <p:nvPr/>
        </p:nvPicPr>
        <p:blipFill rotWithShape="1">
          <a:blip r:embed="rId3">
            <a:alphaModFix/>
          </a:blip>
          <a:srcRect r="67013" b="53529"/>
          <a:stretch/>
        </p:blipFill>
        <p:spPr>
          <a:xfrm>
            <a:off x="379825" y="2513850"/>
            <a:ext cx="2765772" cy="1803101"/>
          </a:xfrm>
          <a:prstGeom prst="rect">
            <a:avLst/>
          </a:prstGeom>
          <a:noFill/>
          <a:ln>
            <a:noFill/>
          </a:ln>
        </p:spPr>
      </p:pic>
      <p:pic>
        <p:nvPicPr>
          <p:cNvPr id="283" name="Google Shape;283;p47"/>
          <p:cNvPicPr preferRelativeResize="0"/>
          <p:nvPr/>
        </p:nvPicPr>
        <p:blipFill rotWithShape="1">
          <a:blip r:embed="rId3">
            <a:alphaModFix/>
          </a:blip>
          <a:srcRect l="32308" b="79929"/>
          <a:stretch/>
        </p:blipFill>
        <p:spPr>
          <a:xfrm>
            <a:off x="3088925" y="2527450"/>
            <a:ext cx="5675352" cy="778752"/>
          </a:xfrm>
          <a:prstGeom prst="rect">
            <a:avLst/>
          </a:prstGeom>
          <a:noFill/>
          <a:ln>
            <a:noFill/>
          </a:ln>
        </p:spPr>
      </p:pic>
      <p:pic>
        <p:nvPicPr>
          <p:cNvPr id="284" name="Google Shape;284;p47"/>
          <p:cNvPicPr preferRelativeResize="0"/>
          <p:nvPr/>
        </p:nvPicPr>
        <p:blipFill rotWithShape="1">
          <a:blip r:embed="rId3">
            <a:alphaModFix/>
          </a:blip>
          <a:srcRect l="32308" t="20070" b="63130"/>
          <a:stretch/>
        </p:blipFill>
        <p:spPr>
          <a:xfrm>
            <a:off x="3088925" y="3306201"/>
            <a:ext cx="5675352" cy="651800"/>
          </a:xfrm>
          <a:prstGeom prst="rect">
            <a:avLst/>
          </a:prstGeom>
          <a:noFill/>
          <a:ln>
            <a:noFill/>
          </a:ln>
        </p:spPr>
      </p:pic>
      <p:pic>
        <p:nvPicPr>
          <p:cNvPr id="285" name="Google Shape;285;p47"/>
          <p:cNvPicPr preferRelativeResize="0"/>
          <p:nvPr/>
        </p:nvPicPr>
        <p:blipFill rotWithShape="1">
          <a:blip r:embed="rId3">
            <a:alphaModFix/>
          </a:blip>
          <a:srcRect l="32308" t="35896" b="53878"/>
          <a:stretch/>
        </p:blipFill>
        <p:spPr>
          <a:xfrm>
            <a:off x="3088925" y="3920200"/>
            <a:ext cx="5675352" cy="396749"/>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cutoff points</a:t>
            </a:r>
            <a:endParaRPr>
              <a:solidFill>
                <a:schemeClr val="accent1"/>
              </a:solidFill>
            </a:endParaRPr>
          </a:p>
        </p:txBody>
      </p:sp>
      <p:sp>
        <p:nvSpPr>
          <p:cNvPr id="291" name="Google Shape;291;p48"/>
          <p:cNvSpPr txBox="1">
            <a:spLocks noGrp="1"/>
          </p:cNvSpPr>
          <p:nvPr>
            <p:ph type="body" idx="1"/>
          </p:nvPr>
        </p:nvSpPr>
        <p:spPr>
          <a:xfrm flipH="1">
            <a:off x="457200" y="1305775"/>
            <a:ext cx="8229600" cy="136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p:txBody>
      </p:sp>
      <p:pic>
        <p:nvPicPr>
          <p:cNvPr id="292" name="Google Shape;292;p48"/>
          <p:cNvPicPr preferRelativeResize="0"/>
          <p:nvPr/>
        </p:nvPicPr>
        <p:blipFill rotWithShape="1">
          <a:blip r:embed="rId3">
            <a:alphaModFix/>
          </a:blip>
          <a:srcRect r="67013" b="53529"/>
          <a:stretch/>
        </p:blipFill>
        <p:spPr>
          <a:xfrm>
            <a:off x="379825" y="2513850"/>
            <a:ext cx="2765772" cy="1803101"/>
          </a:xfrm>
          <a:prstGeom prst="rect">
            <a:avLst/>
          </a:prstGeom>
          <a:noFill/>
          <a:ln>
            <a:noFill/>
          </a:ln>
        </p:spPr>
      </p:pic>
      <p:pic>
        <p:nvPicPr>
          <p:cNvPr id="293" name="Google Shape;293;p48"/>
          <p:cNvPicPr preferRelativeResize="0"/>
          <p:nvPr/>
        </p:nvPicPr>
        <p:blipFill rotWithShape="1">
          <a:blip r:embed="rId3">
            <a:alphaModFix/>
          </a:blip>
          <a:srcRect l="32308" b="79929"/>
          <a:stretch/>
        </p:blipFill>
        <p:spPr>
          <a:xfrm>
            <a:off x="3088925" y="2527450"/>
            <a:ext cx="5675352" cy="778752"/>
          </a:xfrm>
          <a:prstGeom prst="rect">
            <a:avLst/>
          </a:prstGeom>
          <a:noFill/>
          <a:ln>
            <a:noFill/>
          </a:ln>
        </p:spPr>
      </p:pic>
      <p:pic>
        <p:nvPicPr>
          <p:cNvPr id="294" name="Google Shape;294;p48"/>
          <p:cNvPicPr preferRelativeResize="0"/>
          <p:nvPr/>
        </p:nvPicPr>
        <p:blipFill rotWithShape="1">
          <a:blip r:embed="rId3">
            <a:alphaModFix/>
          </a:blip>
          <a:srcRect l="32308" t="20070" b="63130"/>
          <a:stretch/>
        </p:blipFill>
        <p:spPr>
          <a:xfrm>
            <a:off x="3088925" y="3306201"/>
            <a:ext cx="5675352" cy="651800"/>
          </a:xfrm>
          <a:prstGeom prst="rect">
            <a:avLst/>
          </a:prstGeom>
          <a:noFill/>
          <a:ln>
            <a:noFill/>
          </a:ln>
        </p:spPr>
      </p:pic>
      <p:pic>
        <p:nvPicPr>
          <p:cNvPr id="295" name="Google Shape;295;p48"/>
          <p:cNvPicPr preferRelativeResize="0"/>
          <p:nvPr/>
        </p:nvPicPr>
        <p:blipFill rotWithShape="1">
          <a:blip r:embed="rId3">
            <a:alphaModFix/>
          </a:blip>
          <a:srcRect l="32308" t="35896" b="53878"/>
          <a:stretch/>
        </p:blipFill>
        <p:spPr>
          <a:xfrm>
            <a:off x="3088925" y="3920200"/>
            <a:ext cx="5675352" cy="396749"/>
          </a:xfrm>
          <a:prstGeom prst="rect">
            <a:avLst/>
          </a:prstGeom>
          <a:noFill/>
          <a:ln>
            <a:noFill/>
          </a:ln>
        </p:spPr>
      </p:pic>
      <p:sp>
        <p:nvSpPr>
          <p:cNvPr id="296" name="Google Shape;296;p48"/>
          <p:cNvSpPr txBox="1">
            <a:spLocks noGrp="1"/>
          </p:cNvSpPr>
          <p:nvPr>
            <p:ph type="body" idx="1"/>
          </p:nvPr>
        </p:nvSpPr>
        <p:spPr>
          <a:xfrm flipH="1">
            <a:off x="457200" y="4591025"/>
            <a:ext cx="8229600" cy="985800"/>
          </a:xfrm>
          <a:prstGeom prst="rect">
            <a:avLst/>
          </a:prstGeom>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latin typeface="Courier New"/>
                <a:ea typeface="Courier New"/>
                <a:cs typeface="Courier New"/>
                <a:sym typeface="Courier New"/>
              </a:rPr>
              <a:t>&gt; qnorm(0.03)</a:t>
            </a:r>
            <a:endParaRPr sz="1800" b="1">
              <a:latin typeface="Courier New"/>
              <a:ea typeface="Courier New"/>
              <a:cs typeface="Courier New"/>
              <a:sym typeface="Courier New"/>
            </a:endParaRPr>
          </a:p>
          <a:p>
            <a:pPr marL="0" lvl="0" indent="0" algn="l" rtl="0">
              <a:lnSpc>
                <a:spcPct val="115000"/>
              </a:lnSpc>
              <a:spcBef>
                <a:spcPts val="0"/>
              </a:spcBef>
              <a:spcAft>
                <a:spcPts val="0"/>
              </a:spcAft>
              <a:buNone/>
            </a:pPr>
            <a:r>
              <a:rPr lang="en" sz="1800" b="1">
                <a:latin typeface="Courier New"/>
                <a:ea typeface="Courier New"/>
                <a:cs typeface="Courier New"/>
                <a:sym typeface="Courier New"/>
              </a:rPr>
              <a:t>[1] -1.880794</a:t>
            </a:r>
            <a:endParaRPr sz="1800" b="1">
              <a:latin typeface="Courier New"/>
              <a:ea typeface="Courier New"/>
              <a:cs typeface="Courier New"/>
              <a:sym typeface="Courier New"/>
            </a:endParaRPr>
          </a:p>
        </p:txBody>
      </p:sp>
      <p:sp>
        <p:nvSpPr>
          <p:cNvPr id="297" name="Google Shape;297;p48"/>
          <p:cNvSpPr txBox="1">
            <a:spLocks noGrp="1"/>
          </p:cNvSpPr>
          <p:nvPr>
            <p:ph type="body" idx="1"/>
          </p:nvPr>
        </p:nvSpPr>
        <p:spPr>
          <a:xfrm flipH="1">
            <a:off x="457200" y="5992600"/>
            <a:ext cx="8229600" cy="778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chemeClr val="dk2"/>
                </a:solidFill>
              </a:rPr>
              <a:t>Mackowiak, Wasserman, and Levine (1992), A Critical Appraisal of 98.6 Degrees F, the Upper Limit of the Normal Body Temperature, and Other Legacies of Carl Reinhold August Wunderlick.</a:t>
            </a:r>
            <a:endParaRPr sz="1400">
              <a:solidFill>
                <a:schemeClr val="dk2"/>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303" name="Google Shape;303;p49"/>
          <p:cNvSpPr txBox="1">
            <a:spLocks noGrp="1"/>
          </p:cNvSpPr>
          <p:nvPr>
            <p:ph type="body" idx="1"/>
          </p:nvPr>
        </p:nvSpPr>
        <p:spPr>
          <a:xfrm flipH="1">
            <a:off x="457200" y="1305775"/>
            <a:ext cx="8229600" cy="2279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lvl="0" indent="0" algn="l" rtl="0">
              <a:lnSpc>
                <a:spcPct val="115000"/>
              </a:lnSpc>
              <a:spcBef>
                <a:spcPts val="0"/>
              </a:spcBef>
              <a:spcAft>
                <a:spcPts val="0"/>
              </a:spcAft>
              <a:buNone/>
            </a:pP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(b) 99.1</a:t>
            </a:r>
            <a:r>
              <a:rPr lang="en" sz="2000" baseline="30000">
                <a:solidFill>
                  <a:schemeClr val="dk2"/>
                </a:solidFill>
              </a:rPr>
              <a:t>o</a:t>
            </a:r>
            <a:r>
              <a:rPr lang="en" sz="2000">
                <a:solidFill>
                  <a:schemeClr val="dk2"/>
                </a:solidFill>
              </a:rPr>
              <a:t>F			(d) 99.6</a:t>
            </a:r>
            <a:r>
              <a:rPr lang="en" sz="2000" baseline="30000">
                <a:solidFill>
                  <a:schemeClr val="dk2"/>
                </a:solidFill>
              </a:rPr>
              <a:t>o</a:t>
            </a:r>
            <a:r>
              <a:rPr lang="en" sz="2000">
                <a:solidFill>
                  <a:schemeClr val="dk2"/>
                </a:solidFill>
              </a:rPr>
              <a:t>F</a:t>
            </a:r>
            <a:endParaRPr sz="2000">
              <a:solidFill>
                <a:schemeClr val="accent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309" name="Google Shape;309;p50"/>
          <p:cNvSpPr txBox="1">
            <a:spLocks noGrp="1"/>
          </p:cNvSpPr>
          <p:nvPr>
            <p:ph type="body" idx="1"/>
          </p:nvPr>
        </p:nvSpPr>
        <p:spPr>
          <a:xfrm flipH="1">
            <a:off x="457200" y="1305775"/>
            <a:ext cx="8229600" cy="228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lvl="0" indent="0" algn="l" rtl="0">
              <a:lnSpc>
                <a:spcPct val="115000"/>
              </a:lnSpc>
              <a:spcBef>
                <a:spcPts val="0"/>
              </a:spcBef>
              <a:spcAft>
                <a:spcPts val="0"/>
              </a:spcAft>
              <a:buNone/>
            </a:pP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lvl="0" indent="0" algn="l" rtl="0">
              <a:lnSpc>
                <a:spcPct val="115000"/>
              </a:lnSpc>
              <a:spcBef>
                <a:spcPts val="0"/>
              </a:spcBef>
              <a:spcAft>
                <a:spcPts val="0"/>
              </a:spcAft>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649" y="360431"/>
            <a:ext cx="7772400" cy="722951"/>
          </a:xfrm>
        </p:spPr>
        <p:txBody>
          <a:bodyPr/>
          <a:lstStyle/>
          <a:p>
            <a:pPr eaLnBrk="1" hangingPunct="1"/>
            <a:r>
              <a:rPr lang="en-US" dirty="0">
                <a:solidFill>
                  <a:schemeClr val="accent1"/>
                </a:solidFill>
              </a:rPr>
              <a:t>Density Curves</a:t>
            </a:r>
          </a:p>
        </p:txBody>
      </p:sp>
      <p:sp>
        <p:nvSpPr>
          <p:cNvPr id="21507" name="Rectangle 3"/>
          <p:cNvSpPr txBox="1">
            <a:spLocks noChangeArrowheads="1"/>
          </p:cNvSpPr>
          <p:nvPr/>
        </p:nvSpPr>
        <p:spPr bwMode="auto">
          <a:xfrm>
            <a:off x="465992" y="1423373"/>
            <a:ext cx="3562539"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hangingPunct="1">
              <a:spcBef>
                <a:spcPts val="700"/>
              </a:spcBef>
              <a:buClr>
                <a:schemeClr val="accent2"/>
              </a:buClr>
              <a:buSzPct val="60000"/>
              <a:buFont typeface="Monotype Sorts" charset="2"/>
              <a:buNone/>
            </a:pPr>
            <a:r>
              <a:rPr lang="en-US" b="1" u="sng" dirty="0">
                <a:solidFill>
                  <a:schemeClr val="accent1">
                    <a:lumMod val="75000"/>
                  </a:schemeClr>
                </a:solidFill>
                <a:cs typeface="Arial" pitchFamily="34" charset="0"/>
              </a:rPr>
              <a:t>Example</a:t>
            </a:r>
            <a:r>
              <a:rPr lang="en-US" b="1" dirty="0">
                <a:solidFill>
                  <a:schemeClr val="accent1">
                    <a:lumMod val="75000"/>
                  </a:schemeClr>
                </a:solidFill>
                <a:cs typeface="Arial" pitchFamily="34" charset="0"/>
              </a:rPr>
              <a:t>:</a:t>
            </a:r>
            <a:r>
              <a:rPr lang="en-US" dirty="0">
                <a:solidFill>
                  <a:schemeClr val="accent1">
                    <a:lumMod val="75000"/>
                  </a:schemeClr>
                </a:solidFill>
                <a:cs typeface="Arial" pitchFamily="34" charset="0"/>
              </a:rPr>
              <a:t> </a:t>
            </a:r>
            <a:r>
              <a:rPr lang="en-US" dirty="0">
                <a:cs typeface="Arial" pitchFamily="34" charset="0"/>
              </a:rPr>
              <a:t>Here is a histogram of the vocabulary scores of 947 seventh-graders.</a:t>
            </a:r>
          </a:p>
        </p:txBody>
      </p:sp>
      <p:sp>
        <p:nvSpPr>
          <p:cNvPr id="21509" name="Rectangle 1"/>
          <p:cNvSpPr>
            <a:spLocks noChangeArrowheads="1"/>
          </p:cNvSpPr>
          <p:nvPr/>
        </p:nvSpPr>
        <p:spPr bwMode="auto">
          <a:xfrm>
            <a:off x="465992" y="3231536"/>
            <a:ext cx="339052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a:t>The smooth curve closely approximates the tops of the histogram bars and provides a good description of the overall data pattern.</a:t>
            </a:r>
          </a:p>
        </p:txBody>
      </p:sp>
      <p:pic>
        <p:nvPicPr>
          <p:cNvPr id="6" name="Content Placeholder 5" descr="The graph plots percent of seventh-grade students on the vertical axis, ranging from 0 to 14 in increments of 2, versus Iowa test vocabulary score on the horizontal axis. The horizontal axis has a scale from 2 to 12.5 with a class size of 0.5. The distribution is roughly symmetrical and bell shaped, with minor variations. It rises gradually from 0.2 percent at class 2 to less than 2.5 to a peak of 13 percent at class 6.5 to less than 7, then falls gradually to 0.2 percent at class 12 to less than 12.5. A smooth, normal distribution curve is drawn over the histogram, roughly approximating the shape of the bars, with the tops of some extending just beyond it. All values estimated.">
            <a:extLst>
              <a:ext uri="{FF2B5EF4-FFF2-40B4-BE49-F238E27FC236}">
                <a16:creationId xmlns:a16="http://schemas.microsoft.com/office/drawing/2014/main" id="{22F5D08B-56A1-4149-9A8C-24884AC712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6515" y="1616820"/>
            <a:ext cx="5141217" cy="3229431"/>
          </a:xfrm>
          <a:prstGeom prst="rect">
            <a:avLst/>
          </a:prstGeom>
        </p:spPr>
      </p:pic>
    </p:spTree>
    <p:extLst>
      <p:ext uri="{BB962C8B-B14F-4D97-AF65-F5344CB8AC3E}">
        <p14:creationId xmlns:p14="http://schemas.microsoft.com/office/powerpoint/2010/main" val="2889873832"/>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2"/>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322" name="Google Shape;322;p52"/>
          <p:cNvSpPr txBox="1">
            <a:spLocks noGrp="1"/>
          </p:cNvSpPr>
          <p:nvPr>
            <p:ph type="body" idx="1"/>
          </p:nvPr>
        </p:nvSpPr>
        <p:spPr>
          <a:xfrm flipH="1">
            <a:off x="457200" y="1305775"/>
            <a:ext cx="8229600" cy="228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lvl="0" indent="0" algn="l" rtl="0">
              <a:lnSpc>
                <a:spcPct val="115000"/>
              </a:lnSpc>
              <a:spcBef>
                <a:spcPts val="0"/>
              </a:spcBef>
              <a:spcAft>
                <a:spcPts val="0"/>
              </a:spcAft>
              <a:buNone/>
            </a:pP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lvl="0" indent="0" algn="l" rtl="0">
              <a:lnSpc>
                <a:spcPct val="115000"/>
              </a:lnSpc>
              <a:spcBef>
                <a:spcPts val="0"/>
              </a:spcBef>
              <a:spcAft>
                <a:spcPts val="0"/>
              </a:spcAft>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pic>
        <p:nvPicPr>
          <p:cNvPr id="323" name="Google Shape;323;p52"/>
          <p:cNvPicPr preferRelativeResize="0"/>
          <p:nvPr/>
        </p:nvPicPr>
        <p:blipFill rotWithShape="1">
          <a:blip r:embed="rId3">
            <a:alphaModFix/>
          </a:blip>
          <a:srcRect l="33651" b="61669"/>
          <a:stretch/>
        </p:blipFill>
        <p:spPr>
          <a:xfrm>
            <a:off x="3126725" y="3685400"/>
            <a:ext cx="5864749" cy="782699"/>
          </a:xfrm>
          <a:prstGeom prst="rect">
            <a:avLst/>
          </a:prstGeom>
          <a:noFill/>
          <a:ln>
            <a:noFill/>
          </a:ln>
        </p:spPr>
      </p:pic>
      <p:pic>
        <p:nvPicPr>
          <p:cNvPr id="324" name="Google Shape;324;p52"/>
          <p:cNvPicPr preferRelativeResize="0"/>
          <p:nvPr/>
        </p:nvPicPr>
        <p:blipFill rotWithShape="1">
          <a:blip r:embed="rId3">
            <a:alphaModFix/>
          </a:blip>
          <a:srcRect r="66564"/>
          <a:stretch/>
        </p:blipFill>
        <p:spPr>
          <a:xfrm>
            <a:off x="152400" y="3685400"/>
            <a:ext cx="2955421" cy="2041949"/>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330" name="Google Shape;330;p53"/>
          <p:cNvSpPr txBox="1">
            <a:spLocks noGrp="1"/>
          </p:cNvSpPr>
          <p:nvPr>
            <p:ph type="body" idx="1"/>
          </p:nvPr>
        </p:nvSpPr>
        <p:spPr>
          <a:xfrm flipH="1">
            <a:off x="457200" y="1305775"/>
            <a:ext cx="8229600" cy="228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lvl="0" indent="0" algn="l" rtl="0">
              <a:lnSpc>
                <a:spcPct val="115000"/>
              </a:lnSpc>
              <a:spcBef>
                <a:spcPts val="0"/>
              </a:spcBef>
              <a:spcAft>
                <a:spcPts val="0"/>
              </a:spcAft>
              <a:buNone/>
            </a:pP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lvl="0" indent="0" algn="l" rtl="0">
              <a:lnSpc>
                <a:spcPct val="115000"/>
              </a:lnSpc>
              <a:spcBef>
                <a:spcPts val="0"/>
              </a:spcBef>
              <a:spcAft>
                <a:spcPts val="0"/>
              </a:spcAft>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pic>
        <p:nvPicPr>
          <p:cNvPr id="331" name="Google Shape;331;p53"/>
          <p:cNvPicPr preferRelativeResize="0"/>
          <p:nvPr/>
        </p:nvPicPr>
        <p:blipFill rotWithShape="1">
          <a:blip r:embed="rId3">
            <a:alphaModFix/>
          </a:blip>
          <a:srcRect l="33651" b="28825"/>
          <a:stretch/>
        </p:blipFill>
        <p:spPr>
          <a:xfrm>
            <a:off x="3126725" y="3685400"/>
            <a:ext cx="5864749" cy="1453376"/>
          </a:xfrm>
          <a:prstGeom prst="rect">
            <a:avLst/>
          </a:prstGeom>
          <a:noFill/>
          <a:ln>
            <a:noFill/>
          </a:ln>
        </p:spPr>
      </p:pic>
      <p:pic>
        <p:nvPicPr>
          <p:cNvPr id="332" name="Google Shape;332;p53"/>
          <p:cNvPicPr preferRelativeResize="0"/>
          <p:nvPr/>
        </p:nvPicPr>
        <p:blipFill rotWithShape="1">
          <a:blip r:embed="rId3">
            <a:alphaModFix/>
          </a:blip>
          <a:srcRect r="66564"/>
          <a:stretch/>
        </p:blipFill>
        <p:spPr>
          <a:xfrm>
            <a:off x="152400" y="3685400"/>
            <a:ext cx="2955421" cy="2041949"/>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338" name="Google Shape;338;p54"/>
          <p:cNvSpPr txBox="1">
            <a:spLocks noGrp="1"/>
          </p:cNvSpPr>
          <p:nvPr>
            <p:ph type="body" idx="1"/>
          </p:nvPr>
        </p:nvSpPr>
        <p:spPr>
          <a:xfrm flipH="1">
            <a:off x="457200" y="1305775"/>
            <a:ext cx="8229600" cy="228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lvl="0" indent="0" algn="l" rtl="0">
              <a:lnSpc>
                <a:spcPct val="115000"/>
              </a:lnSpc>
              <a:spcBef>
                <a:spcPts val="0"/>
              </a:spcBef>
              <a:spcAft>
                <a:spcPts val="0"/>
              </a:spcAft>
              <a:buNone/>
            </a:pP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lvl="0" indent="0" algn="l" rtl="0">
              <a:lnSpc>
                <a:spcPct val="115000"/>
              </a:lnSpc>
              <a:spcBef>
                <a:spcPts val="0"/>
              </a:spcBef>
              <a:spcAft>
                <a:spcPts val="0"/>
              </a:spcAft>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pic>
        <p:nvPicPr>
          <p:cNvPr id="339" name="Google Shape;339;p54"/>
          <p:cNvPicPr preferRelativeResize="0"/>
          <p:nvPr/>
        </p:nvPicPr>
        <p:blipFill rotWithShape="1">
          <a:blip r:embed="rId3">
            <a:alphaModFix/>
          </a:blip>
          <a:srcRect l="33651"/>
          <a:stretch/>
        </p:blipFill>
        <p:spPr>
          <a:xfrm>
            <a:off x="3126725" y="3685400"/>
            <a:ext cx="5864749" cy="2041949"/>
          </a:xfrm>
          <a:prstGeom prst="rect">
            <a:avLst/>
          </a:prstGeom>
          <a:noFill/>
          <a:ln>
            <a:noFill/>
          </a:ln>
        </p:spPr>
      </p:pic>
      <p:pic>
        <p:nvPicPr>
          <p:cNvPr id="340" name="Google Shape;340;p54"/>
          <p:cNvPicPr preferRelativeResize="0"/>
          <p:nvPr/>
        </p:nvPicPr>
        <p:blipFill rotWithShape="1">
          <a:blip r:embed="rId3">
            <a:alphaModFix/>
          </a:blip>
          <a:srcRect r="66564"/>
          <a:stretch/>
        </p:blipFill>
        <p:spPr>
          <a:xfrm>
            <a:off x="152400" y="3685400"/>
            <a:ext cx="2955421" cy="2041949"/>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68-95-99.7 Rule</a:t>
            </a:r>
            <a:endParaRPr>
              <a:solidFill>
                <a:schemeClr val="accent1"/>
              </a:solidFill>
            </a:endParaRPr>
          </a:p>
        </p:txBody>
      </p:sp>
      <p:sp>
        <p:nvSpPr>
          <p:cNvPr id="346" name="Google Shape;346;p55"/>
          <p:cNvSpPr txBox="1">
            <a:spLocks noGrp="1"/>
          </p:cNvSpPr>
          <p:nvPr>
            <p:ph type="body" idx="1"/>
          </p:nvPr>
        </p:nvSpPr>
        <p:spPr>
          <a:xfrm flipH="1">
            <a:off x="457200" y="1305775"/>
            <a:ext cx="8229600" cy="1035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t>For nearly normally distributed data,</a:t>
            </a:r>
            <a:endParaRPr sz="1700"/>
          </a:p>
          <a:p>
            <a:pPr marL="457200" lvl="0" indent="-336550" algn="l" rtl="0">
              <a:lnSpc>
                <a:spcPct val="115000"/>
              </a:lnSpc>
              <a:spcBef>
                <a:spcPts val="0"/>
              </a:spcBef>
              <a:spcAft>
                <a:spcPts val="0"/>
              </a:spcAft>
              <a:buSzPts val="1700"/>
              <a:buChar char="●"/>
            </a:pPr>
            <a:r>
              <a:rPr lang="en" sz="1700"/>
              <a:t>about 68% falls within 1 SD of the mean,</a:t>
            </a:r>
            <a:endParaRPr sz="1700"/>
          </a:p>
          <a:p>
            <a:pPr marL="457200" lvl="0" indent="-336550" algn="l" rtl="0">
              <a:lnSpc>
                <a:spcPct val="115000"/>
              </a:lnSpc>
              <a:spcBef>
                <a:spcPts val="0"/>
              </a:spcBef>
              <a:spcAft>
                <a:spcPts val="0"/>
              </a:spcAft>
              <a:buSzPts val="1700"/>
              <a:buChar char="●"/>
            </a:pPr>
            <a:r>
              <a:rPr lang="en" sz="1700"/>
              <a:t>about 95% falls within 2 SD of the mean,</a:t>
            </a:r>
            <a:endParaRPr sz="1700"/>
          </a:p>
          <a:p>
            <a:pPr marL="457200" lvl="0" indent="-336550" algn="l" rtl="0">
              <a:lnSpc>
                <a:spcPct val="115000"/>
              </a:lnSpc>
              <a:spcBef>
                <a:spcPts val="0"/>
              </a:spcBef>
              <a:spcAft>
                <a:spcPts val="0"/>
              </a:spcAft>
              <a:buSzPts val="1700"/>
              <a:buChar char="●"/>
            </a:pPr>
            <a:r>
              <a:rPr lang="en" sz="1700"/>
              <a:t>about 99.7% falls within 3 SD of the mean.</a:t>
            </a:r>
            <a:endParaRPr sz="1700"/>
          </a:p>
          <a:p>
            <a:pPr marL="0" lvl="0" indent="0" algn="l" rtl="0">
              <a:lnSpc>
                <a:spcPct val="115000"/>
              </a:lnSpc>
              <a:spcBef>
                <a:spcPts val="0"/>
              </a:spcBef>
              <a:spcAft>
                <a:spcPts val="0"/>
              </a:spcAft>
              <a:buNone/>
            </a:pPr>
            <a:r>
              <a:rPr lang="en" sz="1700"/>
              <a:t>It is possible for observations to fall 4, 5, or more standard deviations away from the mean, but these occurrences are very rare if the data are nearly normal.</a:t>
            </a:r>
            <a:endParaRPr sz="1700"/>
          </a:p>
        </p:txBody>
      </p:sp>
      <p:pic>
        <p:nvPicPr>
          <p:cNvPr id="347" name="Google Shape;347;p55"/>
          <p:cNvPicPr preferRelativeResize="0"/>
          <p:nvPr/>
        </p:nvPicPr>
        <p:blipFill>
          <a:blip r:embed="rId3">
            <a:alphaModFix/>
          </a:blip>
          <a:stretch>
            <a:fillRect/>
          </a:stretch>
        </p:blipFill>
        <p:spPr>
          <a:xfrm>
            <a:off x="1308249" y="3201549"/>
            <a:ext cx="6069974" cy="303075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6"/>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Describing variability using the</a:t>
            </a:r>
            <a:br>
              <a:rPr lang="en">
                <a:solidFill>
                  <a:schemeClr val="accent1"/>
                </a:solidFill>
              </a:rPr>
            </a:br>
            <a:r>
              <a:rPr lang="en">
                <a:solidFill>
                  <a:schemeClr val="accent1"/>
                </a:solidFill>
              </a:rPr>
              <a:t>68-95-99.7 Rule</a:t>
            </a:r>
            <a:endParaRPr>
              <a:solidFill>
                <a:schemeClr val="accent1"/>
              </a:solidFill>
            </a:endParaRPr>
          </a:p>
        </p:txBody>
      </p:sp>
      <p:sp>
        <p:nvSpPr>
          <p:cNvPr id="353" name="Google Shape;353;p56"/>
          <p:cNvSpPr txBox="1">
            <a:spLocks noGrp="1"/>
          </p:cNvSpPr>
          <p:nvPr>
            <p:ph type="body" idx="1"/>
          </p:nvPr>
        </p:nvSpPr>
        <p:spPr>
          <a:xfrm flipH="1">
            <a:off x="457200" y="1305775"/>
            <a:ext cx="8229600" cy="60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t>SAT scores are distributed nearly normally with mean 1500 and standard deviation 300.</a:t>
            </a:r>
            <a:endParaRPr sz="17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7"/>
          <p:cNvSpPr txBox="1">
            <a:spLocks noGrp="1"/>
          </p:cNvSpPr>
          <p:nvPr>
            <p:ph type="body" idx="1"/>
          </p:nvPr>
        </p:nvSpPr>
        <p:spPr>
          <a:xfrm flipH="1">
            <a:off x="457200" y="1908475"/>
            <a:ext cx="8229600" cy="6792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Char char="●"/>
            </a:pPr>
            <a:r>
              <a:rPr lang="en" sz="1700"/>
              <a:t>~68% of students score between 1200 and 1800 on the SAT.</a:t>
            </a:r>
            <a:endParaRPr sz="1700"/>
          </a:p>
          <a:p>
            <a:pPr marL="457200" lvl="0" indent="-336550" algn="l" rtl="0">
              <a:lnSpc>
                <a:spcPct val="115000"/>
              </a:lnSpc>
              <a:spcBef>
                <a:spcPts val="0"/>
              </a:spcBef>
              <a:spcAft>
                <a:spcPts val="0"/>
              </a:spcAft>
              <a:buSzPts val="1700"/>
              <a:buChar char="●"/>
            </a:pPr>
            <a:r>
              <a:rPr lang="en" sz="1700"/>
              <a:t>~95% of students score between 900 and 2100 on the SAT.</a:t>
            </a:r>
            <a:endParaRPr sz="1700"/>
          </a:p>
          <a:p>
            <a:pPr marL="457200" lvl="0" indent="-336550" algn="l" rtl="0">
              <a:lnSpc>
                <a:spcPct val="115000"/>
              </a:lnSpc>
              <a:spcBef>
                <a:spcPts val="0"/>
              </a:spcBef>
              <a:spcAft>
                <a:spcPts val="0"/>
              </a:spcAft>
              <a:buSzPts val="1700"/>
              <a:buChar char="●"/>
            </a:pPr>
            <a:r>
              <a:rPr lang="en" sz="1700"/>
              <a:t>~$99.7% of students score between 600 and 2400 on the SAT.</a:t>
            </a:r>
            <a:endParaRPr sz="1700"/>
          </a:p>
        </p:txBody>
      </p:sp>
      <p:sp>
        <p:nvSpPr>
          <p:cNvPr id="359" name="Google Shape;359;p57"/>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Describing variability using the</a:t>
            </a:r>
            <a:br>
              <a:rPr lang="en">
                <a:solidFill>
                  <a:schemeClr val="accent1"/>
                </a:solidFill>
              </a:rPr>
            </a:br>
            <a:r>
              <a:rPr lang="en">
                <a:solidFill>
                  <a:schemeClr val="accent1"/>
                </a:solidFill>
              </a:rPr>
              <a:t>68-95-99.7 Rule</a:t>
            </a:r>
            <a:endParaRPr>
              <a:solidFill>
                <a:schemeClr val="accent1"/>
              </a:solidFill>
            </a:endParaRPr>
          </a:p>
        </p:txBody>
      </p:sp>
      <p:sp>
        <p:nvSpPr>
          <p:cNvPr id="360" name="Google Shape;360;p57"/>
          <p:cNvSpPr txBox="1">
            <a:spLocks noGrp="1"/>
          </p:cNvSpPr>
          <p:nvPr>
            <p:ph type="body" idx="1"/>
          </p:nvPr>
        </p:nvSpPr>
        <p:spPr>
          <a:xfrm flipH="1">
            <a:off x="457200" y="1305775"/>
            <a:ext cx="8229600" cy="60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t>SAT scores are distributed nearly normally with mean 1500 and standard deviation 300.</a:t>
            </a:r>
            <a:endParaRPr sz="1700"/>
          </a:p>
        </p:txBody>
      </p:sp>
      <p:pic>
        <p:nvPicPr>
          <p:cNvPr id="361" name="Google Shape;361;p57"/>
          <p:cNvPicPr preferRelativeResize="0"/>
          <p:nvPr/>
        </p:nvPicPr>
        <p:blipFill>
          <a:blip r:embed="rId3">
            <a:alphaModFix/>
          </a:blip>
          <a:stretch>
            <a:fillRect/>
          </a:stretch>
        </p:blipFill>
        <p:spPr>
          <a:xfrm>
            <a:off x="1905000" y="2958675"/>
            <a:ext cx="5357474" cy="3313050"/>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5"/>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Appendix</a:t>
            </a:r>
            <a:endParaRPr/>
          </a:p>
        </p:txBody>
      </p:sp>
      <p:sp>
        <p:nvSpPr>
          <p:cNvPr id="412" name="Google Shape;412;p65"/>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Probability Tables</a:t>
            </a: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6"/>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the exact probability -</a:t>
            </a:r>
            <a:br>
              <a:rPr lang="en">
                <a:solidFill>
                  <a:schemeClr val="accent1"/>
                </a:solidFill>
              </a:rPr>
            </a:br>
            <a:r>
              <a:rPr lang="en">
                <a:solidFill>
                  <a:schemeClr val="accent1"/>
                </a:solidFill>
              </a:rPr>
              <a:t>using the Z table</a:t>
            </a:r>
            <a:endParaRPr>
              <a:solidFill>
                <a:schemeClr val="accent1"/>
              </a:solidFill>
            </a:endParaRPr>
          </a:p>
        </p:txBody>
      </p:sp>
      <p:pic>
        <p:nvPicPr>
          <p:cNvPr id="418" name="Google Shape;418;p66"/>
          <p:cNvPicPr preferRelativeResize="0"/>
          <p:nvPr/>
        </p:nvPicPr>
        <p:blipFill>
          <a:blip r:embed="rId3">
            <a:alphaModFix/>
          </a:blip>
          <a:stretch>
            <a:fillRect/>
          </a:stretch>
        </p:blipFill>
        <p:spPr>
          <a:xfrm>
            <a:off x="457200" y="1377575"/>
            <a:ext cx="8229601" cy="48900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7"/>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the exact probability -</a:t>
            </a:r>
            <a:br>
              <a:rPr lang="en">
                <a:solidFill>
                  <a:schemeClr val="accent1"/>
                </a:solidFill>
              </a:rPr>
            </a:br>
            <a:r>
              <a:rPr lang="en">
                <a:solidFill>
                  <a:schemeClr val="accent1"/>
                </a:solidFill>
              </a:rPr>
              <a:t>using the Z table</a:t>
            </a:r>
            <a:endParaRPr>
              <a:solidFill>
                <a:schemeClr val="accent1"/>
              </a:solidFill>
            </a:endParaRPr>
          </a:p>
        </p:txBody>
      </p:sp>
      <p:pic>
        <p:nvPicPr>
          <p:cNvPr id="424" name="Google Shape;424;p67"/>
          <p:cNvPicPr preferRelativeResize="0"/>
          <p:nvPr/>
        </p:nvPicPr>
        <p:blipFill>
          <a:blip r:embed="rId3">
            <a:alphaModFix/>
          </a:blip>
          <a:stretch>
            <a:fillRect/>
          </a:stretch>
        </p:blipFill>
        <p:spPr>
          <a:xfrm>
            <a:off x="457200" y="1377575"/>
            <a:ext cx="8229600" cy="4881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2"/>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Normal distributions</a:t>
            </a:r>
            <a:br>
              <a:rPr lang="en">
                <a:solidFill>
                  <a:schemeClr val="accent1"/>
                </a:solidFill>
              </a:rPr>
            </a:br>
            <a:r>
              <a:rPr lang="en">
                <a:solidFill>
                  <a:schemeClr val="accent1"/>
                </a:solidFill>
              </a:rPr>
              <a:t>with different parameters</a:t>
            </a:r>
            <a:endParaRPr>
              <a:solidFill>
                <a:schemeClr val="accent1"/>
              </a:solidFill>
            </a:endParaRPr>
          </a:p>
        </p:txBody>
      </p:sp>
      <p:pic>
        <p:nvPicPr>
          <p:cNvPr id="4" name="Picture 2" descr="Two normal curves. Both have a mean labeled mu and a deviation marked to the right of mu labeled sigma. The first curve is shorter and wider, with a larger deviation. The second is taller and narrower with a smaller deviatio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31885" y="2331864"/>
            <a:ext cx="7304991" cy="2161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2" name="Rectangle 1"/>
              <p:cNvSpPr/>
              <p:nvPr/>
            </p:nvSpPr>
            <p:spPr>
              <a:xfrm>
                <a:off x="6383215" y="234563"/>
                <a:ext cx="1375318" cy="58477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ＭＳ Ｐゴシック" pitchFamily="34" charset="-128"/>
                        </a:rPr>
                        <m:t>𝑁</m:t>
                      </m:r>
                      <m:d>
                        <m:dPr>
                          <m:ctrlPr>
                            <a:rPr lang="en-US" sz="3200" i="1">
                              <a:latin typeface="Cambria Math" panose="02040503050406030204" pitchFamily="18" charset="0"/>
                              <a:ea typeface="ＭＳ Ｐゴシック" pitchFamily="34" charset="-128"/>
                            </a:rPr>
                          </m:ctrlPr>
                        </m:dPr>
                        <m:e>
                          <m:r>
                            <a:rPr lang="en-US" sz="3200" i="1">
                              <a:latin typeface="Cambria Math" panose="02040503050406030204" pitchFamily="18" charset="0"/>
                              <a:ea typeface="Cambria Math" panose="02040503050406030204" pitchFamily="18" charset="0"/>
                            </a:rPr>
                            <m:t>𝜇</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𝜎</m:t>
                          </m:r>
                        </m:e>
                      </m:d>
                    </m:oMath>
                  </m:oMathPara>
                </a14:m>
                <a:endParaRPr lang="en-US" sz="3200" dirty="0"/>
              </a:p>
            </p:txBody>
          </p:sp>
        </mc:Choice>
        <mc:Fallback>
          <p:sp>
            <p:nvSpPr>
              <p:cNvPr id="2" name="Rectangle 1"/>
              <p:cNvSpPr>
                <a:spLocks noRot="1" noChangeAspect="1" noMove="1" noResize="1" noEditPoints="1" noAdjustHandles="1" noChangeArrowheads="1" noChangeShapeType="1" noTextEdit="1"/>
              </p:cNvSpPr>
              <p:nvPr/>
            </p:nvSpPr>
            <p:spPr>
              <a:xfrm>
                <a:off x="6383215" y="234563"/>
                <a:ext cx="1375318" cy="584775"/>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3"/>
          <p:cNvSpPr txBox="1">
            <a:spLocks noGrp="1"/>
          </p:cNvSpPr>
          <p:nvPr>
            <p:ph type="body" idx="1"/>
          </p:nvPr>
        </p:nvSpPr>
        <p:spPr>
          <a:xfrm flipH="1">
            <a:off x="457200" y="151775"/>
            <a:ext cx="8229600" cy="3201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dirty="0">
                <a:solidFill>
                  <a:schemeClr val="accent1"/>
                </a:solidFill>
              </a:rPr>
              <a:t>SAT scores are distributed nearly normally with mean 1500 and standard deviation 300. ACT scores are distributed nearly normally with mean 21 and standard deviation 5. A college admissions officer wants to determine which of the two applicants scored better on their standardized test with respect to the other test takers: Pam, who earned an 1800 on her SAT, or Jim, who scored a 24 on his ACT?</a:t>
            </a:r>
            <a:endParaRPr sz="2300" dirty="0">
              <a:solidFill>
                <a:schemeClr val="accent1"/>
              </a:solidFill>
            </a:endParaRPr>
          </a:p>
        </p:txBody>
      </p:sp>
      <p:pic>
        <p:nvPicPr>
          <p:cNvPr id="99" name="Google Shape;99;p23"/>
          <p:cNvPicPr preferRelativeResize="0"/>
          <p:nvPr/>
        </p:nvPicPr>
        <p:blipFill>
          <a:blip r:embed="rId3">
            <a:alphaModFix/>
          </a:blip>
          <a:stretch>
            <a:fillRect/>
          </a:stretch>
        </p:blipFill>
        <p:spPr>
          <a:xfrm>
            <a:off x="457200" y="3021900"/>
            <a:ext cx="8125360" cy="313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4"/>
          <p:cNvSpPr txBox="1">
            <a:spLocks noGrp="1"/>
          </p:cNvSpPr>
          <p:nvPr>
            <p:ph type="body" idx="1"/>
          </p:nvPr>
        </p:nvSpPr>
        <p:spPr>
          <a:xfrm flipH="1">
            <a:off x="457200" y="1305775"/>
            <a:ext cx="8229600" cy="204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a:t>Since we cannot just compare these two raw scores, we instead compare how many standard deviations beyond the mean each observation is.</a:t>
            </a:r>
            <a:endParaRPr sz="1900"/>
          </a:p>
          <a:p>
            <a:pPr marL="457200" lvl="0" indent="-349250" algn="l" rtl="0">
              <a:lnSpc>
                <a:spcPct val="115000"/>
              </a:lnSpc>
              <a:spcBef>
                <a:spcPts val="0"/>
              </a:spcBef>
              <a:spcAft>
                <a:spcPts val="0"/>
              </a:spcAft>
              <a:buSzPts val="1900"/>
              <a:buChar char="●"/>
            </a:pPr>
            <a:r>
              <a:rPr lang="en" sz="1900"/>
              <a:t>Pam's score is (1800 - 1500) / 300 = 1 standard deviation above the mean.</a:t>
            </a:r>
            <a:endParaRPr sz="1900"/>
          </a:p>
          <a:p>
            <a:pPr marL="457200" lvl="0" indent="-349250" algn="l" rtl="0">
              <a:lnSpc>
                <a:spcPct val="115000"/>
              </a:lnSpc>
              <a:spcBef>
                <a:spcPts val="0"/>
              </a:spcBef>
              <a:spcAft>
                <a:spcPts val="0"/>
              </a:spcAft>
              <a:buSzPts val="1900"/>
              <a:buChar char="●"/>
            </a:pPr>
            <a:r>
              <a:rPr lang="en" sz="1900"/>
              <a:t>Jim's score is (24 - 21) / 5 = 0.6 standard deviations above the mean.</a:t>
            </a:r>
            <a:endParaRPr sz="1900">
              <a:solidFill>
                <a:srgbClr val="000000"/>
              </a:solidFill>
            </a:endParaRPr>
          </a:p>
        </p:txBody>
      </p:sp>
      <p:sp>
        <p:nvSpPr>
          <p:cNvPr id="105" name="Google Shape;105;p2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Standardizing with Z scores</a:t>
            </a:r>
            <a:endParaRPr>
              <a:solidFill>
                <a:schemeClr val="accent1"/>
              </a:solidFill>
            </a:endParaRPr>
          </a:p>
        </p:txBody>
      </p:sp>
      <p:pic>
        <p:nvPicPr>
          <p:cNvPr id="106" name="Google Shape;106;p24"/>
          <p:cNvPicPr preferRelativeResize="0"/>
          <p:nvPr/>
        </p:nvPicPr>
        <p:blipFill>
          <a:blip r:embed="rId3">
            <a:alphaModFix/>
          </a:blip>
          <a:stretch>
            <a:fillRect/>
          </a:stretch>
        </p:blipFill>
        <p:spPr>
          <a:xfrm>
            <a:off x="1524452" y="3352977"/>
            <a:ext cx="6006775" cy="30620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300" dirty="0"/>
              <a:t>These are called </a:t>
            </a:r>
            <a:r>
              <a:rPr lang="en" sz="2300" i="1" dirty="0">
                <a:solidFill>
                  <a:schemeClr val="accent1"/>
                </a:solidFill>
              </a:rPr>
              <a:t>standardized</a:t>
            </a:r>
            <a:r>
              <a:rPr lang="en" sz="2300" dirty="0"/>
              <a:t> scores, or </a:t>
            </a:r>
            <a:r>
              <a:rPr lang="en" sz="2300" i="1" dirty="0">
                <a:solidFill>
                  <a:schemeClr val="accent1"/>
                </a:solidFill>
              </a:rPr>
              <a:t>Z scores</a:t>
            </a:r>
            <a:r>
              <a:rPr lang="en" sz="2300" dirty="0"/>
              <a:t>.</a:t>
            </a:r>
            <a:endParaRPr sz="2300" dirty="0"/>
          </a:p>
          <a:p>
            <a:pPr marL="457200" lvl="0" indent="-374650" algn="l" rtl="0">
              <a:lnSpc>
                <a:spcPct val="115000"/>
              </a:lnSpc>
              <a:spcBef>
                <a:spcPts val="0"/>
              </a:spcBef>
              <a:spcAft>
                <a:spcPts val="0"/>
              </a:spcAft>
              <a:buSzPts val="2300"/>
              <a:buChar char="●"/>
            </a:pPr>
            <a:r>
              <a:rPr lang="en" sz="2300" dirty="0"/>
              <a:t>Z score of an observation is the number of standard deviations it falls above or below the mean.</a:t>
            </a:r>
            <a:endParaRPr sz="2300" dirty="0"/>
          </a:p>
          <a:p>
            <a:pPr marL="914400" lvl="0" indent="0" algn="l" rtl="0">
              <a:lnSpc>
                <a:spcPct val="115000"/>
              </a:lnSpc>
              <a:spcBef>
                <a:spcPts val="1000"/>
              </a:spcBef>
              <a:spcAft>
                <a:spcPts val="0"/>
              </a:spcAft>
              <a:buNone/>
            </a:pPr>
            <a:endParaRPr lang="en-US" sz="2300" dirty="0"/>
          </a:p>
          <a:p>
            <a:pPr marL="914400" lvl="0" indent="0" algn="l" rtl="0">
              <a:lnSpc>
                <a:spcPct val="115000"/>
              </a:lnSpc>
              <a:spcBef>
                <a:spcPts val="1000"/>
              </a:spcBef>
              <a:spcAft>
                <a:spcPts val="0"/>
              </a:spcAft>
              <a:buNone/>
            </a:pPr>
            <a:endParaRPr sz="2300" dirty="0"/>
          </a:p>
          <a:p>
            <a:pPr marL="457200" lvl="0" indent="-374650" algn="l" rtl="0">
              <a:lnSpc>
                <a:spcPct val="115000"/>
              </a:lnSpc>
              <a:spcBef>
                <a:spcPts val="0"/>
              </a:spcBef>
              <a:spcAft>
                <a:spcPts val="0"/>
              </a:spcAft>
              <a:buSzPts val="2300"/>
              <a:buChar char="●"/>
            </a:pPr>
            <a:r>
              <a:rPr lang="en" sz="2300" dirty="0"/>
              <a:t>Observations that are more than 2 SD away from the mean are usually considered unusual. (Some books use 3 SD)</a:t>
            </a:r>
            <a:endParaRPr sz="2300" dirty="0"/>
          </a:p>
        </p:txBody>
      </p:sp>
      <p:sp>
        <p:nvSpPr>
          <p:cNvPr id="112" name="Google Shape;112;p2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Standardizing with Z scores (cont.)</a:t>
            </a:r>
            <a:endParaRPr dirty="0">
              <a:solidFill>
                <a:schemeClr val="accent1"/>
              </a:solidFill>
            </a:endParaRPr>
          </a:p>
        </p:txBody>
      </p:sp>
      <p:pic>
        <p:nvPicPr>
          <p:cNvPr id="113" name="Google Shape;113;p25"/>
          <p:cNvPicPr preferRelativeResize="0"/>
          <p:nvPr/>
        </p:nvPicPr>
        <p:blipFill>
          <a:blip r:embed="rId3">
            <a:alphaModFix/>
          </a:blip>
          <a:stretch>
            <a:fillRect/>
          </a:stretch>
        </p:blipFill>
        <p:spPr>
          <a:xfrm>
            <a:off x="2111154" y="2824438"/>
            <a:ext cx="2513600" cy="706350"/>
          </a:xfrm>
          <a:prstGeom prst="rect">
            <a:avLst/>
          </a:prstGeom>
          <a:noFill/>
          <a:ln>
            <a:noFill/>
          </a:ln>
        </p:spPr>
      </p:pic>
      <mc:AlternateContent xmlns:mc="http://schemas.openxmlformats.org/markup-compatibility/2006">
        <mc:Choice xmlns:a14="http://schemas.microsoft.com/office/drawing/2010/main" Requires="a14">
          <p:sp>
            <p:nvSpPr>
              <p:cNvPr id="2" name="Rectangle 1"/>
              <p:cNvSpPr/>
              <p:nvPr/>
            </p:nvSpPr>
            <p:spPr>
              <a:xfrm>
                <a:off x="5547946" y="2894234"/>
                <a:ext cx="1237343" cy="56675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1800" i="1" dirty="0">
                          <a:latin typeface="Cambria Math" panose="02040503050406030204" pitchFamily="18" charset="0"/>
                          <a:ea typeface="ＭＳ Ｐゴシック" pitchFamily="34" charset="-128"/>
                        </a:rPr>
                        <m:t>𝑍</m:t>
                      </m:r>
                      <m:r>
                        <a:rPr lang="en-US" sz="1800" i="1" dirty="0">
                          <a:latin typeface="Cambria Math" panose="02040503050406030204" pitchFamily="18" charset="0"/>
                          <a:ea typeface="ＭＳ Ｐゴシック" pitchFamily="34" charset="-128"/>
                        </a:rPr>
                        <m:t>=</m:t>
                      </m:r>
                      <m:f>
                        <m:fPr>
                          <m:ctrlPr>
                            <a:rPr lang="en-US" sz="1800" i="1" dirty="0">
                              <a:latin typeface="Cambria Math" panose="02040503050406030204" pitchFamily="18" charset="0"/>
                              <a:ea typeface="ＭＳ Ｐゴシック" pitchFamily="34" charset="-128"/>
                            </a:rPr>
                          </m:ctrlPr>
                        </m:fPr>
                        <m:num>
                          <m:r>
                            <a:rPr lang="en-US" sz="1800" i="1" dirty="0">
                              <a:latin typeface="Cambria Math" panose="02040503050406030204" pitchFamily="18" charset="0"/>
                              <a:ea typeface="ＭＳ Ｐゴシック" pitchFamily="34" charset="-128"/>
                            </a:rPr>
                            <m:t>𝑥</m:t>
                          </m:r>
                          <m:r>
                            <a:rPr lang="en-US" sz="1800" i="1" dirty="0">
                              <a:latin typeface="Cambria Math" panose="02040503050406030204" pitchFamily="18" charset="0"/>
                              <a:ea typeface="ＭＳ Ｐゴシック" pitchFamily="34" charset="-128"/>
                            </a:rPr>
                            <m:t>−</m:t>
                          </m:r>
                          <m:r>
                            <a:rPr lang="en-US" sz="1800" i="1" dirty="0">
                              <a:latin typeface="Cambria Math" panose="02040503050406030204" pitchFamily="18" charset="0"/>
                              <a:ea typeface="Cambria Math" panose="02040503050406030204" pitchFamily="18" charset="0"/>
                            </a:rPr>
                            <m:t>𝜇</m:t>
                          </m:r>
                        </m:num>
                        <m:den>
                          <m:r>
                            <a:rPr lang="en-US" sz="1800" i="1" dirty="0">
                              <a:latin typeface="Cambria Math" panose="02040503050406030204" pitchFamily="18" charset="0"/>
                              <a:ea typeface="Cambria Math" panose="02040503050406030204" pitchFamily="18" charset="0"/>
                            </a:rPr>
                            <m:t>𝜎</m:t>
                          </m:r>
                        </m:den>
                      </m:f>
                    </m:oMath>
                  </m:oMathPara>
                </a14:m>
                <a:endParaRPr lang="en-US" sz="1800" dirty="0"/>
              </a:p>
            </p:txBody>
          </p:sp>
        </mc:Choice>
        <mc:Fallback>
          <p:sp>
            <p:nvSpPr>
              <p:cNvPr id="2" name="Rectangle 1"/>
              <p:cNvSpPr>
                <a:spLocks noRot="1" noChangeAspect="1" noMove="1" noResize="1" noEditPoints="1" noAdjustHandles="1" noChangeArrowheads="1" noChangeShapeType="1" noTextEdit="1"/>
              </p:cNvSpPr>
              <p:nvPr/>
            </p:nvSpPr>
            <p:spPr>
              <a:xfrm>
                <a:off x="5547946" y="2894234"/>
                <a:ext cx="1237343" cy="566758"/>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23005" y="-194406"/>
            <a:ext cx="8077200" cy="1219200"/>
          </a:xfrm>
        </p:spPr>
        <p:txBody>
          <a:bodyPr/>
          <a:lstStyle/>
          <a:p>
            <a:pPr eaLnBrk="1" hangingPunct="1"/>
            <a:r>
              <a:rPr lang="en" dirty="0">
                <a:solidFill>
                  <a:schemeClr val="accent1"/>
                </a:solidFill>
              </a:rPr>
              <a:t>Standardizing with Z scores (cont.)</a:t>
            </a:r>
            <a:endParaRPr lang="en-US" dirty="0">
              <a:solidFill>
                <a:schemeClr val="accent1"/>
              </a:solidFill>
            </a:endParaRPr>
          </a:p>
        </p:txBody>
      </p:sp>
      <mc:AlternateContent xmlns:mc="http://schemas.openxmlformats.org/markup-compatibility/2006">
        <mc:Choice xmlns:a14="http://schemas.microsoft.com/office/drawing/2010/main" Requires="a14">
          <p:sp>
            <p:nvSpPr>
              <p:cNvPr id="11" name="Rectangle 3"/>
              <p:cNvSpPr txBox="1">
                <a:spLocks noChangeArrowheads="1"/>
              </p:cNvSpPr>
              <p:nvPr/>
            </p:nvSpPr>
            <p:spPr>
              <a:xfrm>
                <a:off x="273984" y="995975"/>
                <a:ext cx="8714076" cy="5862025"/>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fontAlgn="auto">
                  <a:spcAft>
                    <a:spcPts val="0"/>
                  </a:spcAft>
                  <a:buClr>
                    <a:schemeClr val="accent3"/>
                  </a:buClr>
                  <a:buSzPct val="95000"/>
                  <a:buFont typeface="System Font Regular"/>
                  <a:buChar char="●"/>
                </a:pPr>
                <a:r>
                  <a:rPr lang="en-US" sz="2200" dirty="0">
                    <a:solidFill>
                      <a:srgbClr val="000000"/>
                    </a:solidFill>
                    <a:latin typeface="Arial" pitchFamily="34" charset="0"/>
                    <a:ea typeface="ＭＳ Ｐゴシック" pitchFamily="34" charset="-128"/>
                  </a:rPr>
                  <a:t>The heights of women aged 20 to 29 in the United States are approximately Normal, with </a:t>
                </a:r>
                <a14:m>
                  <m:oMath xmlns:m="http://schemas.openxmlformats.org/officeDocument/2006/math">
                    <m:r>
                      <a:rPr lang="en-US" sz="2200" i="1" dirty="0" smtClean="0">
                        <a:solidFill>
                          <a:srgbClr val="000000"/>
                        </a:solidFill>
                        <a:latin typeface="Cambria Math" panose="02040503050406030204" pitchFamily="18" charset="0"/>
                        <a:ea typeface="Cambria Math" panose="02040503050406030204" pitchFamily="18" charset="0"/>
                      </a:rPr>
                      <m:t>𝜇</m:t>
                    </m:r>
                  </m:oMath>
                </a14:m>
                <a:r>
                  <a:rPr lang="en-US" sz="2200" i="1" dirty="0">
                    <a:solidFill>
                      <a:srgbClr val="000000"/>
                    </a:solidFill>
                    <a:latin typeface="Arial" pitchFamily="34" charset="0"/>
                    <a:ea typeface="ＭＳ Ｐゴシック" pitchFamily="34" charset="-128"/>
                  </a:rPr>
                  <a:t> </a:t>
                </a:r>
                <a:r>
                  <a:rPr lang="en-US" sz="2200" dirty="0">
                    <a:solidFill>
                      <a:srgbClr val="000000"/>
                    </a:solidFill>
                    <a:latin typeface="Arial" pitchFamily="34" charset="0"/>
                    <a:ea typeface="ＭＳ Ｐゴシック" pitchFamily="34" charset="-128"/>
                  </a:rPr>
                  <a:t>= 64.1 and </a:t>
                </a:r>
                <a:r>
                  <a:rPr lang="en-US" sz="2200" i="1" dirty="0">
                    <a:solidFill>
                      <a:srgbClr val="000000"/>
                    </a:solidFill>
                    <a:latin typeface="Arial" pitchFamily="34" charset="0"/>
                    <a:ea typeface="ＭＳ Ｐゴシック" pitchFamily="34" charset="-128"/>
                  </a:rPr>
                  <a:t>σ = </a:t>
                </a:r>
                <a:r>
                  <a:rPr lang="en-US" sz="2200" dirty="0">
                    <a:solidFill>
                      <a:srgbClr val="000000"/>
                    </a:solidFill>
                    <a:latin typeface="Arial" pitchFamily="34" charset="0"/>
                    <a:ea typeface="ＭＳ Ｐゴシック" pitchFamily="34" charset="-128"/>
                  </a:rPr>
                  <a:t>3.7 inches. The standardized height is</a:t>
                </a:r>
                <a:endParaRPr lang="en-US" sz="2000" i="1" dirty="0">
                  <a:solidFill>
                    <a:srgbClr val="000000"/>
                  </a:solidFill>
                  <a:latin typeface="Cambria Math" panose="02040503050406030204" pitchFamily="18" charset="0"/>
                  <a:ea typeface="ＭＳ Ｐゴシック" pitchFamily="34" charset="-128"/>
                </a:endParaRP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ＭＳ Ｐゴシック" pitchFamily="34" charset="-128"/>
                        </a:rPr>
                        <m:t>𝑧</m:t>
                      </m:r>
                      <m:r>
                        <a:rPr lang="en-US" sz="2000" b="0" i="1" dirty="0" smtClean="0">
                          <a:solidFill>
                            <a:srgbClr val="000000"/>
                          </a:solidFill>
                          <a:latin typeface="Cambria Math" panose="02040503050406030204" pitchFamily="18" charset="0"/>
                          <a:ea typeface="ＭＳ Ｐゴシック" pitchFamily="34" charset="-128"/>
                        </a:rPr>
                        <m:t>=</m:t>
                      </m:r>
                      <m:f>
                        <m:fPr>
                          <m:ctrlPr>
                            <a:rPr lang="en-US" sz="2000" i="1" dirty="0">
                              <a:solidFill>
                                <a:srgbClr val="000000"/>
                              </a:solidFill>
                              <a:latin typeface="Cambria Math" panose="02040503050406030204" pitchFamily="18" charset="0"/>
                              <a:ea typeface="ＭＳ Ｐゴシック" pitchFamily="34" charset="-128"/>
                            </a:rPr>
                          </m:ctrlPr>
                        </m:fPr>
                        <m:num>
                          <m:r>
                            <m:rPr>
                              <m:nor/>
                            </m:rPr>
                            <a:rPr lang="en-US" sz="2000" b="0" i="0" dirty="0" smtClean="0">
                              <a:solidFill>
                                <a:srgbClr val="000000"/>
                              </a:solidFill>
                              <a:latin typeface="Cambria Math" panose="02040503050406030204" pitchFamily="18" charset="0"/>
                              <a:ea typeface="ＭＳ Ｐゴシック" pitchFamily="34" charset="-128"/>
                            </a:rPr>
                            <m:t>height</m:t>
                          </m:r>
                          <m:r>
                            <a:rPr lang="en-US" sz="2000" i="1" dirty="0">
                              <a:solidFill>
                                <a:srgbClr val="000000"/>
                              </a:solidFill>
                              <a:latin typeface="Cambria Math" panose="02040503050406030204" pitchFamily="18" charset="0"/>
                              <a:ea typeface="ＭＳ Ｐゴシック" pitchFamily="34" charset="-128"/>
                            </a:rPr>
                            <m:t>−</m:t>
                          </m:r>
                          <m:r>
                            <a:rPr lang="en-US" sz="2000" b="0" i="1" dirty="0" smtClean="0">
                              <a:solidFill>
                                <a:srgbClr val="000000"/>
                              </a:solidFill>
                              <a:latin typeface="Cambria Math" panose="02040503050406030204" pitchFamily="18" charset="0"/>
                              <a:ea typeface="Cambria Math" panose="02040503050406030204" pitchFamily="18" charset="0"/>
                            </a:rPr>
                            <m:t>64.1</m:t>
                          </m:r>
                        </m:num>
                        <m:den>
                          <m:r>
                            <a:rPr lang="en-US" sz="2000" b="0" i="1" dirty="0" smtClean="0">
                              <a:solidFill>
                                <a:srgbClr val="000000"/>
                              </a:solidFill>
                              <a:latin typeface="Cambria Math" panose="02040503050406030204" pitchFamily="18" charset="0"/>
                              <a:ea typeface="Cambria Math" panose="02040503050406030204" pitchFamily="18" charset="0"/>
                            </a:rPr>
                            <m:t>3.7</m:t>
                          </m:r>
                        </m:den>
                      </m:f>
                    </m:oMath>
                  </m:oMathPara>
                </a14:m>
                <a:endParaRPr lang="en-US" sz="2200" dirty="0">
                  <a:solidFill>
                    <a:srgbClr val="000000"/>
                  </a:solidFill>
                  <a:latin typeface="Arial" pitchFamily="34" charset="0"/>
                  <a:ea typeface="ＭＳ Ｐゴシック" pitchFamily="34" charset="-128"/>
                </a:endParaRPr>
              </a:p>
              <a:p>
                <a:pPr fontAlgn="auto">
                  <a:spcAft>
                    <a:spcPts val="0"/>
                  </a:spcAft>
                  <a:buClr>
                    <a:schemeClr val="accent3"/>
                  </a:buClr>
                  <a:buSzPct val="95000"/>
                  <a:buFont typeface="System Font Regular"/>
                  <a:buChar char="●"/>
                </a:pPr>
                <a:endParaRPr lang="en-US" sz="2200" dirty="0" smtClean="0">
                  <a:solidFill>
                    <a:srgbClr val="000000"/>
                  </a:solidFill>
                  <a:latin typeface="Arial" pitchFamily="34" charset="0"/>
                  <a:ea typeface="ＭＳ Ｐゴシック" pitchFamily="34" charset="-128"/>
                </a:endParaRPr>
              </a:p>
              <a:p>
                <a:pPr fontAlgn="auto">
                  <a:spcAft>
                    <a:spcPts val="0"/>
                  </a:spcAft>
                  <a:buClr>
                    <a:schemeClr val="accent3"/>
                  </a:buClr>
                  <a:buSzPct val="95000"/>
                  <a:buFont typeface="System Font Regular"/>
                  <a:buChar char="●"/>
                </a:pPr>
                <a:r>
                  <a:rPr lang="en-US" sz="2200" dirty="0" smtClean="0">
                    <a:solidFill>
                      <a:srgbClr val="000000"/>
                    </a:solidFill>
                    <a:latin typeface="Arial" pitchFamily="34" charset="0"/>
                    <a:ea typeface="ＭＳ Ｐゴシック" pitchFamily="34" charset="-128"/>
                  </a:rPr>
                  <a:t>A </a:t>
                </a:r>
                <a:r>
                  <a:rPr lang="en-US" sz="2200" dirty="0">
                    <a:solidFill>
                      <a:srgbClr val="000000"/>
                    </a:solidFill>
                    <a:latin typeface="Arial" pitchFamily="34" charset="0"/>
                    <a:ea typeface="ＭＳ Ｐゴシック" pitchFamily="34" charset="-128"/>
                  </a:rPr>
                  <a:t>woman 70 inches tall, for example, has standardized height </a:t>
                </a:r>
              </a:p>
              <a:p>
                <a:pPr marL="68580" indent="0" fontAlgn="auto">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ＭＳ Ｐゴシック" pitchFamily="34" charset="-128"/>
                        </a:rPr>
                        <m:t>𝑧</m:t>
                      </m:r>
                      <m:r>
                        <a:rPr lang="en-US" sz="2000" i="1" dirty="0">
                          <a:solidFill>
                            <a:srgbClr val="000000"/>
                          </a:solidFill>
                          <a:latin typeface="Cambria Math" panose="02040503050406030204" pitchFamily="18" charset="0"/>
                          <a:ea typeface="ＭＳ Ｐゴシック" pitchFamily="34" charset="-128"/>
                        </a:rPr>
                        <m:t>=</m:t>
                      </m:r>
                      <m:f>
                        <m:fPr>
                          <m:ctrlPr>
                            <a:rPr lang="en-US" sz="2000" i="1" dirty="0">
                              <a:solidFill>
                                <a:srgbClr val="000000"/>
                              </a:solidFill>
                              <a:latin typeface="Cambria Math" panose="02040503050406030204" pitchFamily="18" charset="0"/>
                              <a:ea typeface="ＭＳ Ｐゴシック" pitchFamily="34" charset="-128"/>
                            </a:rPr>
                          </m:ctrlPr>
                        </m:fPr>
                        <m:num>
                          <m:r>
                            <m:rPr>
                              <m:nor/>
                            </m:rPr>
                            <a:rPr lang="en-US" sz="2000" b="0" i="0" dirty="0" smtClean="0">
                              <a:solidFill>
                                <a:srgbClr val="000000"/>
                              </a:solidFill>
                              <a:latin typeface="Cambria Math" panose="02040503050406030204" pitchFamily="18" charset="0"/>
                              <a:ea typeface="ＭＳ Ｐゴシック" pitchFamily="34" charset="-128"/>
                            </a:rPr>
                            <m:t>70</m:t>
                          </m:r>
                          <m:r>
                            <a:rPr lang="en-US" sz="2000" i="1" dirty="0">
                              <a:solidFill>
                                <a:srgbClr val="000000"/>
                              </a:solidFill>
                              <a:latin typeface="Cambria Math" panose="02040503050406030204" pitchFamily="18" charset="0"/>
                              <a:ea typeface="ＭＳ Ｐゴシック" pitchFamily="34" charset="-128"/>
                            </a:rPr>
                            <m:t>−</m:t>
                          </m:r>
                          <m:r>
                            <a:rPr lang="en-US" sz="2000" i="1" dirty="0">
                              <a:solidFill>
                                <a:srgbClr val="000000"/>
                              </a:solidFill>
                              <a:latin typeface="Cambria Math" panose="02040503050406030204" pitchFamily="18" charset="0"/>
                              <a:ea typeface="Cambria Math" panose="02040503050406030204" pitchFamily="18" charset="0"/>
                            </a:rPr>
                            <m:t>64.</m:t>
                          </m:r>
                          <m:r>
                            <a:rPr lang="en-US" sz="2000" b="0" i="1" dirty="0" smtClean="0">
                              <a:solidFill>
                                <a:srgbClr val="000000"/>
                              </a:solidFill>
                              <a:latin typeface="Cambria Math" panose="02040503050406030204" pitchFamily="18" charset="0"/>
                              <a:ea typeface="Cambria Math" panose="02040503050406030204" pitchFamily="18" charset="0"/>
                            </a:rPr>
                            <m:t>1</m:t>
                          </m:r>
                        </m:num>
                        <m:den>
                          <m:r>
                            <a:rPr lang="en-US" sz="2000" b="0" i="1" dirty="0" smtClean="0">
                              <a:solidFill>
                                <a:srgbClr val="000000"/>
                              </a:solidFill>
                              <a:latin typeface="Cambria Math" panose="02040503050406030204" pitchFamily="18" charset="0"/>
                              <a:ea typeface="Cambria Math" panose="02040503050406030204" pitchFamily="18" charset="0"/>
                            </a:rPr>
                            <m:t>3.7</m:t>
                          </m:r>
                        </m:den>
                      </m:f>
                      <m:r>
                        <a:rPr lang="en-US" sz="2000" b="0" i="1" dirty="0" smtClean="0">
                          <a:solidFill>
                            <a:srgbClr val="000000"/>
                          </a:solidFill>
                          <a:latin typeface="Cambria Math" panose="02040503050406030204" pitchFamily="18" charset="0"/>
                          <a:ea typeface="Cambria Math" panose="02040503050406030204" pitchFamily="18" charset="0"/>
                        </a:rPr>
                        <m:t>=1.59</m:t>
                      </m:r>
                    </m:oMath>
                  </m:oMathPara>
                </a14:m>
                <a:endParaRPr lang="en-US" sz="2200" dirty="0">
                  <a:solidFill>
                    <a:srgbClr val="000000"/>
                  </a:solidFill>
                  <a:latin typeface="Arial" pitchFamily="34" charset="0"/>
                  <a:ea typeface="ＭＳ Ｐゴシック" pitchFamily="34" charset="-128"/>
                </a:endParaRPr>
              </a:p>
              <a:p>
                <a:pPr marL="180975" indent="0" fontAlgn="auto">
                  <a:spcAft>
                    <a:spcPts val="0"/>
                  </a:spcAft>
                  <a:buNone/>
                </a:pPr>
                <a:r>
                  <a:rPr lang="en-US" sz="2200" dirty="0">
                    <a:solidFill>
                      <a:srgbClr val="000000"/>
                    </a:solidFill>
                    <a:latin typeface="Arial" pitchFamily="34" charset="0"/>
                    <a:ea typeface="ＭＳ Ｐゴシック" pitchFamily="34" charset="-128"/>
                  </a:rPr>
                  <a:t>  or 1.59 standard deviations </a:t>
                </a:r>
                <a:r>
                  <a:rPr lang="en-US" sz="2200" b="1" i="1" dirty="0">
                    <a:solidFill>
                      <a:srgbClr val="FF0000"/>
                    </a:solidFill>
                    <a:latin typeface="Arial" pitchFamily="34" charset="0"/>
                    <a:ea typeface="ＭＳ Ｐゴシック" pitchFamily="34" charset="-128"/>
                  </a:rPr>
                  <a:t>above</a:t>
                </a:r>
                <a:r>
                  <a:rPr lang="en-US" sz="2200" dirty="0">
                    <a:solidFill>
                      <a:srgbClr val="000000"/>
                    </a:solidFill>
                    <a:latin typeface="Arial" pitchFamily="34" charset="0"/>
                    <a:ea typeface="ＭＳ Ｐゴシック" pitchFamily="34" charset="-128"/>
                  </a:rPr>
                  <a:t> the mean. </a:t>
                </a:r>
              </a:p>
            </p:txBody>
          </p:sp>
        </mc:Choice>
        <mc:Fallback>
          <p:sp>
            <p:nvSpPr>
              <p:cNvPr id="11" name="Rectangle 3"/>
              <p:cNvSpPr txBox="1">
                <a:spLocks noRot="1" noChangeAspect="1" noMove="1" noResize="1" noEditPoints="1" noAdjustHandles="1" noChangeArrowheads="1" noChangeShapeType="1" noTextEdit="1"/>
              </p:cNvSpPr>
              <p:nvPr/>
            </p:nvSpPr>
            <p:spPr>
              <a:xfrm>
                <a:off x="273984" y="995975"/>
                <a:ext cx="8714076" cy="5862025"/>
              </a:xfrm>
              <a:prstGeom prst="rect">
                <a:avLst/>
              </a:prstGeom>
              <a:blipFill>
                <a:blip r:embed="rId2"/>
                <a:stretch>
                  <a:fillRect t="-520"/>
                </a:stretch>
              </a:blipFill>
            </p:spPr>
            <p:txBody>
              <a:bodyPr/>
              <a:lstStyle/>
              <a:p>
                <a:r>
                  <a:rPr lang="en-US">
                    <a:noFill/>
                  </a:rPr>
                  <a:t> </a:t>
                </a:r>
              </a:p>
            </p:txBody>
          </p:sp>
        </mc:Fallback>
      </mc:AlternateContent>
    </p:spTree>
    <p:extLst>
      <p:ext uri="{BB962C8B-B14F-4D97-AF65-F5344CB8AC3E}">
        <p14:creationId xmlns:p14="http://schemas.microsoft.com/office/powerpoint/2010/main" val="615555732"/>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23005" y="-194406"/>
            <a:ext cx="8077200" cy="1219200"/>
          </a:xfrm>
        </p:spPr>
        <p:txBody>
          <a:bodyPr/>
          <a:lstStyle/>
          <a:p>
            <a:pPr eaLnBrk="1" hangingPunct="1"/>
            <a:r>
              <a:rPr lang="en" dirty="0">
                <a:solidFill>
                  <a:schemeClr val="accent1"/>
                </a:solidFill>
              </a:rPr>
              <a:t>Standardizing with Z scores (cont.)</a:t>
            </a:r>
            <a:endParaRPr lang="en-US" dirty="0">
              <a:solidFill>
                <a:schemeClr val="accent1"/>
              </a:solidFill>
            </a:endParaRPr>
          </a:p>
        </p:txBody>
      </p:sp>
      <mc:AlternateContent xmlns:mc="http://schemas.openxmlformats.org/markup-compatibility/2006">
        <mc:Choice xmlns:a14="http://schemas.microsoft.com/office/drawing/2010/main" Requires="a14">
          <p:sp>
            <p:nvSpPr>
              <p:cNvPr id="11" name="Rectangle 3"/>
              <p:cNvSpPr txBox="1">
                <a:spLocks noChangeArrowheads="1"/>
              </p:cNvSpPr>
              <p:nvPr/>
            </p:nvSpPr>
            <p:spPr>
              <a:xfrm>
                <a:off x="273984" y="995975"/>
                <a:ext cx="8714076" cy="5862025"/>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fontAlgn="auto">
                  <a:spcAft>
                    <a:spcPts val="0"/>
                  </a:spcAft>
                  <a:buClr>
                    <a:schemeClr val="accent3"/>
                  </a:buClr>
                  <a:buSzPct val="95000"/>
                  <a:buFont typeface="System Font Regular"/>
                  <a:buChar char="●"/>
                </a:pPr>
                <a:r>
                  <a:rPr lang="en-US" sz="2200" dirty="0">
                    <a:solidFill>
                      <a:srgbClr val="000000"/>
                    </a:solidFill>
                    <a:latin typeface="Arial" pitchFamily="34" charset="0"/>
                    <a:ea typeface="ＭＳ Ｐゴシック" pitchFamily="34" charset="-128"/>
                  </a:rPr>
                  <a:t>The heights of women aged 20 to 29 in the United States are approximately Normal, with </a:t>
                </a:r>
                <a14:m>
                  <m:oMath xmlns:m="http://schemas.openxmlformats.org/officeDocument/2006/math">
                    <m:r>
                      <a:rPr lang="en-US" sz="2200" i="1" dirty="0" smtClean="0">
                        <a:solidFill>
                          <a:srgbClr val="000000"/>
                        </a:solidFill>
                        <a:latin typeface="Cambria Math" panose="02040503050406030204" pitchFamily="18" charset="0"/>
                        <a:ea typeface="Cambria Math" panose="02040503050406030204" pitchFamily="18" charset="0"/>
                      </a:rPr>
                      <m:t>𝜇</m:t>
                    </m:r>
                  </m:oMath>
                </a14:m>
                <a:r>
                  <a:rPr lang="en-US" sz="2200" i="1" dirty="0">
                    <a:solidFill>
                      <a:srgbClr val="000000"/>
                    </a:solidFill>
                    <a:latin typeface="Arial" pitchFamily="34" charset="0"/>
                    <a:ea typeface="ＭＳ Ｐゴシック" pitchFamily="34" charset="-128"/>
                  </a:rPr>
                  <a:t> </a:t>
                </a:r>
                <a:r>
                  <a:rPr lang="en-US" sz="2200" dirty="0">
                    <a:solidFill>
                      <a:srgbClr val="000000"/>
                    </a:solidFill>
                    <a:latin typeface="Arial" pitchFamily="34" charset="0"/>
                    <a:ea typeface="ＭＳ Ｐゴシック" pitchFamily="34" charset="-128"/>
                  </a:rPr>
                  <a:t>= 64.1 and </a:t>
                </a:r>
                <a:r>
                  <a:rPr lang="en-US" sz="2200" i="1" dirty="0">
                    <a:solidFill>
                      <a:srgbClr val="000000"/>
                    </a:solidFill>
                    <a:latin typeface="Arial" pitchFamily="34" charset="0"/>
                    <a:ea typeface="ＭＳ Ｐゴシック" pitchFamily="34" charset="-128"/>
                  </a:rPr>
                  <a:t>σ = </a:t>
                </a:r>
                <a:r>
                  <a:rPr lang="en-US" sz="2200" dirty="0">
                    <a:solidFill>
                      <a:srgbClr val="000000"/>
                    </a:solidFill>
                    <a:latin typeface="Arial" pitchFamily="34" charset="0"/>
                    <a:ea typeface="ＭＳ Ｐゴシック" pitchFamily="34" charset="-128"/>
                  </a:rPr>
                  <a:t>3.7 inches. The standardized height is</a:t>
                </a:r>
                <a:endParaRPr lang="en-US" sz="2000" i="1" dirty="0">
                  <a:solidFill>
                    <a:srgbClr val="000000"/>
                  </a:solidFill>
                  <a:latin typeface="Cambria Math" panose="02040503050406030204" pitchFamily="18" charset="0"/>
                  <a:ea typeface="ＭＳ Ｐゴシック" pitchFamily="34" charset="-128"/>
                </a:endParaRP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ＭＳ Ｐゴシック" pitchFamily="34" charset="-128"/>
                        </a:rPr>
                        <m:t>𝑧</m:t>
                      </m:r>
                      <m:r>
                        <a:rPr lang="en-US" sz="2000" b="0" i="1" dirty="0" smtClean="0">
                          <a:solidFill>
                            <a:srgbClr val="000000"/>
                          </a:solidFill>
                          <a:latin typeface="Cambria Math" panose="02040503050406030204" pitchFamily="18" charset="0"/>
                          <a:ea typeface="ＭＳ Ｐゴシック" pitchFamily="34" charset="-128"/>
                        </a:rPr>
                        <m:t>=</m:t>
                      </m:r>
                      <m:f>
                        <m:fPr>
                          <m:ctrlPr>
                            <a:rPr lang="en-US" sz="2000" i="1" dirty="0">
                              <a:solidFill>
                                <a:srgbClr val="000000"/>
                              </a:solidFill>
                              <a:latin typeface="Cambria Math" panose="02040503050406030204" pitchFamily="18" charset="0"/>
                              <a:ea typeface="ＭＳ Ｐゴシック" pitchFamily="34" charset="-128"/>
                            </a:rPr>
                          </m:ctrlPr>
                        </m:fPr>
                        <m:num>
                          <m:r>
                            <m:rPr>
                              <m:nor/>
                            </m:rPr>
                            <a:rPr lang="en-US" sz="2000" b="0" i="0" dirty="0" smtClean="0">
                              <a:solidFill>
                                <a:srgbClr val="000000"/>
                              </a:solidFill>
                              <a:latin typeface="Cambria Math" panose="02040503050406030204" pitchFamily="18" charset="0"/>
                              <a:ea typeface="ＭＳ Ｐゴシック" pitchFamily="34" charset="-128"/>
                            </a:rPr>
                            <m:t>height</m:t>
                          </m:r>
                          <m:r>
                            <a:rPr lang="en-US" sz="2000" i="1" dirty="0">
                              <a:solidFill>
                                <a:srgbClr val="000000"/>
                              </a:solidFill>
                              <a:latin typeface="Cambria Math" panose="02040503050406030204" pitchFamily="18" charset="0"/>
                              <a:ea typeface="ＭＳ Ｐゴシック" pitchFamily="34" charset="-128"/>
                            </a:rPr>
                            <m:t>−</m:t>
                          </m:r>
                          <m:r>
                            <a:rPr lang="en-US" sz="2000" b="0" i="1" dirty="0" smtClean="0">
                              <a:solidFill>
                                <a:srgbClr val="000000"/>
                              </a:solidFill>
                              <a:latin typeface="Cambria Math" panose="02040503050406030204" pitchFamily="18" charset="0"/>
                              <a:ea typeface="Cambria Math" panose="02040503050406030204" pitchFamily="18" charset="0"/>
                            </a:rPr>
                            <m:t>64.1</m:t>
                          </m:r>
                        </m:num>
                        <m:den>
                          <m:r>
                            <a:rPr lang="en-US" sz="2000" b="0" i="1" dirty="0" smtClean="0">
                              <a:solidFill>
                                <a:srgbClr val="000000"/>
                              </a:solidFill>
                              <a:latin typeface="Cambria Math" panose="02040503050406030204" pitchFamily="18" charset="0"/>
                              <a:ea typeface="Cambria Math" panose="02040503050406030204" pitchFamily="18" charset="0"/>
                            </a:rPr>
                            <m:t>3.7</m:t>
                          </m:r>
                        </m:den>
                      </m:f>
                    </m:oMath>
                  </m:oMathPara>
                </a14:m>
                <a:endParaRPr lang="en-US" sz="2200" dirty="0">
                  <a:solidFill>
                    <a:srgbClr val="000000"/>
                  </a:solidFill>
                  <a:latin typeface="Arial" pitchFamily="34" charset="0"/>
                  <a:ea typeface="ＭＳ Ｐゴシック" pitchFamily="34" charset="-128"/>
                </a:endParaRPr>
              </a:p>
              <a:p>
                <a:pPr fontAlgn="auto">
                  <a:spcAft>
                    <a:spcPts val="0"/>
                  </a:spcAft>
                  <a:buClr>
                    <a:schemeClr val="accent3"/>
                  </a:buClr>
                  <a:buSzPct val="95000"/>
                  <a:buFont typeface="System Font Regular"/>
                  <a:buChar char="●"/>
                </a:pPr>
                <a:endParaRPr lang="en-US" altLang="zh-CN" sz="2200" dirty="0" smtClean="0">
                  <a:solidFill>
                    <a:srgbClr val="000000"/>
                  </a:solidFill>
                  <a:latin typeface="Arial" pitchFamily="34" charset="0"/>
                  <a:ea typeface="ＭＳ Ｐゴシック" pitchFamily="34" charset="-128"/>
                </a:endParaRPr>
              </a:p>
              <a:p>
                <a:pPr fontAlgn="auto">
                  <a:spcAft>
                    <a:spcPts val="0"/>
                  </a:spcAft>
                  <a:buClr>
                    <a:schemeClr val="accent3"/>
                  </a:buClr>
                  <a:buSzPct val="95000"/>
                  <a:buFont typeface="System Font Regular"/>
                  <a:buChar char="●"/>
                </a:pPr>
                <a:r>
                  <a:rPr lang="en-US" altLang="zh-CN" sz="2200" dirty="0" smtClean="0">
                    <a:solidFill>
                      <a:srgbClr val="000000"/>
                    </a:solidFill>
                    <a:latin typeface="Arial" pitchFamily="34" charset="0"/>
                    <a:ea typeface="ＭＳ Ｐゴシック" pitchFamily="34" charset="-128"/>
                  </a:rPr>
                  <a:t>A </a:t>
                </a:r>
                <a:r>
                  <a:rPr lang="en-US" sz="2200" dirty="0" smtClean="0">
                    <a:solidFill>
                      <a:srgbClr val="000000"/>
                    </a:solidFill>
                    <a:latin typeface="Arial" pitchFamily="34" charset="0"/>
                    <a:ea typeface="ＭＳ Ｐゴシック" pitchFamily="34" charset="-128"/>
                  </a:rPr>
                  <a:t>woman </a:t>
                </a:r>
                <a:r>
                  <a:rPr lang="en-US" sz="2200" dirty="0">
                    <a:solidFill>
                      <a:srgbClr val="000000"/>
                    </a:solidFill>
                    <a:latin typeface="Arial" pitchFamily="34" charset="0"/>
                    <a:ea typeface="ＭＳ Ｐゴシック" pitchFamily="34" charset="-128"/>
                  </a:rPr>
                  <a:t>5 feet (60 inches) tall has standardized height</a:t>
                </a: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ＭＳ Ｐゴシック" pitchFamily="34" charset="-128"/>
                        </a:rPr>
                        <m:t>𝑧</m:t>
                      </m:r>
                      <m:r>
                        <a:rPr lang="en-US" sz="2000" i="1" dirty="0">
                          <a:solidFill>
                            <a:srgbClr val="000000"/>
                          </a:solidFill>
                          <a:latin typeface="Cambria Math" panose="02040503050406030204" pitchFamily="18" charset="0"/>
                          <a:ea typeface="ＭＳ Ｐゴシック" pitchFamily="34" charset="-128"/>
                        </a:rPr>
                        <m:t>=</m:t>
                      </m:r>
                      <m:f>
                        <m:fPr>
                          <m:ctrlPr>
                            <a:rPr lang="en-US" sz="2000" i="1" dirty="0">
                              <a:solidFill>
                                <a:srgbClr val="000000"/>
                              </a:solidFill>
                              <a:latin typeface="Cambria Math" panose="02040503050406030204" pitchFamily="18" charset="0"/>
                              <a:ea typeface="ＭＳ Ｐゴシック" pitchFamily="34" charset="-128"/>
                            </a:rPr>
                          </m:ctrlPr>
                        </m:fPr>
                        <m:num>
                          <m:r>
                            <m:rPr>
                              <m:nor/>
                            </m:rPr>
                            <a:rPr lang="en-US" sz="2000" b="0" i="0" dirty="0" smtClean="0">
                              <a:solidFill>
                                <a:srgbClr val="000000"/>
                              </a:solidFill>
                              <a:latin typeface="Cambria Math" panose="02040503050406030204" pitchFamily="18" charset="0"/>
                              <a:ea typeface="ＭＳ Ｐゴシック" pitchFamily="34" charset="-128"/>
                            </a:rPr>
                            <m:t>6</m:t>
                          </m:r>
                          <m:r>
                            <m:rPr>
                              <m:nor/>
                            </m:rPr>
                            <a:rPr lang="en-US" sz="2000" dirty="0">
                              <a:solidFill>
                                <a:srgbClr val="000000"/>
                              </a:solidFill>
                              <a:latin typeface="Cambria Math" panose="02040503050406030204" pitchFamily="18" charset="0"/>
                              <a:ea typeface="ＭＳ Ｐゴシック" pitchFamily="34" charset="-128"/>
                            </a:rPr>
                            <m:t>0</m:t>
                          </m:r>
                          <m:r>
                            <a:rPr lang="en-US" sz="2000" i="1" dirty="0">
                              <a:solidFill>
                                <a:srgbClr val="000000"/>
                              </a:solidFill>
                              <a:latin typeface="Cambria Math" panose="02040503050406030204" pitchFamily="18" charset="0"/>
                              <a:ea typeface="ＭＳ Ｐゴシック" pitchFamily="34" charset="-128"/>
                            </a:rPr>
                            <m:t>−</m:t>
                          </m:r>
                          <m:r>
                            <a:rPr lang="en-US" sz="2000" i="1" dirty="0">
                              <a:solidFill>
                                <a:srgbClr val="000000"/>
                              </a:solidFill>
                              <a:latin typeface="Cambria Math" panose="02040503050406030204" pitchFamily="18" charset="0"/>
                              <a:ea typeface="Cambria Math" panose="02040503050406030204" pitchFamily="18" charset="0"/>
                            </a:rPr>
                            <m:t>64.</m:t>
                          </m:r>
                          <m:r>
                            <a:rPr lang="en-US" sz="2000" b="0" i="1" dirty="0" smtClean="0">
                              <a:solidFill>
                                <a:srgbClr val="000000"/>
                              </a:solidFill>
                              <a:latin typeface="Cambria Math" panose="02040503050406030204" pitchFamily="18" charset="0"/>
                              <a:ea typeface="Cambria Math" panose="02040503050406030204" pitchFamily="18" charset="0"/>
                            </a:rPr>
                            <m:t>1</m:t>
                          </m:r>
                        </m:num>
                        <m:den>
                          <m:r>
                            <a:rPr lang="en-US" sz="2000" b="0" i="1" dirty="0" smtClean="0">
                              <a:solidFill>
                                <a:srgbClr val="000000"/>
                              </a:solidFill>
                              <a:latin typeface="Cambria Math" panose="02040503050406030204" pitchFamily="18" charset="0"/>
                              <a:ea typeface="Cambria Math" panose="02040503050406030204" pitchFamily="18" charset="0"/>
                            </a:rPr>
                            <m:t>3.7</m:t>
                          </m:r>
                        </m:den>
                      </m:f>
                      <m:r>
                        <a:rPr lang="en-US" sz="2000" i="1" dirty="0">
                          <a:solidFill>
                            <a:srgbClr val="000000"/>
                          </a:solidFill>
                          <a:latin typeface="Cambria Math" panose="02040503050406030204" pitchFamily="18" charset="0"/>
                          <a:ea typeface="Cambria Math" panose="02040503050406030204" pitchFamily="18" charset="0"/>
                        </a:rPr>
                        <m:t>=</m:t>
                      </m:r>
                      <m:r>
                        <a:rPr lang="en-US" sz="2000" b="0" i="1" dirty="0" smtClean="0">
                          <a:solidFill>
                            <a:srgbClr val="000000"/>
                          </a:solidFill>
                          <a:latin typeface="Cambria Math" panose="02040503050406030204" pitchFamily="18" charset="0"/>
                          <a:ea typeface="Cambria Math" panose="02040503050406030204" pitchFamily="18" charset="0"/>
                        </a:rPr>
                        <m:t>−1.11</m:t>
                      </m:r>
                    </m:oMath>
                  </m:oMathPara>
                </a14:m>
                <a:endParaRPr lang="en-US" sz="2200" dirty="0">
                  <a:solidFill>
                    <a:srgbClr val="000000"/>
                  </a:solidFill>
                  <a:latin typeface="Arial" pitchFamily="34" charset="0"/>
                  <a:ea typeface="ＭＳ Ｐゴシック" pitchFamily="34" charset="-128"/>
                </a:endParaRPr>
              </a:p>
              <a:p>
                <a:pPr marL="180975" indent="0" fontAlgn="auto">
                  <a:spcAft>
                    <a:spcPts val="0"/>
                  </a:spcAft>
                  <a:buNone/>
                </a:pPr>
                <a:r>
                  <a:rPr lang="en-US" sz="2200" dirty="0">
                    <a:solidFill>
                      <a:srgbClr val="000000"/>
                    </a:solidFill>
                    <a:latin typeface="Arial" pitchFamily="34" charset="0"/>
                    <a:ea typeface="ＭＳ Ｐゴシック" pitchFamily="34" charset="-128"/>
                  </a:rPr>
                  <a:t>  or 1.11 standard deviations </a:t>
                </a:r>
                <a:r>
                  <a:rPr lang="en-US" sz="2200" b="1" i="1" dirty="0">
                    <a:solidFill>
                      <a:srgbClr val="FF0000"/>
                    </a:solidFill>
                    <a:latin typeface="Arial" pitchFamily="34" charset="0"/>
                    <a:ea typeface="ＭＳ Ｐゴシック" pitchFamily="34" charset="-128"/>
                  </a:rPr>
                  <a:t>below</a:t>
                </a:r>
                <a:r>
                  <a:rPr lang="en-US" sz="2200" i="1" dirty="0">
                    <a:solidFill>
                      <a:srgbClr val="000000"/>
                    </a:solidFill>
                    <a:latin typeface="Arial" pitchFamily="34" charset="0"/>
                    <a:ea typeface="ＭＳ Ｐゴシック" pitchFamily="34" charset="-128"/>
                  </a:rPr>
                  <a:t> </a:t>
                </a:r>
                <a:r>
                  <a:rPr lang="en-US" sz="2200" dirty="0">
                    <a:solidFill>
                      <a:srgbClr val="000000"/>
                    </a:solidFill>
                    <a:latin typeface="Arial" pitchFamily="34" charset="0"/>
                    <a:ea typeface="ＭＳ Ｐゴシック" pitchFamily="34" charset="-128"/>
                  </a:rPr>
                  <a:t>the mean height.</a:t>
                </a:r>
              </a:p>
            </p:txBody>
          </p:sp>
        </mc:Choice>
        <mc:Fallback>
          <p:sp>
            <p:nvSpPr>
              <p:cNvPr id="11" name="Rectangle 3"/>
              <p:cNvSpPr txBox="1">
                <a:spLocks noRot="1" noChangeAspect="1" noMove="1" noResize="1" noEditPoints="1" noAdjustHandles="1" noChangeArrowheads="1" noChangeShapeType="1" noTextEdit="1"/>
              </p:cNvSpPr>
              <p:nvPr/>
            </p:nvSpPr>
            <p:spPr>
              <a:xfrm>
                <a:off x="273984" y="995975"/>
                <a:ext cx="8714076" cy="5862025"/>
              </a:xfrm>
              <a:prstGeom prst="rect">
                <a:avLst/>
              </a:prstGeom>
              <a:blipFill>
                <a:blip r:embed="rId2"/>
                <a:stretch>
                  <a:fillRect t="-520"/>
                </a:stretch>
              </a:blipFill>
            </p:spPr>
            <p:txBody>
              <a:bodyPr/>
              <a:lstStyle/>
              <a:p>
                <a:r>
                  <a:rPr lang="en-US">
                    <a:noFill/>
                  </a:rPr>
                  <a:t> </a:t>
                </a:r>
              </a:p>
            </p:txBody>
          </p:sp>
        </mc:Fallback>
      </mc:AlternateContent>
    </p:spTree>
    <p:extLst>
      <p:ext uri="{BB962C8B-B14F-4D97-AF65-F5344CB8AC3E}">
        <p14:creationId xmlns:p14="http://schemas.microsoft.com/office/powerpoint/2010/main" val="3339919662"/>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1881</Words>
  <Application>Microsoft Office PowerPoint</Application>
  <PresentationFormat>On-screen Show (4:3)</PresentationFormat>
  <Paragraphs>139</Paragraphs>
  <Slides>38</Slides>
  <Notes>34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ＭＳ Ｐゴシック</vt:lpstr>
      <vt:lpstr>System Font Regular</vt:lpstr>
      <vt:lpstr>Arial</vt:lpstr>
      <vt:lpstr>Cambria Math</vt:lpstr>
      <vt:lpstr>Courier New</vt:lpstr>
      <vt:lpstr>Monotype Sorts</vt:lpstr>
      <vt:lpstr>Wingdings 2</vt:lpstr>
      <vt:lpstr>Simple Light</vt:lpstr>
      <vt:lpstr>Custom</vt:lpstr>
      <vt:lpstr>Normal distribution </vt:lpstr>
      <vt:lpstr>Normal Distribution</vt:lpstr>
      <vt:lpstr>Density Curves</vt:lpstr>
      <vt:lpstr>Normal distributions with different parameters</vt:lpstr>
      <vt:lpstr>PowerPoint Presentation</vt:lpstr>
      <vt:lpstr>Standardizing with Z scores</vt:lpstr>
      <vt:lpstr>Standardizing with Z scores (cont.)</vt:lpstr>
      <vt:lpstr>Standardizing with Z scores (cont.)</vt:lpstr>
      <vt:lpstr>Standardizing with Z scores (cont.)</vt:lpstr>
      <vt:lpstr>Practice</vt:lpstr>
      <vt:lpstr>The Standard Normal Distribution</vt:lpstr>
      <vt:lpstr>Recall: Percentiles</vt:lpstr>
      <vt:lpstr>Calculating percentiles - using computation</vt:lpstr>
      <vt:lpstr>Calculating percentiles - using tables</vt:lpstr>
      <vt:lpstr>Quality control</vt:lpstr>
      <vt:lpstr>Quality control</vt:lpstr>
      <vt:lpstr>Quality control</vt:lpstr>
      <vt:lpstr>Quality control</vt:lpstr>
      <vt:lpstr>Finding the exact probability - using R</vt:lpstr>
      <vt:lpstr>Practice</vt:lpstr>
      <vt:lpstr>Practice</vt:lpstr>
      <vt:lpstr>Finding cutoff points</vt:lpstr>
      <vt:lpstr>Finding cutoff points</vt:lpstr>
      <vt:lpstr>Finding cutoff points</vt:lpstr>
      <vt:lpstr>Finding cutoff points</vt:lpstr>
      <vt:lpstr>Finding cutoff points</vt:lpstr>
      <vt:lpstr>Finding cutoff points</vt:lpstr>
      <vt:lpstr>Practice</vt:lpstr>
      <vt:lpstr>Practice</vt:lpstr>
      <vt:lpstr>Practice</vt:lpstr>
      <vt:lpstr>Practice</vt:lpstr>
      <vt:lpstr>Practice</vt:lpstr>
      <vt:lpstr>68-95-99.7 Rule</vt:lpstr>
      <vt:lpstr>Describing variability using the 68-95-99.7 Rule</vt:lpstr>
      <vt:lpstr>Describing variability using the 68-95-99.7 Rule</vt:lpstr>
      <vt:lpstr>Appendix</vt:lpstr>
      <vt:lpstr>Finding the exact probability - using the Z table</vt:lpstr>
      <vt:lpstr>Finding the exact probability - using the Z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 distribution</dc:title>
  <dc:creator>Fang, Rebecca</dc:creator>
  <cp:lastModifiedBy>Fang, Rebecca</cp:lastModifiedBy>
  <cp:revision>27</cp:revision>
  <dcterms:modified xsi:type="dcterms:W3CDTF">2024-02-14T18:09:33Z</dcterms:modified>
</cp:coreProperties>
</file>