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9"/>
  </p:notesMasterIdLst>
  <p:sldIdLst>
    <p:sldId id="257" r:id="rId2"/>
    <p:sldId id="263" r:id="rId3"/>
    <p:sldId id="264" r:id="rId4"/>
    <p:sldId id="265" r:id="rId5"/>
    <p:sldId id="266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318" r:id="rId15"/>
    <p:sldId id="319" r:id="rId16"/>
    <p:sldId id="281" r:id="rId17"/>
    <p:sldId id="282" r:id="rId18"/>
    <p:sldId id="284" r:id="rId19"/>
    <p:sldId id="285" r:id="rId20"/>
    <p:sldId id="286" r:id="rId21"/>
    <p:sldId id="288" r:id="rId22"/>
    <p:sldId id="290" r:id="rId23"/>
    <p:sldId id="291" r:id="rId24"/>
    <p:sldId id="293" r:id="rId25"/>
    <p:sldId id="294" r:id="rId26"/>
    <p:sldId id="295" r:id="rId27"/>
    <p:sldId id="296" r:id="rId28"/>
    <p:sldId id="297" r:id="rId29"/>
    <p:sldId id="298" r:id="rId30"/>
    <p:sldId id="300" r:id="rId31"/>
    <p:sldId id="301" r:id="rId32"/>
    <p:sldId id="302" r:id="rId33"/>
    <p:sldId id="304" r:id="rId34"/>
    <p:sldId id="305" r:id="rId35"/>
    <p:sldId id="308" r:id="rId36"/>
    <p:sldId id="309" r:id="rId37"/>
    <p:sldId id="310" r:id="rId3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f5d86b5a_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f5d86b5a_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726b84cdb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726b84cdb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726b84cdb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726b84cdb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726b84cdb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726b84cdb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726b84cdb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726b84cdb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26b84cd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26b84cd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577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26b84cd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26b84cdb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722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c5810fb_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c5810fb_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c5810fb_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c5810fb_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c5810fb_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c5810fb_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726b84cdb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726b84cdb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5d86b5a_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5d86b5a_0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726b84cdb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726b84cdb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726b84cdb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726b84cdb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726b84cdb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726b84cdb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c5810fb_0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fc5810fb_0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26b84cdb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726b84cdb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fc5810fb_0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fc5810fb_0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fc5810fb_0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fc5810fb_0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fc5810fb_0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fc5810fb_0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fc5810fb_0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fc5810fb_0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c5810fb_0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c5810fb_0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5d86b5a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5d86b5a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726b84cdb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726b84cdb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5810fb_0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5810fb_0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726b84cdb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726b84cdb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fc5810fb_0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fc5810fb_0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fc5810fb_0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fc5810fb_0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fc5810fb_0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fc5810fb_0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fc5810fb_0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fc5810fb_0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fc5810fb_0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fc5810fb_0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5d86b5a_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5d86b5a_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5d86b5a_0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5d86b5a_0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726b84cd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726b84cd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726b84cdb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726b84cdb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26b84cd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26b84cd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726b84cd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726b84cd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4B2xOvKFFz4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4B2xOvKFFz4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ctrTitle"/>
          </p:nvPr>
        </p:nvSpPr>
        <p:spPr>
          <a:xfrm>
            <a:off x="685800" y="2111126"/>
            <a:ext cx="7772400" cy="22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Examining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Numerical Data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title"/>
          </p:nvPr>
        </p:nvSpPr>
        <p:spPr>
          <a:xfrm>
            <a:off x="457200" y="378600"/>
            <a:ext cx="82296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Commonly observed shapes of distributions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457200" y="1535975"/>
            <a:ext cx="20430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</a:rPr>
              <a:t>Modality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457200" y="3710000"/>
            <a:ext cx="20430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</a:rPr>
              <a:t>Skewness</a:t>
            </a:r>
            <a:endParaRPr sz="1900">
              <a:solidFill>
                <a:schemeClr val="accent1"/>
              </a:solidFill>
            </a:endParaRPr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47" y="2080922"/>
            <a:ext cx="1728650" cy="12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3600" y="2246638"/>
            <a:ext cx="1899275" cy="11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5097" y="2120550"/>
            <a:ext cx="1827125" cy="11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2300" y="1881238"/>
            <a:ext cx="18271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457200" y="378600"/>
            <a:ext cx="82296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Commonly observed shapes of distributions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457200" y="1535975"/>
            <a:ext cx="20430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</a:rPr>
              <a:t>Modality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457200" y="3710000"/>
            <a:ext cx="20430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</a:rPr>
              <a:t>Skewness</a:t>
            </a:r>
            <a:endParaRPr sz="1900">
              <a:solidFill>
                <a:schemeClr val="accent1"/>
              </a:solidFill>
            </a:endParaRPr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47" y="2080922"/>
            <a:ext cx="1728650" cy="12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3600" y="2246638"/>
            <a:ext cx="1899275" cy="11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5097" y="2120550"/>
            <a:ext cx="1827125" cy="11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2300" y="1881238"/>
            <a:ext cx="182712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950" y="4327950"/>
            <a:ext cx="2043000" cy="12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>
            <a:spLocks noGrp="1"/>
          </p:cNvSpPr>
          <p:nvPr>
            <p:ph type="title"/>
          </p:nvPr>
        </p:nvSpPr>
        <p:spPr>
          <a:xfrm>
            <a:off x="457200" y="378600"/>
            <a:ext cx="82296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Commonly observed shapes of distributions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457200" y="1535975"/>
            <a:ext cx="20430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</a:rPr>
              <a:t>Modality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457200" y="3710000"/>
            <a:ext cx="20430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</a:rPr>
              <a:t>Skewness</a:t>
            </a:r>
            <a:endParaRPr sz="1900">
              <a:solidFill>
                <a:schemeClr val="accent1"/>
              </a:solidFill>
            </a:endParaRPr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47" y="2080922"/>
            <a:ext cx="1728650" cy="12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3600" y="2246638"/>
            <a:ext cx="1899275" cy="11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5097" y="2120550"/>
            <a:ext cx="1827125" cy="11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2300" y="1881238"/>
            <a:ext cx="182712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950" y="4327950"/>
            <a:ext cx="2043000" cy="12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28947" y="4409898"/>
            <a:ext cx="1899275" cy="11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title"/>
          </p:nvPr>
        </p:nvSpPr>
        <p:spPr>
          <a:xfrm>
            <a:off x="457200" y="378600"/>
            <a:ext cx="82296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Commonly observed shapes of distributions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457200" y="1535975"/>
            <a:ext cx="20430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</a:rPr>
              <a:t>Modality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457200" y="3710000"/>
            <a:ext cx="20430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</a:rPr>
              <a:t>Skewness</a:t>
            </a:r>
            <a:endParaRPr sz="1900">
              <a:solidFill>
                <a:schemeClr val="accent1"/>
              </a:solidFill>
            </a:endParaRPr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47" y="2080922"/>
            <a:ext cx="1728650" cy="12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3600" y="2246638"/>
            <a:ext cx="1899275" cy="11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5097" y="2120550"/>
            <a:ext cx="1827125" cy="11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2300" y="1881238"/>
            <a:ext cx="182712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950" y="4327950"/>
            <a:ext cx="2043000" cy="12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28947" y="4409898"/>
            <a:ext cx="1899275" cy="11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72075" y="4349025"/>
            <a:ext cx="1728650" cy="12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457200" y="1493850"/>
            <a:ext cx="8154000" cy="50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How would you describe the shape of the distribution of hours per week students spend on extracurricular activities?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457200" y="3508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Extracurricular activities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623" y="2556898"/>
            <a:ext cx="5201149" cy="3023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2428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457200" y="1493850"/>
            <a:ext cx="8154000" cy="50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How would you describe the shape of the distribution of hours per week students spend on extracurricular activities?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457200" y="3508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Extracurricular activities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623" y="2556898"/>
            <a:ext cx="5201149" cy="30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600500" y="5656975"/>
            <a:ext cx="78762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/>
              <a:t>Unimodal and right </a:t>
            </a:r>
            <a:r>
              <a:rPr lang="en" sz="1800" i="1" dirty="0" smtClean="0"/>
              <a:t>skewed</a:t>
            </a:r>
            <a:r>
              <a:rPr lang="en" sz="1800" i="1" dirty="0"/>
              <a:t>.</a:t>
            </a:r>
            <a:endParaRPr sz="1800" i="1" dirty="0"/>
          </a:p>
        </p:txBody>
      </p:sp>
    </p:spTree>
    <p:extLst>
      <p:ext uri="{BB962C8B-B14F-4D97-AF65-F5344CB8AC3E}">
        <p14:creationId xmlns:p14="http://schemas.microsoft.com/office/powerpoint/2010/main" val="1233861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154000" cy="5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Which of these variables do you expect to be uniformly distributed?</a:t>
            </a:r>
            <a:endParaRPr sz="20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(a) weights of adult females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(b) salaries of a random sample of people from North Carolina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(c) house prices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(d) birthdays of classmates (day of the month)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</p:txBody>
      </p:sp>
      <p:sp>
        <p:nvSpPr>
          <p:cNvPr id="239" name="Google Shape;239;p33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154000" cy="5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Which of these variables do you expect to be uniformly distributed?</a:t>
            </a:r>
            <a:endParaRPr sz="20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(a) weights of adult females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(b) salaries of a random sample of people from North Carolina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(c) house prices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i="1">
                <a:solidFill>
                  <a:srgbClr val="FF9900"/>
                </a:solidFill>
              </a:rPr>
              <a:t>(d) birthdays of classmates (day of the month)</a:t>
            </a:r>
            <a:endParaRPr sz="2000" i="1">
              <a:solidFill>
                <a:srgbClr val="FF99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</p:txBody>
      </p:sp>
      <p:sp>
        <p:nvSpPr>
          <p:cNvPr id="245" name="Google Shape;245;p34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154000" cy="44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i="1" u="sng">
                <a:solidFill>
                  <a:schemeClr val="hlink"/>
                </a:solidFill>
                <a:hlinkClick r:id="rId3"/>
              </a:rPr>
              <a:t>http://www.youtube.com/watch?v=4B2xOvKFFz4</a:t>
            </a:r>
            <a:endParaRPr sz="2000" i="1">
              <a:solidFill>
                <a:srgbClr val="000000"/>
              </a:solidFill>
            </a:endParaRPr>
          </a:p>
        </p:txBody>
      </p:sp>
      <p:sp>
        <p:nvSpPr>
          <p:cNvPr id="257" name="Google Shape;257;p36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Are you typical?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58" name="Google Shape;25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1225" y="1547488"/>
            <a:ext cx="5781550" cy="356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>
            <a:spLocks noGrp="1"/>
          </p:cNvSpPr>
          <p:nvPr>
            <p:ph type="body" idx="1"/>
          </p:nvPr>
        </p:nvSpPr>
        <p:spPr>
          <a:xfrm>
            <a:off x="457200" y="5656800"/>
            <a:ext cx="80685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How useful are centers alone for conveying the true characteristics of a distribution?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264" name="Google Shape;264;p3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154000" cy="44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i="1" u="sng">
                <a:solidFill>
                  <a:schemeClr val="hlink"/>
                </a:solidFill>
                <a:hlinkClick r:id="rId3"/>
              </a:rPr>
              <a:t>http://www.youtube.com/watch?v=4B2xOvKFFz4</a:t>
            </a:r>
            <a:endParaRPr sz="2000" i="1">
              <a:solidFill>
                <a:srgbClr val="000000"/>
              </a:solidFill>
            </a:endParaRPr>
          </a:p>
        </p:txBody>
      </p:sp>
      <p:sp>
        <p:nvSpPr>
          <p:cNvPr id="265" name="Google Shape;265;p37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Are you typical?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66" name="Google Shape;26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1225" y="1547488"/>
            <a:ext cx="5781550" cy="356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Mean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154000" cy="5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The </a:t>
            </a:r>
            <a:r>
              <a:rPr lang="en" sz="2000" i="1">
                <a:solidFill>
                  <a:schemeClr val="accent1"/>
                </a:solidFill>
              </a:rPr>
              <a:t>sample mean</a:t>
            </a:r>
            <a:r>
              <a:rPr lang="en" sz="2000">
                <a:solidFill>
                  <a:srgbClr val="000000"/>
                </a:solidFill>
              </a:rPr>
              <a:t>, denoted as </a:t>
            </a:r>
            <a:r>
              <a:rPr lang="en" sz="2000" i="1">
                <a:solidFill>
                  <a:schemeClr val="accent1"/>
                </a:solidFill>
              </a:rPr>
              <a:t>x̄</a:t>
            </a:r>
            <a:r>
              <a:rPr lang="en" sz="2000">
                <a:solidFill>
                  <a:srgbClr val="000000"/>
                </a:solidFill>
              </a:rPr>
              <a:t>, can be calculated as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where x</a:t>
            </a:r>
            <a:r>
              <a:rPr lang="en" sz="2000" baseline="-25000">
                <a:solidFill>
                  <a:srgbClr val="000000"/>
                </a:solidFill>
              </a:rPr>
              <a:t>1</a:t>
            </a:r>
            <a:r>
              <a:rPr lang="en" sz="2000">
                <a:solidFill>
                  <a:srgbClr val="000000"/>
                </a:solidFill>
              </a:rPr>
              <a:t>, x</a:t>
            </a:r>
            <a:r>
              <a:rPr lang="en" sz="2000" baseline="-25000">
                <a:solidFill>
                  <a:srgbClr val="000000"/>
                </a:solidFill>
              </a:rPr>
              <a:t>2</a:t>
            </a:r>
            <a:r>
              <a:rPr lang="en" sz="2000">
                <a:solidFill>
                  <a:srgbClr val="000000"/>
                </a:solidFill>
              </a:rPr>
              <a:t>, ..., x</a:t>
            </a:r>
            <a:r>
              <a:rPr lang="en" sz="2000" baseline="-25000">
                <a:solidFill>
                  <a:srgbClr val="000000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represent the </a:t>
            </a:r>
            <a:r>
              <a:rPr lang="en" sz="2000" i="1">
                <a:solidFill>
                  <a:schemeClr val="accent1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observed values.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The </a:t>
            </a:r>
            <a:r>
              <a:rPr lang="en" sz="2000" i="1">
                <a:solidFill>
                  <a:schemeClr val="accent1"/>
                </a:solidFill>
              </a:rPr>
              <a:t>population mean</a:t>
            </a:r>
            <a:r>
              <a:rPr lang="en" sz="2000">
                <a:solidFill>
                  <a:srgbClr val="000000"/>
                </a:solidFill>
              </a:rPr>
              <a:t> is also computed the same way but is denoted as </a:t>
            </a:r>
            <a:r>
              <a:rPr lang="en" sz="2000" i="1">
                <a:solidFill>
                  <a:schemeClr val="accent1"/>
                </a:solidFill>
              </a:rPr>
              <a:t>µ</a:t>
            </a:r>
            <a:r>
              <a:rPr lang="en" sz="2000">
                <a:solidFill>
                  <a:srgbClr val="000000"/>
                </a:solidFill>
              </a:rPr>
              <a:t>. It is often not possible to calculate µ since population data are rarely available.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The sample mean is a </a:t>
            </a:r>
            <a:r>
              <a:rPr lang="en" sz="2000" i="1">
                <a:solidFill>
                  <a:schemeClr val="accent1"/>
                </a:solidFill>
              </a:rPr>
              <a:t>sample statistic</a:t>
            </a:r>
            <a:r>
              <a:rPr lang="en" sz="2000">
                <a:solidFill>
                  <a:srgbClr val="000000"/>
                </a:solidFill>
              </a:rPr>
              <a:t>, and serves as a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 i="1">
                <a:solidFill>
                  <a:schemeClr val="accent1"/>
                </a:solidFill>
              </a:rPr>
              <a:t>point estimate</a:t>
            </a:r>
            <a:r>
              <a:rPr lang="en" sz="2000">
                <a:solidFill>
                  <a:srgbClr val="000000"/>
                </a:solidFill>
              </a:rPr>
              <a:t> of the population mean. This estimate may not be perfect, but if the sample is good (representative of the population),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it is usually a pretty good estimate. 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625" y="1738250"/>
            <a:ext cx="2708600" cy="7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Variance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2" name="Google Shape;272;p3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154000" cy="5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</a:rPr>
              <a:t>Variance</a:t>
            </a:r>
            <a:r>
              <a:rPr lang="en" sz="1900">
                <a:solidFill>
                  <a:srgbClr val="000000"/>
                </a:solidFill>
              </a:rPr>
              <a:t> is roughly the average squared deviation from the mean.</a:t>
            </a: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</a:endParaRPr>
          </a:p>
        </p:txBody>
      </p:sp>
      <p:pic>
        <p:nvPicPr>
          <p:cNvPr id="273" name="Google Shape;2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688" y="1764872"/>
            <a:ext cx="2083600" cy="7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Variance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9" name="Google Shape;289;p4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154000" cy="5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</a:rPr>
              <a:t>Variance</a:t>
            </a:r>
            <a:r>
              <a:rPr lang="en" sz="1900">
                <a:solidFill>
                  <a:srgbClr val="000000"/>
                </a:solidFill>
              </a:rPr>
              <a:t> is roughly the average squared deviation from the mean.</a:t>
            </a: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</a:endParaRPr>
          </a:p>
        </p:txBody>
      </p:sp>
      <p:sp>
        <p:nvSpPr>
          <p:cNvPr id="290" name="Google Shape;290;p40"/>
          <p:cNvSpPr txBox="1">
            <a:spLocks noGrp="1"/>
          </p:cNvSpPr>
          <p:nvPr>
            <p:ph type="body" idx="1"/>
          </p:nvPr>
        </p:nvSpPr>
        <p:spPr>
          <a:xfrm>
            <a:off x="495000" y="2552700"/>
            <a:ext cx="8154000" cy="5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The sample mean is</a:t>
            </a:r>
            <a:br>
              <a:rPr lang="en" sz="1900">
                <a:solidFill>
                  <a:srgbClr val="000000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and the sample size is n = 217.</a:t>
            </a: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</a:endParaRPr>
          </a:p>
        </p:txBody>
      </p:sp>
      <p:pic>
        <p:nvPicPr>
          <p:cNvPr id="291" name="Google Shape;2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625" y="2678100"/>
            <a:ext cx="947725" cy="3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0"/>
          <p:cNvSpPr txBox="1">
            <a:spLocks noGrp="1"/>
          </p:cNvSpPr>
          <p:nvPr>
            <p:ph type="body" idx="1"/>
          </p:nvPr>
        </p:nvSpPr>
        <p:spPr>
          <a:xfrm>
            <a:off x="495000" y="3421200"/>
            <a:ext cx="8154000" cy="5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The variance of amount of sleep</a:t>
            </a:r>
            <a:br>
              <a:rPr lang="en" sz="1900">
                <a:solidFill>
                  <a:srgbClr val="000000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students get per night can be</a:t>
            </a:r>
            <a:br>
              <a:rPr lang="en" sz="1900">
                <a:solidFill>
                  <a:srgbClr val="000000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calculated as:</a:t>
            </a: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</a:endParaRPr>
          </a:p>
        </p:txBody>
      </p:sp>
      <p:pic>
        <p:nvPicPr>
          <p:cNvPr id="293" name="Google Shape;29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8688" y="1764872"/>
            <a:ext cx="2083600" cy="7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5822" y="2599138"/>
            <a:ext cx="3581400" cy="223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5447" y="4979572"/>
            <a:ext cx="6817525" cy="7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Variance (cont.)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7" name="Google Shape;307;p42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8154000" cy="4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Why do we use the squared deviation in the calculation of variance?</a:t>
            </a:r>
            <a:endParaRPr sz="210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To get rid of negatives so that observations equally distant from the mean are weighed equally.</a:t>
            </a:r>
            <a:endParaRPr sz="210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To weigh larger deviations more heavily.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The </a:t>
            </a:r>
            <a:r>
              <a:rPr lang="en" sz="1900" i="1">
                <a:solidFill>
                  <a:schemeClr val="accent1"/>
                </a:solidFill>
              </a:rPr>
              <a:t>standard deviation</a:t>
            </a:r>
            <a:r>
              <a:rPr lang="en" sz="1900">
                <a:solidFill>
                  <a:srgbClr val="000000"/>
                </a:solidFill>
              </a:rPr>
              <a:t> is the square root of the variance, and has the same units as the data.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313" name="Google Shape;313;p43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Standard Deviation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14" name="Google Shape;31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122" y="2215138"/>
            <a:ext cx="935825" cy="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The </a:t>
            </a:r>
            <a:r>
              <a:rPr lang="en" sz="1900" i="1">
                <a:solidFill>
                  <a:schemeClr val="accent1"/>
                </a:solidFill>
              </a:rPr>
              <a:t>standard deviatio</a:t>
            </a:r>
            <a:r>
              <a:rPr lang="en" sz="1900">
                <a:solidFill>
                  <a:schemeClr val="accent1"/>
                </a:solidFill>
              </a:rPr>
              <a:t>n</a:t>
            </a:r>
            <a:r>
              <a:rPr lang="en" sz="1900">
                <a:solidFill>
                  <a:srgbClr val="000000"/>
                </a:solidFill>
              </a:rPr>
              <a:t> is the square root of the variance, and has the same units as the data.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330" name="Google Shape;330;p45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Standard Deviation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1" name="Google Shape;331;p45"/>
          <p:cNvSpPr txBox="1">
            <a:spLocks noGrp="1"/>
          </p:cNvSpPr>
          <p:nvPr>
            <p:ph type="body" idx="1"/>
          </p:nvPr>
        </p:nvSpPr>
        <p:spPr>
          <a:xfrm>
            <a:off x="457200" y="49982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We can see that all of the data are within 3 standard deviations of the mean.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332" name="Google Shape;33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122" y="2215138"/>
            <a:ext cx="935825" cy="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072" y="4122059"/>
            <a:ext cx="2564600" cy="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6997" y="2408400"/>
            <a:ext cx="3810000" cy="240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5"/>
          <p:cNvSpPr txBox="1">
            <a:spLocks noGrp="1"/>
          </p:cNvSpPr>
          <p:nvPr>
            <p:ph type="body" idx="1"/>
          </p:nvPr>
        </p:nvSpPr>
        <p:spPr>
          <a:xfrm>
            <a:off x="457200" y="2831275"/>
            <a:ext cx="39912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The standard deviation of amount of sleep students get per night can be calculated as: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6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The </a:t>
            </a:r>
            <a:r>
              <a:rPr lang="en" sz="1900" i="1">
                <a:solidFill>
                  <a:schemeClr val="accent1"/>
                </a:solidFill>
              </a:rPr>
              <a:t>median</a:t>
            </a:r>
            <a:r>
              <a:rPr lang="en" sz="1900" i="1">
                <a:solidFill>
                  <a:srgbClr val="000000"/>
                </a:solidFill>
              </a:rPr>
              <a:t> </a:t>
            </a:r>
            <a:r>
              <a:rPr lang="en" sz="1900">
                <a:solidFill>
                  <a:srgbClr val="000000"/>
                </a:solidFill>
              </a:rPr>
              <a:t>is the value that splits the data in half when ordered in ascending order.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341" name="Google Shape;341;p46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Median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42" name="Google Shape;342;p46"/>
          <p:cNvSpPr txBox="1">
            <a:spLocks noGrp="1"/>
          </p:cNvSpPr>
          <p:nvPr>
            <p:ph type="body" idx="1"/>
          </p:nvPr>
        </p:nvSpPr>
        <p:spPr>
          <a:xfrm>
            <a:off x="457200" y="2831275"/>
            <a:ext cx="76704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If there are an even number of observations, then the median is the average of the two values in the middle.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343" name="Google Shape;343;p46"/>
          <p:cNvSpPr txBox="1">
            <a:spLocks noGrp="1"/>
          </p:cNvSpPr>
          <p:nvPr>
            <p:ph type="body" idx="1"/>
          </p:nvPr>
        </p:nvSpPr>
        <p:spPr>
          <a:xfrm>
            <a:off x="457200" y="4998250"/>
            <a:ext cx="82296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Since the median is the midpoint of the data, 50% of the values are below it. Hence, it is also the </a:t>
            </a:r>
            <a:r>
              <a:rPr lang="en" sz="1900">
                <a:solidFill>
                  <a:schemeClr val="accent1"/>
                </a:solidFill>
              </a:rPr>
              <a:t>50th percentile</a:t>
            </a:r>
            <a:r>
              <a:rPr lang="en" sz="1900">
                <a:solidFill>
                  <a:srgbClr val="000000"/>
                </a:solidFill>
              </a:rPr>
              <a:t>.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344" name="Google Shape;34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538" y="2167600"/>
            <a:ext cx="15144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388" y="3848788"/>
            <a:ext cx="39147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8154000" cy="45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The 25th percentile is also called the first quartile, </a:t>
            </a:r>
            <a:r>
              <a:rPr lang="en" sz="2100" i="1">
                <a:solidFill>
                  <a:schemeClr val="accent1"/>
                </a:solidFill>
              </a:rPr>
              <a:t>Q1</a:t>
            </a:r>
            <a:r>
              <a:rPr lang="en" sz="2100">
                <a:solidFill>
                  <a:srgbClr val="000000"/>
                </a:solidFill>
              </a:rPr>
              <a:t>.</a:t>
            </a:r>
            <a:endParaRPr sz="210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The 50th percentile is also called the median.</a:t>
            </a:r>
            <a:endParaRPr sz="210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The 75th percentile is also called the third quartile, </a:t>
            </a:r>
            <a:r>
              <a:rPr lang="en" sz="2100" i="1">
                <a:solidFill>
                  <a:schemeClr val="accent1"/>
                </a:solidFill>
              </a:rPr>
              <a:t>Q3</a:t>
            </a:r>
            <a:r>
              <a:rPr lang="en" sz="2100">
                <a:solidFill>
                  <a:srgbClr val="000000"/>
                </a:solidFill>
              </a:rPr>
              <a:t>.</a:t>
            </a:r>
            <a:endParaRPr sz="210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Between Q1 and Q3 is the middle 50% of the data. The range these data span is called the </a:t>
            </a:r>
            <a:r>
              <a:rPr lang="en" sz="2100" i="1">
                <a:solidFill>
                  <a:schemeClr val="accent1"/>
                </a:solidFill>
              </a:rPr>
              <a:t>interquartile range</a:t>
            </a:r>
            <a:r>
              <a:rPr lang="en" sz="2100">
                <a:solidFill>
                  <a:srgbClr val="000000"/>
                </a:solidFill>
              </a:rPr>
              <a:t>, or the </a:t>
            </a:r>
            <a:r>
              <a:rPr lang="en" sz="2100" i="1">
                <a:solidFill>
                  <a:schemeClr val="accent1"/>
                </a:solidFill>
              </a:rPr>
              <a:t>IQR</a:t>
            </a:r>
            <a:r>
              <a:rPr lang="en" sz="2100">
                <a:solidFill>
                  <a:srgbClr val="000000"/>
                </a:solidFill>
              </a:rPr>
              <a:t>.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300" i="1">
                <a:solidFill>
                  <a:srgbClr val="000000"/>
                </a:solidFill>
              </a:rPr>
              <a:t>				       IQR = Q3 - Q1</a:t>
            </a:r>
            <a:endParaRPr sz="2300" i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</p:txBody>
      </p:sp>
      <p:sp>
        <p:nvSpPr>
          <p:cNvPr id="351" name="Google Shape;351;p47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Q1, Q3, and IQR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81540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The box in a </a:t>
            </a:r>
            <a:r>
              <a:rPr lang="en" sz="2100" i="1">
                <a:solidFill>
                  <a:schemeClr val="accent1"/>
                </a:solidFill>
              </a:rPr>
              <a:t>box plot</a:t>
            </a:r>
            <a:r>
              <a:rPr lang="en" sz="2100">
                <a:solidFill>
                  <a:srgbClr val="000000"/>
                </a:solidFill>
              </a:rPr>
              <a:t> represents the middle 50% of the data, and the thick line in the box is the median.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357" name="Google Shape;357;p48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Box Plot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58" name="Google Shape;35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425" y="2190763"/>
            <a:ext cx="4533900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9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Anatomy of a Box Plot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64" name="Google Shape;36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75" y="1328725"/>
            <a:ext cx="6355574" cy="49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0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i="1">
                <a:solidFill>
                  <a:schemeClr val="accent1"/>
                </a:solidFill>
              </a:rPr>
              <a:t>Whiskers</a:t>
            </a:r>
            <a:r>
              <a:rPr lang="en" sz="1900" i="1">
                <a:solidFill>
                  <a:srgbClr val="000000"/>
                </a:solidFill>
              </a:rPr>
              <a:t> </a:t>
            </a:r>
            <a:r>
              <a:rPr lang="en" sz="1900">
                <a:solidFill>
                  <a:srgbClr val="000000"/>
                </a:solidFill>
              </a:rPr>
              <a:t>of a box plot can extend up to 1.5 x IQR away from the quartiles.</a:t>
            </a: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000000"/>
                </a:solidFill>
              </a:rPr>
              <a:t>	                  </a:t>
            </a:r>
            <a:r>
              <a:rPr lang="en" sz="1900"/>
              <a:t>   </a:t>
            </a:r>
            <a:r>
              <a:rPr lang="en" sz="1900">
                <a:solidFill>
                  <a:srgbClr val="000000"/>
                </a:solidFill>
              </a:rPr>
              <a:t>max upper whisker reach = Q3 + 1.5 x IQR</a:t>
            </a: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000000"/>
                </a:solidFill>
              </a:rPr>
              <a:t>	                  </a:t>
            </a:r>
            <a:r>
              <a:rPr lang="en" sz="1900"/>
              <a:t>   </a:t>
            </a:r>
            <a:r>
              <a:rPr lang="en" sz="1900">
                <a:solidFill>
                  <a:srgbClr val="000000"/>
                </a:solidFill>
              </a:rPr>
              <a:t>max lower whisker reach = Q1 - 1.5 x IQR</a:t>
            </a: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</a:endParaRPr>
          </a:p>
        </p:txBody>
      </p:sp>
      <p:sp>
        <p:nvSpPr>
          <p:cNvPr id="370" name="Google Shape;370;p50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Whiskers and Outliers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Dot </a:t>
            </a:r>
            <a:r>
              <a:rPr lang="en" dirty="0">
                <a:solidFill>
                  <a:schemeClr val="accent1"/>
                </a:solidFill>
              </a:rPr>
              <a:t>Plot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154000" cy="5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Higher bars represent areas where there are more observations, makes it a little easier to judge the center and the shape of the distribution.</a:t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475977"/>
            <a:ext cx="7965050" cy="351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2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i="1" dirty="0">
                <a:solidFill>
                  <a:schemeClr val="accent1"/>
                </a:solidFill>
              </a:rPr>
              <a:t>Whiskers</a:t>
            </a:r>
            <a:r>
              <a:rPr lang="en" sz="1900" i="1" dirty="0">
                <a:solidFill>
                  <a:srgbClr val="000000"/>
                </a:solidFill>
              </a:rPr>
              <a:t> </a:t>
            </a:r>
            <a:r>
              <a:rPr lang="en" sz="1900" dirty="0">
                <a:solidFill>
                  <a:srgbClr val="000000"/>
                </a:solidFill>
              </a:rPr>
              <a:t>of a box plot can extend up to 1.5 x IQR away from the quartiles.</a:t>
            </a:r>
            <a:endParaRPr sz="19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dirty="0">
                <a:solidFill>
                  <a:srgbClr val="000000"/>
                </a:solidFill>
              </a:rPr>
              <a:t>	                     max upper whisker reach = Q3 + 1.5 x IQR</a:t>
            </a:r>
            <a:endParaRPr sz="19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dirty="0">
                <a:solidFill>
                  <a:srgbClr val="000000"/>
                </a:solidFill>
              </a:rPr>
              <a:t>	                     max lower whisker reach = Q1 - 1.5 x IQR</a:t>
            </a:r>
            <a:endParaRPr sz="19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 dirty="0">
              <a:solidFill>
                <a:srgbClr val="000000"/>
              </a:solidFill>
            </a:endParaRPr>
          </a:p>
        </p:txBody>
      </p:sp>
      <p:sp>
        <p:nvSpPr>
          <p:cNvPr id="384" name="Google Shape;384;p52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Whiskers and Outliers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85" name="Google Shape;385;p52"/>
          <p:cNvSpPr txBox="1">
            <a:spLocks noGrp="1"/>
          </p:cNvSpPr>
          <p:nvPr>
            <p:ph type="body" idx="1"/>
          </p:nvPr>
        </p:nvSpPr>
        <p:spPr>
          <a:xfrm>
            <a:off x="457200" y="4505350"/>
            <a:ext cx="8229600" cy="13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A potential </a:t>
            </a:r>
            <a:r>
              <a:rPr lang="en" sz="1900" i="1">
                <a:solidFill>
                  <a:schemeClr val="accent1"/>
                </a:solidFill>
              </a:rPr>
              <a:t>outlier</a:t>
            </a:r>
            <a:r>
              <a:rPr lang="en" sz="1900" i="1">
                <a:solidFill>
                  <a:srgbClr val="000000"/>
                </a:solidFill>
              </a:rPr>
              <a:t> </a:t>
            </a:r>
            <a:r>
              <a:rPr lang="en" sz="1900">
                <a:solidFill>
                  <a:srgbClr val="000000"/>
                </a:solidFill>
              </a:rPr>
              <a:t>is defined as an observation beyond the maximum reach of the whiskers. It is an observation that appears extreme relative to the rest of the data.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3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Why is it important to look for outliers?</a:t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391" name="Google Shape;391;p53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Outliers (cont.)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4"/>
          <p:cNvSpPr txBox="1">
            <a:spLocks noGrp="1"/>
          </p:cNvSpPr>
          <p:nvPr>
            <p:ph type="body" idx="1"/>
          </p:nvPr>
        </p:nvSpPr>
        <p:spPr>
          <a:xfrm>
            <a:off x="457200" y="1994550"/>
            <a:ext cx="76704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Identify extreme skew in the distribution.</a:t>
            </a:r>
            <a:endParaRPr sz="210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Identify data collection and entry errors.</a:t>
            </a:r>
            <a:endParaRPr sz="210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Provide insight into interesting features of the data.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397" name="Google Shape;397;p54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Why is it important to look for outliers?</a:t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398" name="Google Shape;398;p54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Outliers (cont.)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6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Robust Statistics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11" name="Google Shape;41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" y="1228724"/>
            <a:ext cx="7736676" cy="50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7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00"/>
                </a:solidFill>
              </a:rPr>
              <a:t>Median and IQR are more robust to skewness and outliers than mean and SD. Therefore,</a:t>
            </a:r>
            <a:endParaRPr sz="210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for skewed distributions it is often more helpful to use median and IQR to describe the center and spread</a:t>
            </a:r>
            <a:endParaRPr sz="210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for symmetric distributions it is often more helpful to use the mean and SD to describe the center and spread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417" name="Google Shape;417;p57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Robust Statistics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0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If the distribution is symmetric, center is often defined as the mean:</a:t>
            </a:r>
            <a:br>
              <a:rPr lang="en" sz="1900">
                <a:solidFill>
                  <a:srgbClr val="000000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mean ~ median</a:t>
            </a: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000000"/>
                </a:solidFill>
              </a:rPr>
              <a:t>If the distribution is skewed or has extreme outliers, center is often defined as the median</a:t>
            </a:r>
            <a:endParaRPr sz="1900">
              <a:solidFill>
                <a:srgbClr val="000000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Right-skewed: mean &gt; median</a:t>
            </a:r>
            <a:endParaRPr sz="1900">
              <a:solidFill>
                <a:srgbClr val="000000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Left-skewed: mean &lt; median</a:t>
            </a: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</a:endParaRPr>
          </a:p>
        </p:txBody>
      </p:sp>
      <p:sp>
        <p:nvSpPr>
          <p:cNvPr id="437" name="Google Shape;437;p60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Mean vs. Median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38" name="Google Shape;43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7525" y="1836647"/>
            <a:ext cx="2302675" cy="138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1524" y="4900625"/>
            <a:ext cx="5427075" cy="16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1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8154000" cy="52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</a:rPr>
              <a:t>Which is most likely true for the distribution of percentage of time actually spent taking notes in class versus on Facebook, Twitter, etc.?</a:t>
            </a:r>
            <a:endParaRPr sz="19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(a) mean &gt; median			(b) mean ~ median</a:t>
            </a: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(c) mean &lt; median			(d) impossible to tell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445" name="Google Shape;445;p61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46" name="Google Shape;44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700" y="2225598"/>
            <a:ext cx="5155425" cy="29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2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8154000" cy="52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</a:rPr>
              <a:t>Which is most likely true for the distribution of percentage of time actually spent taking notes in class versus on Facebook, Twitter, etc.?</a:t>
            </a:r>
            <a:endParaRPr sz="19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</a:endParaRPr>
          </a:p>
          <a:p>
            <a:pPr marL="54864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i="1">
                <a:solidFill>
                  <a:srgbClr val="FF9900"/>
                </a:solidFill>
              </a:rPr>
              <a:t>median: 80%</a:t>
            </a:r>
            <a:endParaRPr sz="1900" i="1">
              <a:solidFill>
                <a:srgbClr val="FF9900"/>
              </a:solidFill>
            </a:endParaRPr>
          </a:p>
          <a:p>
            <a:pPr marL="54864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i="1">
                <a:solidFill>
                  <a:srgbClr val="FF9900"/>
                </a:solidFill>
              </a:rPr>
              <a:t>mean: 76%</a:t>
            </a:r>
            <a:endParaRPr sz="1900" i="1">
              <a:solidFill>
                <a:srgbClr val="FF99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(a) mean &gt; median			(b) mean ~ median</a:t>
            </a: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i="1">
                <a:solidFill>
                  <a:srgbClr val="FF9900"/>
                </a:solidFill>
              </a:rPr>
              <a:t>(c) mean &lt; median</a:t>
            </a:r>
            <a:r>
              <a:rPr lang="en" sz="1900">
                <a:solidFill>
                  <a:srgbClr val="FF9900"/>
                </a:solidFill>
              </a:rPr>
              <a:t>	</a:t>
            </a:r>
            <a:r>
              <a:rPr lang="en" sz="1900">
                <a:solidFill>
                  <a:srgbClr val="000000"/>
                </a:solidFill>
              </a:rPr>
              <a:t>		(d) impossible to tell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452" name="Google Shape;452;p62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53" name="Google Shape;45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700" y="2225598"/>
            <a:ext cx="5155425" cy="29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Histograms - Extracurricular Hours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154000" cy="5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Histograms provide a view of the </a:t>
            </a:r>
            <a:r>
              <a:rPr lang="en" sz="2000" i="1">
                <a:solidFill>
                  <a:schemeClr val="accent1"/>
                </a:solidFill>
              </a:rPr>
              <a:t>data density</a:t>
            </a:r>
            <a:r>
              <a:rPr lang="en" sz="2000">
                <a:solidFill>
                  <a:srgbClr val="000000"/>
                </a:solidFill>
              </a:rPr>
              <a:t>. Higher bars represent where the data are relatively more common.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Histograms are especially convenient for describing the </a:t>
            </a:r>
            <a:r>
              <a:rPr lang="en" sz="2000" i="1">
                <a:solidFill>
                  <a:schemeClr val="accent1"/>
                </a:solidFill>
              </a:rPr>
              <a:t>shape</a:t>
            </a:r>
            <a:r>
              <a:rPr lang="en" sz="2000" i="1">
                <a:solidFill>
                  <a:srgbClr val="000000"/>
                </a:solidFill>
              </a:rPr>
              <a:t> </a:t>
            </a:r>
            <a:r>
              <a:rPr lang="en" sz="2000">
                <a:solidFill>
                  <a:srgbClr val="000000"/>
                </a:solidFill>
              </a:rPr>
              <a:t>of the data distribution.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chosen </a:t>
            </a:r>
            <a:r>
              <a:rPr lang="en" sz="2000" i="1">
                <a:solidFill>
                  <a:schemeClr val="accent1"/>
                </a:solidFill>
              </a:rPr>
              <a:t>bin width</a:t>
            </a:r>
            <a:r>
              <a:rPr lang="en" sz="2000">
                <a:solidFill>
                  <a:srgbClr val="000000"/>
                </a:solidFill>
              </a:rPr>
              <a:t> can alter the story the histogram is telling.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650" y="3083223"/>
            <a:ext cx="5453000" cy="31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Bin Width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154000" cy="9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Which one(s) of these histograms are useful? Which reveal too much about the data? Which hide too much?</a:t>
            </a:r>
            <a:endParaRPr sz="2000">
              <a:solidFill>
                <a:schemeClr val="accent1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74" y="2126399"/>
            <a:ext cx="3390725" cy="19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0275" y="2126399"/>
            <a:ext cx="3463051" cy="19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675" y="4423974"/>
            <a:ext cx="3647325" cy="207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0274" y="4265199"/>
            <a:ext cx="3846999" cy="222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457200" y="378600"/>
            <a:ext cx="82296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Commonly observed shapes of distributions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457200" y="1535975"/>
            <a:ext cx="20430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</a:rPr>
              <a:t>Modality</a:t>
            </a:r>
            <a:endParaRPr sz="1900">
              <a:solidFill>
                <a:schemeClr val="accent1"/>
              </a:solidFill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47" y="2080922"/>
            <a:ext cx="1728650" cy="12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457200" y="378600"/>
            <a:ext cx="82296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Commonly observed shapes of distributions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457200" y="1535975"/>
            <a:ext cx="20430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</a:rPr>
              <a:t>Modality</a:t>
            </a:r>
            <a:endParaRPr sz="1900">
              <a:solidFill>
                <a:schemeClr val="accent1"/>
              </a:solidFill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47" y="2080922"/>
            <a:ext cx="1728650" cy="12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3600" y="2246638"/>
            <a:ext cx="1899275" cy="11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457200" y="378600"/>
            <a:ext cx="82296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Commonly observed shapes of distributions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457200" y="1535975"/>
            <a:ext cx="20430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</a:rPr>
              <a:t>Modality</a:t>
            </a:r>
            <a:endParaRPr sz="1900">
              <a:solidFill>
                <a:schemeClr val="accent1"/>
              </a:solidFill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47" y="2080922"/>
            <a:ext cx="1728650" cy="12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3600" y="2246638"/>
            <a:ext cx="1899275" cy="11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5097" y="2120550"/>
            <a:ext cx="1827125" cy="11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457200" y="378600"/>
            <a:ext cx="82296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Commonly observed shapes of distributions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457200" y="1535975"/>
            <a:ext cx="20430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</a:rPr>
              <a:t>Modality</a:t>
            </a:r>
            <a:endParaRPr sz="1900">
              <a:solidFill>
                <a:schemeClr val="accent1"/>
              </a:solidFill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47" y="2080922"/>
            <a:ext cx="1728650" cy="12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3600" y="2246638"/>
            <a:ext cx="1899275" cy="11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5097" y="2120550"/>
            <a:ext cx="1827125" cy="11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2300" y="1881238"/>
            <a:ext cx="18271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1188</Words>
  <Application>Microsoft Office PowerPoint</Application>
  <PresentationFormat>On-screen Show (4:3)</PresentationFormat>
  <Paragraphs>166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Arial</vt:lpstr>
      <vt:lpstr>Simple Light</vt:lpstr>
      <vt:lpstr>Examining Numerical Data </vt:lpstr>
      <vt:lpstr>Mean</vt:lpstr>
      <vt:lpstr>Dot Plot</vt:lpstr>
      <vt:lpstr>Histograms - Extracurricular Hours</vt:lpstr>
      <vt:lpstr>Bin Width</vt:lpstr>
      <vt:lpstr>Commonly observed shapes of distributions</vt:lpstr>
      <vt:lpstr>Commonly observed shapes of distributions</vt:lpstr>
      <vt:lpstr>Commonly observed shapes of distributions</vt:lpstr>
      <vt:lpstr>Commonly observed shapes of distributions</vt:lpstr>
      <vt:lpstr>Commonly observed shapes of distributions</vt:lpstr>
      <vt:lpstr>Commonly observed shapes of distributions</vt:lpstr>
      <vt:lpstr>Commonly observed shapes of distributions</vt:lpstr>
      <vt:lpstr>Commonly observed shapes of distributions</vt:lpstr>
      <vt:lpstr>Extracurricular activities</vt:lpstr>
      <vt:lpstr>Extracurricular activities</vt:lpstr>
      <vt:lpstr>Practice</vt:lpstr>
      <vt:lpstr>Practice</vt:lpstr>
      <vt:lpstr>Are you typical?</vt:lpstr>
      <vt:lpstr>Are you typical?</vt:lpstr>
      <vt:lpstr>Variance</vt:lpstr>
      <vt:lpstr>Variance</vt:lpstr>
      <vt:lpstr>Variance (cont.)</vt:lpstr>
      <vt:lpstr>Standard Deviation</vt:lpstr>
      <vt:lpstr>Standard Deviation</vt:lpstr>
      <vt:lpstr>Median</vt:lpstr>
      <vt:lpstr>Q1, Q3, and IQR</vt:lpstr>
      <vt:lpstr>Box Plot</vt:lpstr>
      <vt:lpstr>Anatomy of a Box Plot</vt:lpstr>
      <vt:lpstr>Whiskers and Outliers</vt:lpstr>
      <vt:lpstr>Whiskers and Outliers</vt:lpstr>
      <vt:lpstr>Outliers (cont.)</vt:lpstr>
      <vt:lpstr>Outliers (cont.)</vt:lpstr>
      <vt:lpstr>Robust Statistics</vt:lpstr>
      <vt:lpstr>Robust Statistics</vt:lpstr>
      <vt:lpstr>Mean vs. Median</vt:lpstr>
      <vt:lpstr>Practice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Numerical Data </dc:title>
  <cp:lastModifiedBy>Fang, Rebecca</cp:lastModifiedBy>
  <cp:revision>3</cp:revision>
  <dcterms:modified xsi:type="dcterms:W3CDTF">2023-01-30T13:53:42Z</dcterms:modified>
</cp:coreProperties>
</file>