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7" r:id="rId2"/>
    <p:sldId id="258" r:id="rId3"/>
    <p:sldId id="290" r:id="rId4"/>
    <p:sldId id="259" r:id="rId5"/>
    <p:sldId id="291" r:id="rId6"/>
    <p:sldId id="292" r:id="rId7"/>
    <p:sldId id="293" r:id="rId8"/>
    <p:sldId id="271" r:id="rId9"/>
    <p:sldId id="272" r:id="rId10"/>
    <p:sldId id="274" r:id="rId11"/>
    <p:sldId id="277" r:id="rId12"/>
    <p:sldId id="285" r:id="rId13"/>
    <p:sldId id="287" r:id="rId14"/>
    <p:sldId id="28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5098249_0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5098249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5098249_0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a5098249_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56ac4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56ac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8e8ec046_1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8e8ec046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98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f8e8ec046_1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f8e8ec046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f8e8ec046_1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f8e8ec04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f8e8ec046_1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f8e8ec046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f8e8ec046_1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f8e8ec046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79a56ac4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79a56ac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Point Estimates</a:t>
            </a:r>
            <a:endParaRPr>
              <a:solidFill>
                <a:schemeClr val="accent1"/>
              </a:solidFill>
            </a:endParaRPr>
          </a:p>
          <a:p>
            <a:pPr marL="0" lvl="0" indent="0" algn="l" rtl="0">
              <a:spcBef>
                <a:spcPts val="0"/>
              </a:spcBef>
              <a:spcAft>
                <a:spcPts val="0"/>
              </a:spcAft>
              <a:buNone/>
            </a:pPr>
            <a:r>
              <a:rPr lang="en">
                <a:solidFill>
                  <a:schemeClr val="accent1"/>
                </a:solidFill>
              </a:rPr>
              <a:t>and Sampling Variability</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1"/>
                </a:solidFill>
              </a:rPr>
              <a:t>When </a:t>
            </a:r>
            <a:r>
              <a:rPr lang="en" sz="3000" i="1">
                <a:solidFill>
                  <a:schemeClr val="accent1"/>
                </a:solidFill>
              </a:rPr>
              <a:t>np</a:t>
            </a:r>
            <a:r>
              <a:rPr lang="en" sz="3000">
                <a:solidFill>
                  <a:schemeClr val="accent1"/>
                </a:solidFill>
              </a:rPr>
              <a:t> or </a:t>
            </a:r>
            <a:r>
              <a:rPr lang="en" sz="3000" i="1">
                <a:solidFill>
                  <a:schemeClr val="accent1"/>
                </a:solidFill>
              </a:rPr>
              <a:t>n(1 - p)</a:t>
            </a:r>
            <a:r>
              <a:rPr lang="en" sz="3000">
                <a:solidFill>
                  <a:schemeClr val="accent1"/>
                </a:solidFill>
              </a:rPr>
              <a:t> is small</a:t>
            </a:r>
            <a:endParaRPr sz="3000">
              <a:solidFill>
                <a:schemeClr val="accent1"/>
              </a:solidFill>
            </a:endParaRPr>
          </a:p>
        </p:txBody>
      </p:sp>
      <p:sp>
        <p:nvSpPr>
          <p:cNvPr id="166" name="Google Shape;166;p33"/>
          <p:cNvSpPr txBox="1">
            <a:spLocks noGrp="1"/>
          </p:cNvSpPr>
          <p:nvPr>
            <p:ph type="body" idx="1"/>
          </p:nvPr>
        </p:nvSpPr>
        <p:spPr>
          <a:xfrm flipH="1">
            <a:off x="457125" y="1442150"/>
            <a:ext cx="7847400" cy="310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dirty="0"/>
              <a:t>Suppose we have a population where the true population proportion is </a:t>
            </a:r>
            <a:r>
              <a:rPr lang="en" sz="1900" i="1" dirty="0"/>
              <a:t>p</a:t>
            </a:r>
            <a:r>
              <a:rPr lang="en" sz="1900" dirty="0"/>
              <a:t> = 0.05, and we take random samples of size </a:t>
            </a:r>
            <a:r>
              <a:rPr lang="en" sz="1900" i="1" dirty="0"/>
              <a:t>n</a:t>
            </a:r>
            <a:r>
              <a:rPr lang="en" sz="1900" dirty="0"/>
              <a:t> = 50 from this population. </a:t>
            </a:r>
            <a:r>
              <a:rPr lang="en" sz="1900" dirty="0" smtClean="0"/>
              <a:t>Would </a:t>
            </a:r>
            <a:r>
              <a:rPr lang="en" sz="1900" dirty="0"/>
              <a:t>you expect this distribution to be nearly normal? </a:t>
            </a:r>
            <a:endParaRPr lang="en-US" sz="1900" dirty="0" smtClean="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r>
              <a:rPr lang="en" sz="1900" i="1" dirty="0"/>
              <a:t>No, the success-failure condition is not met (50 x 0.05 = 2.5), so we would not expect the sampling distribution to be nearly normal.</a:t>
            </a:r>
            <a:endParaRPr sz="1900" i="1" dirty="0"/>
          </a:p>
        </p:txBody>
      </p:sp>
      <p:pic>
        <p:nvPicPr>
          <p:cNvPr id="167" name="Google Shape;167;p33"/>
          <p:cNvPicPr preferRelativeResize="0"/>
          <p:nvPr/>
        </p:nvPicPr>
        <p:blipFill>
          <a:blip r:embed="rId3">
            <a:alphaModFix/>
          </a:blip>
          <a:stretch>
            <a:fillRect/>
          </a:stretch>
        </p:blipFill>
        <p:spPr>
          <a:xfrm>
            <a:off x="2151423" y="4168625"/>
            <a:ext cx="4152354" cy="25750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body" idx="1"/>
          </p:nvPr>
        </p:nvSpPr>
        <p:spPr>
          <a:xfrm flipH="1">
            <a:off x="457125" y="1442150"/>
            <a:ext cx="7847400" cy="310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dirty="0"/>
              <a:t>The strategy of using a sample statistic to estimate a parameter is quite common, and it’s a strategy that we can apply to other statistics </a:t>
            </a:r>
            <a:endParaRPr lang="en-US" sz="1900" dirty="0" smtClean="0"/>
          </a:p>
          <a:p>
            <a:pPr marL="457200" lvl="0" indent="-349250" algn="l" rtl="0">
              <a:lnSpc>
                <a:spcPct val="115000"/>
              </a:lnSpc>
              <a:spcBef>
                <a:spcPts val="1000"/>
              </a:spcBef>
              <a:spcAft>
                <a:spcPts val="0"/>
              </a:spcAft>
              <a:buSzPts val="1900"/>
              <a:buChar char="●"/>
            </a:pPr>
            <a:r>
              <a:rPr lang="en" sz="1900" dirty="0" smtClean="0"/>
              <a:t>Take </a:t>
            </a:r>
            <a:r>
              <a:rPr lang="en" sz="1900" dirty="0"/>
              <a:t>a random sample of students at a college and ask them how many extracurricular activities they are involved in to estimate the average number of extra curricular activities all students in this college are interested in.</a:t>
            </a:r>
            <a:endParaRPr sz="1900" dirty="0"/>
          </a:p>
          <a:p>
            <a:pPr marL="0" lvl="0" indent="0" algn="l" rtl="0">
              <a:lnSpc>
                <a:spcPct val="115000"/>
              </a:lnSpc>
              <a:spcBef>
                <a:spcPts val="1000"/>
              </a:spcBef>
              <a:spcAft>
                <a:spcPts val="0"/>
              </a:spcAft>
              <a:buNone/>
            </a:pPr>
            <a:endParaRPr sz="1900" dirty="0"/>
          </a:p>
          <a:p>
            <a:pPr marL="0" lvl="0" indent="0" algn="l" rtl="0">
              <a:lnSpc>
                <a:spcPct val="115000"/>
              </a:lnSpc>
              <a:spcBef>
                <a:spcPts val="1000"/>
              </a:spcBef>
              <a:spcAft>
                <a:spcPts val="1000"/>
              </a:spcAft>
              <a:buNone/>
            </a:pPr>
            <a:r>
              <a:rPr lang="en" sz="1900" dirty="0"/>
              <a:t>The principles and general ideas are from this chapter apply to other parameters as well, even if the details change a little.</a:t>
            </a:r>
            <a:endParaRPr sz="1900" dirty="0"/>
          </a:p>
        </p:txBody>
      </p:sp>
      <p:sp>
        <p:nvSpPr>
          <p:cNvPr id="185" name="Google Shape;185;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1"/>
                </a:solidFill>
              </a:rPr>
              <a:t>Extending the framework for other statistics</a:t>
            </a:r>
            <a:endParaRPr sz="300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4"/>
          <p:cNvSpPr txBox="1">
            <a:spLocks noGrp="1"/>
          </p:cNvSpPr>
          <p:nvPr>
            <p:ph type="body" idx="1"/>
          </p:nvPr>
        </p:nvSpPr>
        <p:spPr>
          <a:xfrm flipH="1">
            <a:off x="457200" y="1295400"/>
            <a:ext cx="7822200" cy="242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smtClean="0"/>
              <a:t>What </a:t>
            </a:r>
            <a:r>
              <a:rPr lang="en" sz="2200" dirty="0"/>
              <a:t>is the shape and center of this distribution? Based on this distribution, what do you think is the true population average?</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p:txBody>
      </p:sp>
      <p:sp>
        <p:nvSpPr>
          <p:cNvPr id="235" name="Google Shape;235;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accent1"/>
                </a:solidFill>
              </a:rPr>
              <a:t>Sampling </a:t>
            </a:r>
            <a:r>
              <a:rPr lang="en" sz="3200" dirty="0" smtClean="0">
                <a:solidFill>
                  <a:schemeClr val="accent1"/>
                </a:solidFill>
              </a:rPr>
              <a:t>distribution of sample means</a:t>
            </a:r>
            <a:endParaRPr sz="3200" dirty="0">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46"/>
          <p:cNvSpPr txBox="1">
            <a:spLocks noGrp="1"/>
          </p:cNvSpPr>
          <p:nvPr>
            <p:ph type="body" idx="1"/>
          </p:nvPr>
        </p:nvSpPr>
        <p:spPr>
          <a:xfrm flipH="1">
            <a:off x="457200" y="1295400"/>
            <a:ext cx="7822200" cy="92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The distribution of the sample mean is well approximated by a normal model:</a:t>
            </a:r>
            <a:endParaRPr sz="1900"/>
          </a:p>
        </p:txBody>
      </p:sp>
      <p:sp>
        <p:nvSpPr>
          <p:cNvPr id="248" name="Google Shape;248;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pic>
        <p:nvPicPr>
          <p:cNvPr id="250" name="Google Shape;250;p46"/>
          <p:cNvPicPr preferRelativeResize="0"/>
          <p:nvPr/>
        </p:nvPicPr>
        <p:blipFill>
          <a:blip r:embed="rId3">
            <a:alphaModFix/>
          </a:blip>
          <a:stretch>
            <a:fillRect/>
          </a:stretch>
        </p:blipFill>
        <p:spPr>
          <a:xfrm>
            <a:off x="2291504" y="2452104"/>
            <a:ext cx="3870504" cy="9201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CLT - conditions</a:t>
            </a:r>
            <a:endParaRPr>
              <a:solidFill>
                <a:schemeClr val="accent1"/>
              </a:solidFill>
            </a:endParaRPr>
          </a:p>
        </p:txBody>
      </p:sp>
      <p:sp>
        <p:nvSpPr>
          <p:cNvPr id="263" name="Google Shape;263;p48"/>
          <p:cNvSpPr txBox="1">
            <a:spLocks noGrp="1"/>
          </p:cNvSpPr>
          <p:nvPr>
            <p:ph type="body" idx="1"/>
          </p:nvPr>
        </p:nvSpPr>
        <p:spPr>
          <a:xfrm flipH="1">
            <a:off x="457200" y="1295400"/>
            <a:ext cx="7822200" cy="437563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dirty="0"/>
              <a:t>Certain conditions must be met for the CLT to apply:</a:t>
            </a:r>
            <a:endParaRPr sz="1900" dirty="0"/>
          </a:p>
          <a:p>
            <a:pPr marL="0" lvl="0" indent="0" algn="l" rtl="0">
              <a:lnSpc>
                <a:spcPct val="115000"/>
              </a:lnSpc>
              <a:spcBef>
                <a:spcPts val="0"/>
              </a:spcBef>
              <a:spcAft>
                <a:spcPts val="0"/>
              </a:spcAft>
              <a:buNone/>
            </a:pPr>
            <a:endParaRPr sz="800" dirty="0"/>
          </a:p>
          <a:p>
            <a:pPr marL="0" lvl="0" indent="0" algn="l" rtl="0">
              <a:lnSpc>
                <a:spcPct val="115000"/>
              </a:lnSpc>
              <a:spcBef>
                <a:spcPts val="0"/>
              </a:spcBef>
              <a:spcAft>
                <a:spcPts val="0"/>
              </a:spcAft>
              <a:buNone/>
            </a:pPr>
            <a:r>
              <a:rPr lang="en" sz="1900" i="1" dirty="0">
                <a:solidFill>
                  <a:schemeClr val="accent1"/>
                </a:solidFill>
              </a:rPr>
              <a:t>Independence</a:t>
            </a:r>
            <a:r>
              <a:rPr lang="en" sz="1900" dirty="0">
                <a:solidFill>
                  <a:schemeClr val="accent1"/>
                </a:solidFill>
              </a:rPr>
              <a:t>:</a:t>
            </a:r>
            <a:r>
              <a:rPr lang="en" sz="1900" dirty="0"/>
              <a:t> Sampled observations must be independent</a:t>
            </a:r>
            <a:r>
              <a:rPr lang="en" sz="1900" dirty="0" smtClean="0"/>
              <a:t>.</a:t>
            </a:r>
          </a:p>
          <a:p>
            <a:pPr marL="0" lvl="0" indent="0" algn="l" rtl="0">
              <a:lnSpc>
                <a:spcPct val="115000"/>
              </a:lnSpc>
              <a:spcBef>
                <a:spcPts val="0"/>
              </a:spcBef>
              <a:spcAft>
                <a:spcPts val="0"/>
              </a:spcAft>
              <a:buNone/>
            </a:pPr>
            <a:endParaRPr lang="en" sz="1900" dirty="0"/>
          </a:p>
          <a:p>
            <a:pPr marL="0" lvl="0" indent="0">
              <a:lnSpc>
                <a:spcPct val="115000"/>
              </a:lnSpc>
              <a:spcBef>
                <a:spcPts val="0"/>
              </a:spcBef>
              <a:buSzPts val="1100"/>
              <a:buNone/>
            </a:pPr>
            <a:r>
              <a:rPr lang="en-US" sz="1900" i="1" dirty="0">
                <a:solidFill>
                  <a:schemeClr val="accent1"/>
                </a:solidFill>
              </a:rPr>
              <a:t>Sample size / skew</a:t>
            </a:r>
            <a:r>
              <a:rPr lang="en-US" sz="1900" dirty="0">
                <a:solidFill>
                  <a:schemeClr val="accent1"/>
                </a:solidFill>
              </a:rPr>
              <a:t>:</a:t>
            </a:r>
            <a:r>
              <a:rPr lang="en-US" sz="1900" dirty="0"/>
              <a:t> Either the population distribution is normal, or </a:t>
            </a:r>
            <a:r>
              <a:rPr lang="en-US" sz="1900" dirty="0" smtClean="0"/>
              <a:t>the </a:t>
            </a:r>
            <a:r>
              <a:rPr lang="en-US" sz="1900" dirty="0"/>
              <a:t>sample size is large</a:t>
            </a:r>
            <a:r>
              <a:rPr lang="en-US" sz="1900" dirty="0" smtClean="0"/>
              <a:t>.</a:t>
            </a:r>
          </a:p>
          <a:p>
            <a:pPr marL="0" lvl="0" indent="0">
              <a:lnSpc>
                <a:spcPct val="115000"/>
              </a:lnSpc>
              <a:spcBef>
                <a:spcPts val="0"/>
              </a:spcBef>
              <a:buSzPts val="1100"/>
              <a:buNone/>
            </a:pPr>
            <a:endParaRPr lang="en-US" sz="1900" dirty="0"/>
          </a:p>
          <a:p>
            <a:pPr lvl="0" indent="-349250">
              <a:lnSpc>
                <a:spcPct val="115000"/>
              </a:lnSpc>
              <a:spcBef>
                <a:spcPts val="0"/>
              </a:spcBef>
              <a:buSzPts val="1900"/>
            </a:pPr>
            <a:r>
              <a:rPr lang="en-US" sz="1900" dirty="0" smtClean="0"/>
              <a:t>The </a:t>
            </a:r>
            <a:r>
              <a:rPr lang="en-US" sz="1900" dirty="0"/>
              <a:t>more skewed the population distribution, the larger sample size we need for the CLT to </a:t>
            </a:r>
            <a:r>
              <a:rPr lang="en-US" sz="1900" dirty="0" smtClean="0"/>
              <a:t>apply.</a:t>
            </a:r>
          </a:p>
          <a:p>
            <a:pPr lvl="0" indent="-349250">
              <a:lnSpc>
                <a:spcPct val="115000"/>
              </a:lnSpc>
              <a:spcBef>
                <a:spcPts val="0"/>
              </a:spcBef>
              <a:buSzPts val="1900"/>
            </a:pPr>
            <a:endParaRPr lang="en-US" sz="1900" dirty="0"/>
          </a:p>
          <a:p>
            <a:pPr lvl="0" indent="-349250">
              <a:lnSpc>
                <a:spcPct val="115000"/>
              </a:lnSpc>
              <a:spcBef>
                <a:spcPts val="0"/>
              </a:spcBef>
              <a:buSzPts val="1900"/>
            </a:pPr>
            <a:r>
              <a:rPr lang="en-US" sz="1900" dirty="0" smtClean="0"/>
              <a:t>n </a:t>
            </a:r>
            <a:r>
              <a:rPr lang="en-US" sz="1900" dirty="0"/>
              <a:t>&gt; 30 is a widely used rule of </a:t>
            </a:r>
            <a:r>
              <a:rPr lang="en-US" sz="1900" dirty="0" smtClean="0"/>
              <a:t>thumb.</a:t>
            </a:r>
            <a:endParaRPr lang="en-US" sz="1900" dirty="0"/>
          </a:p>
          <a:p>
            <a:pPr marL="0" lvl="0" indent="0" algn="l" rtl="0">
              <a:lnSpc>
                <a:spcPct val="115000"/>
              </a:lnSpc>
              <a:spcBef>
                <a:spcPts val="0"/>
              </a:spcBef>
              <a:spcAft>
                <a:spcPts val="0"/>
              </a:spcAft>
              <a:buNone/>
            </a:pPr>
            <a:r>
              <a:rPr lang="en" sz="1900" dirty="0" smtClean="0"/>
              <a:t> </a:t>
            </a:r>
            <a:endParaRPr sz="19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 sz="1900" dirty="0"/>
              <a:t>We are often interested in </a:t>
            </a:r>
            <a:r>
              <a:rPr lang="en" sz="1900" i="1" dirty="0">
                <a:solidFill>
                  <a:schemeClr val="accent1"/>
                </a:solidFill>
              </a:rPr>
              <a:t>population parameters</a:t>
            </a:r>
            <a:r>
              <a:rPr lang="en" sz="1900" dirty="0"/>
              <a:t>.</a:t>
            </a:r>
            <a:endParaRPr sz="1900" dirty="0"/>
          </a:p>
          <a:p>
            <a:pPr marL="457200" lvl="0" indent="-349250" algn="l" rtl="0">
              <a:lnSpc>
                <a:spcPct val="200000"/>
              </a:lnSpc>
              <a:spcBef>
                <a:spcPts val="0"/>
              </a:spcBef>
              <a:spcAft>
                <a:spcPts val="0"/>
              </a:spcAft>
              <a:buSzPts val="1900"/>
              <a:buChar char="●"/>
            </a:pPr>
            <a:r>
              <a:rPr lang="en" sz="1900" dirty="0"/>
              <a:t>Since complete populations are difficult (or impossible) to collect data on, we use </a:t>
            </a:r>
            <a:r>
              <a:rPr lang="en" sz="1900" i="1" dirty="0">
                <a:solidFill>
                  <a:schemeClr val="accent1"/>
                </a:solidFill>
              </a:rPr>
              <a:t>sample statistics</a:t>
            </a:r>
            <a:r>
              <a:rPr lang="en" sz="1900" dirty="0"/>
              <a:t> as </a:t>
            </a:r>
            <a:r>
              <a:rPr lang="en" sz="1900" i="1" dirty="0">
                <a:solidFill>
                  <a:schemeClr val="accent1"/>
                </a:solidFill>
              </a:rPr>
              <a:t>point estimates</a:t>
            </a:r>
            <a:r>
              <a:rPr lang="en" sz="1900" dirty="0"/>
              <a:t> for the unknown population parameters of interest</a:t>
            </a:r>
            <a:r>
              <a:rPr lang="en" sz="1900" dirty="0" smtClean="0"/>
              <a:t>.</a:t>
            </a:r>
            <a:endParaRPr sz="1900" dirty="0"/>
          </a:p>
        </p:txBody>
      </p:sp>
      <p:sp>
        <p:nvSpPr>
          <p:cNvPr id="59" name="Google Shape;59;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Point </a:t>
            </a:r>
            <a:r>
              <a:rPr lang="en" dirty="0">
                <a:solidFill>
                  <a:schemeClr val="accent1"/>
                </a:solidFill>
              </a:rPr>
              <a:t>estimation</a:t>
            </a:r>
            <a:endParaRPr dirty="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chemeClr val="accent1"/>
                </a:solidFill>
              </a:rPr>
              <a:t>Point estimation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232" y="1857870"/>
            <a:ext cx="5801535" cy="4286848"/>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920" y="1860806"/>
            <a:ext cx="5801535" cy="4286848"/>
          </a:xfrm>
          <a:prstGeom prst="rect">
            <a:avLst/>
          </a:prstGeom>
          <a:noFill/>
          <a:ln>
            <a:noFill/>
          </a:ln>
        </p:spPr>
      </p:pic>
    </p:spTree>
    <p:extLst>
      <p:ext uri="{BB962C8B-B14F-4D97-AF65-F5344CB8AC3E}">
        <p14:creationId xmlns:p14="http://schemas.microsoft.com/office/powerpoint/2010/main" val="116287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itle 1"/>
          <p:cNvSpPr>
            <a:spLocks noGrp="1"/>
          </p:cNvSpPr>
          <p:nvPr>
            <p:ph type="title"/>
          </p:nvPr>
        </p:nvSpPr>
        <p:spPr>
          <a:xfrm>
            <a:off x="457200" y="441692"/>
            <a:ext cx="8229600" cy="1143000"/>
          </a:xfrm>
        </p:spPr>
        <p:txBody>
          <a:bodyPr/>
          <a:lstStyle/>
          <a:p>
            <a:r>
              <a:rPr lang="en-US" dirty="0">
                <a:solidFill>
                  <a:schemeClr val="accent1"/>
                </a:solidFill>
              </a:rPr>
              <a:t>Sample statistics vary from sample to sample.</a:t>
            </a:r>
          </a:p>
        </p:txBody>
      </p:sp>
      <p:sp>
        <p:nvSpPr>
          <p:cNvPr id="64" name="Google Shape;64;p18"/>
          <p:cNvSpPr txBox="1">
            <a:spLocks noGrp="1"/>
          </p:cNvSpPr>
          <p:nvPr>
            <p:ph type="body" idx="1"/>
          </p:nvPr>
        </p:nvSpPr>
        <p:spPr>
          <a:xfrm>
            <a:off x="457200" y="1987062"/>
            <a:ext cx="8229600" cy="4580838"/>
          </a:xfrm>
          <a:prstGeom prst="rect">
            <a:avLst/>
          </a:prstGeom>
        </p:spPr>
        <p:txBody>
          <a:bodyPr spcFirstLastPara="1" wrap="square" lIns="91425" tIns="91425" rIns="91425" bIns="91425" anchor="t" anchorCtr="0">
            <a:noAutofit/>
          </a:bodyPr>
          <a:lstStyle/>
          <a:p>
            <a:pPr marL="0" lvl="0" indent="0">
              <a:lnSpc>
                <a:spcPct val="115000"/>
              </a:lnSpc>
              <a:spcBef>
                <a:spcPts val="0"/>
              </a:spcBef>
              <a:buNone/>
            </a:pPr>
            <a:r>
              <a:rPr lang="en" sz="1900" dirty="0">
                <a:solidFill>
                  <a:schemeClr val="tx1"/>
                </a:solidFill>
              </a:rPr>
              <a:t>Suppose we are interested in the mean height of John Carroll </a:t>
            </a:r>
            <a:r>
              <a:rPr lang="en" sz="1900" dirty="0" smtClean="0">
                <a:solidFill>
                  <a:schemeClr val="tx1"/>
                </a:solidFill>
              </a:rPr>
              <a:t>students. We </a:t>
            </a:r>
            <a:r>
              <a:rPr lang="en" sz="1900" dirty="0">
                <a:solidFill>
                  <a:schemeClr val="tx1"/>
                </a:solidFill>
              </a:rPr>
              <a:t>randomly sample </a:t>
            </a:r>
            <a:r>
              <a:rPr lang="en" sz="1900" dirty="0" smtClean="0">
                <a:solidFill>
                  <a:schemeClr val="tx1"/>
                </a:solidFill>
              </a:rPr>
              <a:t>100 John Carroll students. </a:t>
            </a:r>
            <a:r>
              <a:rPr lang="en" sz="1900" dirty="0">
                <a:solidFill>
                  <a:schemeClr val="tx1"/>
                </a:solidFill>
              </a:rPr>
              <a:t>Would you expect the sample means of their heights to be the same, somewhat different, or very different?</a:t>
            </a:r>
            <a:endParaRPr sz="1900" dirty="0">
              <a:solidFill>
                <a:schemeClr val="tx1"/>
              </a:solidFill>
            </a:endParaRPr>
          </a:p>
        </p:txBody>
      </p:sp>
      <p:sp>
        <p:nvSpPr>
          <p:cNvPr id="3" name="Google Shape;64;p18"/>
          <p:cNvSpPr txBox="1">
            <a:spLocks/>
          </p:cNvSpPr>
          <p:nvPr/>
        </p:nvSpPr>
        <p:spPr>
          <a:xfrm flipH="1">
            <a:off x="451343" y="3720584"/>
            <a:ext cx="7822200" cy="120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15000"/>
              </a:lnSpc>
              <a:spcBef>
                <a:spcPts val="0"/>
              </a:spcBef>
              <a:buFont typeface="Arial"/>
              <a:buNone/>
            </a:pPr>
            <a:r>
              <a:rPr lang="en-US" sz="1900" dirty="0" smtClean="0">
                <a:solidFill>
                  <a:schemeClr val="tx1"/>
                </a:solidFill>
              </a:rPr>
              <a:t>Suppose we are interested in percent of smokers at John Carroll. We randomly sample 100 John Carroll students. Would you expect the sample percentage of smokers to be the same, somewhat different, or very different?</a:t>
            </a:r>
            <a:endParaRPr lang="en-US" sz="19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1"/>
                </a:solidFill>
              </a:rPr>
              <a:t>Sampling Distribution</a:t>
            </a:r>
            <a:endParaRPr lang="en-US" dirty="0">
              <a:solidFill>
                <a:schemeClr val="accent1"/>
              </a:solidFill>
            </a:endParaRPr>
          </a:p>
        </p:txBody>
      </p:sp>
      <p:sp>
        <p:nvSpPr>
          <p:cNvPr id="3" name="Text Placeholder 2"/>
          <p:cNvSpPr>
            <a:spLocks noGrp="1"/>
          </p:cNvSpPr>
          <p:nvPr>
            <p:ph type="body" idx="1"/>
          </p:nvPr>
        </p:nvSpPr>
        <p:spPr/>
        <p:txBody>
          <a:bodyPr/>
          <a:lstStyle/>
          <a:p>
            <a:r>
              <a:rPr lang="en-US" altLang="en-US" sz="2000" dirty="0" smtClean="0"/>
              <a:t>A </a:t>
            </a:r>
            <a:r>
              <a:rPr lang="en-US" altLang="en-US" sz="2000" i="1" dirty="0">
                <a:solidFill>
                  <a:schemeClr val="tx1"/>
                </a:solidFill>
              </a:rPr>
              <a:t>sampling distribution</a:t>
            </a:r>
            <a:r>
              <a:rPr lang="en-US" altLang="en-US" sz="2000" dirty="0">
                <a:solidFill>
                  <a:schemeClr val="tx1"/>
                </a:solidFill>
              </a:rPr>
              <a:t> </a:t>
            </a:r>
            <a:r>
              <a:rPr lang="en-US" altLang="en-US" sz="2000" dirty="0"/>
              <a:t>is the distribution of sample statistics computed for different samples of the same size from the same population.</a:t>
            </a:r>
          </a:p>
          <a:p>
            <a:endParaRPr lang="en-US" dirty="0"/>
          </a:p>
        </p:txBody>
      </p:sp>
      <p:sp>
        <p:nvSpPr>
          <p:cNvPr id="6" name="Rectangle 5"/>
          <p:cNvSpPr/>
          <p:nvPr/>
        </p:nvSpPr>
        <p:spPr>
          <a:xfrm>
            <a:off x="913820" y="4295019"/>
            <a:ext cx="4839786" cy="369332"/>
          </a:xfrm>
          <a:prstGeom prst="rect">
            <a:avLst/>
          </a:prstGeom>
        </p:spPr>
        <p:txBody>
          <a:bodyPr wrap="none">
            <a:spAutoFit/>
          </a:bodyPr>
          <a:lstStyle/>
          <a:p>
            <a:r>
              <a:rPr lang="en-US" sz="1800" dirty="0">
                <a:solidFill>
                  <a:srgbClr val="0070C0"/>
                </a:solidFill>
              </a:rPr>
              <a:t>https://www.lock5stat.com/StatKey/index.html</a:t>
            </a:r>
          </a:p>
        </p:txBody>
      </p:sp>
    </p:spTree>
    <p:extLst>
      <p:ext uri="{BB962C8B-B14F-4D97-AF65-F5344CB8AC3E}">
        <p14:creationId xmlns:p14="http://schemas.microsoft.com/office/powerpoint/2010/main" val="3037467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body" idx="1"/>
          </p:nvPr>
        </p:nvSpPr>
        <p:spPr>
          <a:xfrm flipH="1">
            <a:off x="457125" y="1442150"/>
            <a:ext cx="7847400" cy="39234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 sz="1900"/>
              <a:t>In real-world applications, we never actually observe the sampling distribution, yet it is useful to always think of a point estimate as coming from such a hypothetical distribution.</a:t>
            </a:r>
            <a:br>
              <a:rPr lang="en" sz="1900"/>
            </a:br>
            <a:endParaRPr sz="1900"/>
          </a:p>
          <a:p>
            <a:pPr marL="457200" lvl="0" indent="-349250" algn="l" rtl="0">
              <a:lnSpc>
                <a:spcPct val="115000"/>
              </a:lnSpc>
              <a:spcBef>
                <a:spcPts val="0"/>
              </a:spcBef>
              <a:spcAft>
                <a:spcPts val="0"/>
              </a:spcAft>
              <a:buSzPts val="1900"/>
              <a:buChar char="●"/>
            </a:pPr>
            <a:r>
              <a:rPr lang="en" sz="1900"/>
              <a:t>Understanding the sampling distribution will help us characterize and make sense of the point estimates that we do observe.</a:t>
            </a:r>
            <a:endParaRPr sz="1900"/>
          </a:p>
          <a:p>
            <a:pPr marL="0" lvl="0" indent="0" algn="l" rtl="0">
              <a:lnSpc>
                <a:spcPct val="115000"/>
              </a:lnSpc>
              <a:spcBef>
                <a:spcPts val="0"/>
              </a:spcBef>
              <a:spcAft>
                <a:spcPts val="0"/>
              </a:spcAft>
              <a:buNone/>
            </a:pPr>
            <a:endParaRPr sz="1900"/>
          </a:p>
        </p:txBody>
      </p:sp>
      <p:sp>
        <p:nvSpPr>
          <p:cNvPr id="136" name="Google Shape;136;p2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accent1"/>
                </a:solidFill>
              </a:rPr>
              <a:t>Sampling distributions are never observed</a:t>
            </a:r>
            <a:endParaRPr sz="3000" dirty="0">
              <a:solidFill>
                <a:schemeClr val="accent1"/>
              </a:solidFill>
            </a:endParaRPr>
          </a:p>
        </p:txBody>
      </p:sp>
    </p:spTree>
    <p:extLst>
      <p:ext uri="{BB962C8B-B14F-4D97-AF65-F5344CB8AC3E}">
        <p14:creationId xmlns:p14="http://schemas.microsoft.com/office/powerpoint/2010/main" val="395827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1"/>
                </a:solidFill>
              </a:rPr>
              <a:t>Standard Error</a:t>
            </a:r>
          </a:p>
        </p:txBody>
      </p:sp>
      <p:sp>
        <p:nvSpPr>
          <p:cNvPr id="3" name="Text Placeholder 2"/>
          <p:cNvSpPr>
            <a:spLocks noGrp="1"/>
          </p:cNvSpPr>
          <p:nvPr>
            <p:ph type="body" idx="1"/>
          </p:nvPr>
        </p:nvSpPr>
        <p:spPr/>
        <p:txBody>
          <a:bodyPr/>
          <a:lstStyle/>
          <a:p>
            <a:r>
              <a:rPr lang="en-US" sz="2000" dirty="0"/>
              <a:t>The </a:t>
            </a:r>
            <a:r>
              <a:rPr lang="en-US" sz="2000" b="1" i="1" dirty="0">
                <a:solidFill>
                  <a:srgbClr val="0070C0"/>
                </a:solidFill>
              </a:rPr>
              <a:t>standard error</a:t>
            </a:r>
            <a:r>
              <a:rPr lang="en-US" sz="2000" dirty="0"/>
              <a:t>, SE, is the </a:t>
            </a:r>
            <a:r>
              <a:rPr lang="en-US" sz="2000" b="1" dirty="0"/>
              <a:t>standard deviation </a:t>
            </a:r>
            <a:r>
              <a:rPr lang="en-US" sz="2000" dirty="0"/>
              <a:t>of the sample </a:t>
            </a:r>
            <a:r>
              <a:rPr lang="en-US" sz="2000" dirty="0" smtClean="0"/>
              <a:t>statistic.</a:t>
            </a:r>
            <a:endParaRPr lang="en-US" sz="2000" dirty="0"/>
          </a:p>
          <a:p>
            <a:endParaRPr lang="en-US" sz="2000" dirty="0" smtClean="0"/>
          </a:p>
          <a:p>
            <a:r>
              <a:rPr lang="en-US" sz="2000" dirty="0" smtClean="0"/>
              <a:t>We use SE </a:t>
            </a:r>
            <a:r>
              <a:rPr lang="en-US" sz="2000" dirty="0"/>
              <a:t>to measure the </a:t>
            </a:r>
            <a:r>
              <a:rPr lang="en-US" sz="2000" i="1" dirty="0"/>
              <a:t>uncertainty</a:t>
            </a:r>
            <a:r>
              <a:rPr lang="en-US" sz="2000" dirty="0"/>
              <a:t> of the point </a:t>
            </a:r>
            <a:r>
              <a:rPr lang="en-US" sz="2000" dirty="0" smtClean="0"/>
              <a:t>estimate.</a:t>
            </a:r>
          </a:p>
          <a:p>
            <a:endParaRPr lang="en-US" sz="2000" dirty="0" smtClean="0"/>
          </a:p>
          <a:p>
            <a:r>
              <a:rPr lang="en-US" sz="2000" dirty="0" smtClean="0"/>
              <a:t>For a sampling distribution of </a:t>
            </a:r>
            <a:r>
              <a:rPr lang="en-US" sz="2000" u="sng" dirty="0" smtClean="0"/>
              <a:t>sample proportions</a:t>
            </a:r>
            <a:r>
              <a:rPr lang="en-US" sz="2000" dirty="0" smtClean="0"/>
              <a:t>,</a:t>
            </a:r>
            <a:endParaRPr lang="en-US" sz="2000" dirty="0"/>
          </a:p>
          <a:p>
            <a:endParaRPr lang="en-US" sz="2000" dirty="0" smtClean="0"/>
          </a:p>
          <a:p>
            <a:r>
              <a:rPr lang="en-US" sz="2000" dirty="0" smtClean="0"/>
              <a:t>For a sampling distribution of </a:t>
            </a:r>
            <a:r>
              <a:rPr lang="en-US" sz="2000" u="sng" dirty="0" smtClean="0"/>
              <a:t>sample means</a:t>
            </a:r>
            <a:r>
              <a:rPr lang="en-US" sz="2000" dirty="0" smtClean="0"/>
              <a:t>, </a:t>
            </a:r>
            <a:endParaRPr lang="en-US" sz="2000" dirty="0"/>
          </a:p>
          <a:p>
            <a:endParaRPr lang="en-US" sz="2000" dirty="0" smtClean="0"/>
          </a:p>
          <a:p>
            <a:r>
              <a:rPr lang="en-US" sz="2000" dirty="0"/>
              <a:t>We won’t go through a detailed </a:t>
            </a:r>
            <a:r>
              <a:rPr lang="en-US" sz="2000" dirty="0" smtClean="0"/>
              <a:t>proof, </a:t>
            </a:r>
            <a:r>
              <a:rPr lang="en-US" sz="2000" dirty="0"/>
              <a:t>but note that as n increases SE decreases.</a:t>
            </a:r>
          </a:p>
          <a:p>
            <a:endParaRPr lang="en-US" sz="2000" dirty="0"/>
          </a:p>
          <a:p>
            <a:endParaRPr lang="en-US" sz="2000" dirty="0"/>
          </a:p>
        </p:txBody>
      </p:sp>
      <p:pic>
        <p:nvPicPr>
          <p:cNvPr id="4" name="Google Shape;160;p32"/>
          <p:cNvPicPr preferRelativeResize="0"/>
          <p:nvPr/>
        </p:nvPicPr>
        <p:blipFill rotWithShape="1">
          <a:blip r:embed="rId3">
            <a:alphaModFix/>
          </a:blip>
          <a:srcRect l="48664" r="5269"/>
          <a:stretch/>
        </p:blipFill>
        <p:spPr>
          <a:xfrm>
            <a:off x="6607545" y="3213790"/>
            <a:ext cx="2091750" cy="1061800"/>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2918478400"/>
              </p:ext>
            </p:extLst>
          </p:nvPr>
        </p:nvGraphicFramePr>
        <p:xfrm>
          <a:off x="6129704" y="4097669"/>
          <a:ext cx="1282212" cy="900277"/>
        </p:xfrm>
        <a:graphic>
          <a:graphicData uri="http://schemas.openxmlformats.org/presentationml/2006/ole">
            <mc:AlternateContent xmlns:mc="http://schemas.openxmlformats.org/markup-compatibility/2006">
              <mc:Choice xmlns:v="urn:schemas-microsoft-com:vml" Requires="v">
                <p:oleObj spid="_x0000_s1036" name="Equation" r:id="rId4" imgW="596880" imgH="419040" progId="Equation.DSMT4">
                  <p:embed/>
                </p:oleObj>
              </mc:Choice>
              <mc:Fallback>
                <p:oleObj name="Equation" r:id="rId4" imgW="596880" imgH="419040" progId="Equation.DSMT4">
                  <p:embed/>
                  <p:pic>
                    <p:nvPicPr>
                      <p:cNvPr id="0" name=""/>
                      <p:cNvPicPr/>
                      <p:nvPr/>
                    </p:nvPicPr>
                    <p:blipFill>
                      <a:blip r:embed="rId5"/>
                      <a:stretch>
                        <a:fillRect/>
                      </a:stretch>
                    </p:blipFill>
                    <p:spPr>
                      <a:xfrm>
                        <a:off x="6129704" y="4097669"/>
                        <a:ext cx="1282212" cy="900277"/>
                      </a:xfrm>
                      <a:prstGeom prst="rect">
                        <a:avLst/>
                      </a:prstGeom>
                    </p:spPr>
                  </p:pic>
                </p:oleObj>
              </mc:Fallback>
            </mc:AlternateContent>
          </a:graphicData>
        </a:graphic>
      </p:graphicFrame>
    </p:spTree>
    <p:extLst>
      <p:ext uri="{BB962C8B-B14F-4D97-AF65-F5344CB8AC3E}">
        <p14:creationId xmlns:p14="http://schemas.microsoft.com/office/powerpoint/2010/main" val="2362160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0"/>
          <p:cNvSpPr txBox="1">
            <a:spLocks noGrp="1"/>
          </p:cNvSpPr>
          <p:nvPr>
            <p:ph type="body" idx="1"/>
          </p:nvPr>
        </p:nvSpPr>
        <p:spPr>
          <a:xfrm flipH="1">
            <a:off x="457125" y="1442150"/>
            <a:ext cx="7847400" cy="392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dirty="0"/>
              <a:t>Sample proportions will be nearly normally distributed with mean equal to the population proportion, </a:t>
            </a:r>
            <a:r>
              <a:rPr lang="en" sz="1900" i="1" dirty="0"/>
              <a:t>p</a:t>
            </a:r>
            <a:r>
              <a:rPr lang="en" sz="1900" dirty="0"/>
              <a:t>, and standard error equal to</a:t>
            </a:r>
            <a:endParaRPr sz="1900" dirty="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endParaRPr sz="1900" dirty="0"/>
          </a:p>
          <a:p>
            <a:pPr marL="0" lvl="0" indent="0" algn="l" rtl="0">
              <a:lnSpc>
                <a:spcPct val="115000"/>
              </a:lnSpc>
              <a:spcBef>
                <a:spcPts val="0"/>
              </a:spcBef>
              <a:spcAft>
                <a:spcPts val="0"/>
              </a:spcAft>
              <a:buNone/>
            </a:pPr>
            <a:endParaRPr sz="1900" dirty="0"/>
          </a:p>
        </p:txBody>
      </p:sp>
      <p:sp>
        <p:nvSpPr>
          <p:cNvPr id="142" name="Google Shape;142;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1"/>
                </a:solidFill>
              </a:rPr>
              <a:t>Central Limit Theorem</a:t>
            </a:r>
            <a:endParaRPr sz="3000">
              <a:solidFill>
                <a:schemeClr val="accent1"/>
              </a:solidFill>
            </a:endParaRPr>
          </a:p>
        </p:txBody>
      </p:sp>
      <p:pic>
        <p:nvPicPr>
          <p:cNvPr id="143" name="Google Shape;143;p30"/>
          <p:cNvPicPr preferRelativeResize="0"/>
          <p:nvPr/>
        </p:nvPicPr>
        <p:blipFill>
          <a:blip r:embed="rId3">
            <a:alphaModFix/>
          </a:blip>
          <a:stretch>
            <a:fillRect/>
          </a:stretch>
        </p:blipFill>
        <p:spPr>
          <a:xfrm>
            <a:off x="6884925" y="1848400"/>
            <a:ext cx="992900" cy="659275"/>
          </a:xfrm>
          <a:prstGeom prst="rect">
            <a:avLst/>
          </a:prstGeom>
          <a:noFill/>
          <a:ln>
            <a:noFill/>
          </a:ln>
        </p:spPr>
      </p:pic>
      <p:pic>
        <p:nvPicPr>
          <p:cNvPr id="144" name="Google Shape;144;p30"/>
          <p:cNvPicPr preferRelativeResize="0"/>
          <p:nvPr/>
        </p:nvPicPr>
        <p:blipFill>
          <a:blip r:embed="rId4">
            <a:alphaModFix/>
          </a:blip>
          <a:stretch>
            <a:fillRect/>
          </a:stretch>
        </p:blipFill>
        <p:spPr>
          <a:xfrm>
            <a:off x="1936804" y="3044009"/>
            <a:ext cx="4888032" cy="1143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1"/>
          <p:cNvSpPr txBox="1">
            <a:spLocks noGrp="1"/>
          </p:cNvSpPr>
          <p:nvPr>
            <p:ph type="body" idx="1"/>
          </p:nvPr>
        </p:nvSpPr>
        <p:spPr>
          <a:xfrm flipH="1">
            <a:off x="457125" y="1442150"/>
            <a:ext cx="7847400" cy="62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Certain conditions must be met for the CLT to apply:</a:t>
            </a:r>
            <a:endParaRPr sz="1900"/>
          </a:p>
        </p:txBody>
      </p:sp>
      <p:sp>
        <p:nvSpPr>
          <p:cNvPr id="151" name="Google Shape;151;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1"/>
                </a:solidFill>
              </a:rPr>
              <a:t>CLT - conditions</a:t>
            </a:r>
            <a:endParaRPr sz="3000">
              <a:solidFill>
                <a:schemeClr val="accent1"/>
              </a:solidFill>
            </a:endParaRPr>
          </a:p>
        </p:txBody>
      </p:sp>
      <p:sp>
        <p:nvSpPr>
          <p:cNvPr id="152" name="Google Shape;152;p31"/>
          <p:cNvSpPr txBox="1">
            <a:spLocks noGrp="1"/>
          </p:cNvSpPr>
          <p:nvPr>
            <p:ph type="body" idx="1"/>
          </p:nvPr>
        </p:nvSpPr>
        <p:spPr>
          <a:xfrm flipH="1">
            <a:off x="457125" y="3499338"/>
            <a:ext cx="7847400" cy="193543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b="1" dirty="0"/>
              <a:t>Sample size</a:t>
            </a:r>
            <a:endParaRPr sz="1900" b="1" dirty="0"/>
          </a:p>
          <a:p>
            <a:pPr marL="0" lvl="0" indent="0" algn="l" rtl="0">
              <a:lnSpc>
                <a:spcPct val="115000"/>
              </a:lnSpc>
              <a:spcBef>
                <a:spcPts val="0"/>
              </a:spcBef>
              <a:spcAft>
                <a:spcPts val="0"/>
              </a:spcAft>
              <a:buNone/>
            </a:pPr>
            <a:r>
              <a:rPr lang="en" sz="1900" dirty="0"/>
              <a:t>There should be at least 10 </a:t>
            </a:r>
            <a:r>
              <a:rPr lang="en" sz="1900" dirty="0" smtClean="0"/>
              <a:t>successes </a:t>
            </a:r>
            <a:r>
              <a:rPr lang="en" sz="1900" dirty="0"/>
              <a:t>and 10 </a:t>
            </a:r>
            <a:r>
              <a:rPr lang="en" sz="1900" dirty="0" smtClean="0"/>
              <a:t>failures </a:t>
            </a:r>
            <a:r>
              <a:rPr lang="en" sz="1900" dirty="0"/>
              <a:t>in the observed sample</a:t>
            </a:r>
            <a:r>
              <a:rPr lang="en" sz="1900" dirty="0" smtClean="0"/>
              <a:t>.</a:t>
            </a:r>
            <a:endParaRPr sz="1900" dirty="0"/>
          </a:p>
        </p:txBody>
      </p:sp>
      <p:sp>
        <p:nvSpPr>
          <p:cNvPr id="153" name="Google Shape;153;p31"/>
          <p:cNvSpPr txBox="1">
            <a:spLocks noGrp="1"/>
          </p:cNvSpPr>
          <p:nvPr>
            <p:ph type="body" idx="1"/>
          </p:nvPr>
        </p:nvSpPr>
        <p:spPr>
          <a:xfrm flipH="1">
            <a:off x="457125" y="2070925"/>
            <a:ext cx="7847400" cy="128773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b="1" dirty="0"/>
              <a:t>Independence</a:t>
            </a:r>
            <a:endParaRPr sz="1900" b="1" dirty="0"/>
          </a:p>
          <a:p>
            <a:pPr marL="0" lvl="0" indent="0" algn="l" rtl="0">
              <a:lnSpc>
                <a:spcPct val="115000"/>
              </a:lnSpc>
              <a:spcBef>
                <a:spcPts val="0"/>
              </a:spcBef>
              <a:spcAft>
                <a:spcPts val="0"/>
              </a:spcAft>
              <a:buNone/>
            </a:pPr>
            <a:r>
              <a:rPr lang="en" sz="1900" dirty="0"/>
              <a:t>Sampled observations must be independent.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634</Words>
  <Application>Microsoft Office PowerPoint</Application>
  <PresentationFormat>On-screen Show (4:3)</PresentationFormat>
  <Paragraphs>61</Paragraphs>
  <Slides>14</Slides>
  <Notes>11</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7" baseType="lpstr">
      <vt:lpstr>Arial</vt:lpstr>
      <vt:lpstr>Custom</vt:lpstr>
      <vt:lpstr>Equation</vt:lpstr>
      <vt:lpstr>Point Estimates and Sampling Variability </vt:lpstr>
      <vt:lpstr>Point estimation</vt:lpstr>
      <vt:lpstr>Point estimation</vt:lpstr>
      <vt:lpstr>Sample statistics vary from sample to sample.</vt:lpstr>
      <vt:lpstr>Sampling Distribution</vt:lpstr>
      <vt:lpstr>Sampling distributions are never observed</vt:lpstr>
      <vt:lpstr>Standard Error</vt:lpstr>
      <vt:lpstr>Central Limit Theorem</vt:lpstr>
      <vt:lpstr>CLT - conditions</vt:lpstr>
      <vt:lpstr>When np or n(1 - p) is small</vt:lpstr>
      <vt:lpstr>Extending the framework for other statistics</vt:lpstr>
      <vt:lpstr>Sampling distribution of sample means</vt:lpstr>
      <vt:lpstr>Central Limit Theorem</vt:lpstr>
      <vt:lpstr>CLT -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 Rebecca</dc:creator>
  <cp:lastModifiedBy>Fang, Rebecca</cp:lastModifiedBy>
  <cp:revision>19</cp:revision>
  <dcterms:modified xsi:type="dcterms:W3CDTF">2024-02-12T21:37:19Z</dcterms:modified>
</cp:coreProperties>
</file>