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89" r:id="rId6"/>
    <p:sldId id="290" r:id="rId7"/>
    <p:sldId id="262" r:id="rId8"/>
    <p:sldId id="263" r:id="rId9"/>
    <p:sldId id="264" r:id="rId10"/>
    <p:sldId id="293" r:id="rId11"/>
    <p:sldId id="265" r:id="rId12"/>
    <p:sldId id="266" r:id="rId13"/>
    <p:sldId id="267" r:id="rId14"/>
    <p:sldId id="291" r:id="rId15"/>
    <p:sldId id="271" r:id="rId16"/>
    <p:sldId id="273" r:id="rId17"/>
    <p:sldId id="274" r:id="rId18"/>
    <p:sldId id="294" r:id="rId19"/>
    <p:sldId id="292" r:id="rId20"/>
    <p:sldId id="279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8f548b7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8f548b7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782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8f548b7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8f548b7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8f548b7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8f548b7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8f548b7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8f548b7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868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b066a1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b066a1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9a594b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9a594b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9a594b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9a594b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9a594b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9a594b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171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9a594b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9a594b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53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9a594b6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9a594b6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8f548b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8f548b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f8f548b7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f8f548b7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f8f548b7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f8f548b7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28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8f548b7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8f548b7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91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8f548b7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8f548b7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8f548b7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8f548b7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8f548b7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f8f548b7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fischerfotos/743979146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hyperlink" Target="http://www.flickr.com/photos/clearlydived/7029109617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Confidence Intervals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for a Proportion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accent1"/>
                </a:solidFill>
              </a:rPr>
              <a:t>95%: confidence </a:t>
            </a:r>
            <a:r>
              <a:rPr lang="en" sz="3000" dirty="0">
                <a:solidFill>
                  <a:schemeClr val="accent1"/>
                </a:solidFill>
              </a:rPr>
              <a:t>level</a:t>
            </a:r>
            <a:endParaRPr sz="3000" dirty="0">
              <a:solidFill>
                <a:schemeClr val="accent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900" b="1" dirty="0">
                <a:solidFill>
                  <a:schemeClr val="dk2"/>
                </a:solidFill>
              </a:rPr>
              <a:t>point estimate ± </a:t>
            </a:r>
            <a:r>
              <a:rPr lang="en-US" sz="1900" b="1" dirty="0">
                <a:solidFill>
                  <a:schemeClr val="tx1"/>
                </a:solidFill>
              </a:rPr>
              <a:t>margin of error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900" b="1" dirty="0">
                <a:solidFill>
                  <a:schemeClr val="dk2"/>
                </a:solidFill>
              </a:rPr>
              <a:t>point estimate ± </a:t>
            </a:r>
            <a:r>
              <a:rPr lang="en-US" sz="1900" b="1" dirty="0" smtClean="0">
                <a:solidFill>
                  <a:srgbClr val="FF0000"/>
                </a:solidFill>
              </a:rPr>
              <a:t>1.96</a:t>
            </a:r>
            <a:r>
              <a:rPr lang="en-US" sz="1900" b="1" dirty="0" smtClean="0">
                <a:solidFill>
                  <a:schemeClr val="tx1"/>
                </a:solidFill>
              </a:rPr>
              <a:t> </a:t>
            </a:r>
            <a:r>
              <a:rPr lang="en-US" sz="1900" b="1" dirty="0">
                <a:solidFill>
                  <a:schemeClr val="tx1"/>
                </a:solidFill>
              </a:rPr>
              <a:t>× SE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en-US" sz="1600" b="1" dirty="0">
              <a:solidFill>
                <a:schemeClr val="dk2"/>
              </a:solidFill>
            </a:endParaRPr>
          </a:p>
          <a:p>
            <a:pPr lvl="0" indent="-34925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ts val="1900"/>
            </a:pPr>
            <a:r>
              <a:rPr lang="en-US" sz="1900" dirty="0" smtClean="0">
                <a:solidFill>
                  <a:schemeClr val="dk2"/>
                </a:solidFill>
              </a:rPr>
              <a:t>The </a:t>
            </a:r>
            <a:r>
              <a:rPr lang="en-US" sz="1900" dirty="0">
                <a:solidFill>
                  <a:schemeClr val="dk2"/>
                </a:solidFill>
              </a:rPr>
              <a:t>most commonly used confidence level in practice is 95%.</a:t>
            </a:r>
          </a:p>
          <a:p>
            <a:pPr lvl="1" indent="-34925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9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2"/>
                </a:solidFill>
              </a:rPr>
              <a:t>For a 95% confidence interval, z</a:t>
            </a:r>
            <a:r>
              <a:rPr lang="en-US" sz="1600" baseline="30000" dirty="0">
                <a:solidFill>
                  <a:schemeClr val="dk2"/>
                </a:solidFill>
              </a:rPr>
              <a:t>★</a:t>
            </a:r>
            <a:r>
              <a:rPr lang="en-US" sz="1600" dirty="0">
                <a:solidFill>
                  <a:schemeClr val="dk2"/>
                </a:solidFill>
              </a:rPr>
              <a:t> = 1.96.</a:t>
            </a:r>
          </a:p>
          <a:p>
            <a:endParaRPr lang="en-US" dirty="0"/>
          </a:p>
        </p:txBody>
      </p:sp>
      <p:pic>
        <p:nvPicPr>
          <p:cNvPr id="1026" name="Picture 2" descr="Confidence Interval | VW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74"/>
          <a:stretch/>
        </p:blipFill>
        <p:spPr bwMode="auto">
          <a:xfrm>
            <a:off x="1418490" y="3242283"/>
            <a:ext cx="6302469" cy="307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5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Changing the confidence level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900" b="1" dirty="0">
                <a:solidFill>
                  <a:schemeClr val="dk2"/>
                </a:solidFill>
              </a:rPr>
              <a:t>point estimate ± </a:t>
            </a:r>
            <a:r>
              <a:rPr lang="en-US" sz="1900" b="1" dirty="0">
                <a:solidFill>
                  <a:schemeClr val="tx1"/>
                </a:solidFill>
              </a:rPr>
              <a:t>margin of error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900" b="1" dirty="0">
                <a:solidFill>
                  <a:schemeClr val="dk2"/>
                </a:solidFill>
              </a:rPr>
              <a:t>point estimate ± </a:t>
            </a:r>
            <a:r>
              <a:rPr lang="en-US" sz="1900" b="1" dirty="0">
                <a:solidFill>
                  <a:schemeClr val="tx1"/>
                </a:solidFill>
              </a:rPr>
              <a:t>z</a:t>
            </a:r>
            <a:r>
              <a:rPr lang="en-US" sz="1900" b="1" baseline="30000" dirty="0">
                <a:solidFill>
                  <a:schemeClr val="tx1"/>
                </a:solidFill>
              </a:rPr>
              <a:t>★</a:t>
            </a:r>
            <a:r>
              <a:rPr lang="en-US" sz="1900" b="1" dirty="0">
                <a:solidFill>
                  <a:schemeClr val="tx1"/>
                </a:solidFill>
              </a:rPr>
              <a:t> × SE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en-US" sz="1600" b="1" dirty="0">
              <a:solidFill>
                <a:schemeClr val="dk2"/>
              </a:solidFill>
            </a:endParaRPr>
          </a:p>
          <a:p>
            <a:pPr lvl="0" indent="-349250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Clr>
                <a:schemeClr val="dk2"/>
              </a:buClr>
              <a:buSzPts val="1900"/>
            </a:pPr>
            <a:r>
              <a:rPr lang="en-US" sz="1900" dirty="0">
                <a:solidFill>
                  <a:schemeClr val="dk2"/>
                </a:solidFill>
              </a:rPr>
              <a:t>In a confidence interval, </a:t>
            </a:r>
            <a:r>
              <a:rPr lang="en-US" sz="1900" dirty="0">
                <a:solidFill>
                  <a:srgbClr val="FF0000"/>
                </a:solidFill>
              </a:rPr>
              <a:t>z</a:t>
            </a:r>
            <a:r>
              <a:rPr lang="en-US" sz="1900" baseline="30000" dirty="0">
                <a:solidFill>
                  <a:srgbClr val="FF0000"/>
                </a:solidFill>
              </a:rPr>
              <a:t>★</a:t>
            </a:r>
            <a:r>
              <a:rPr lang="en-US" sz="1900" dirty="0">
                <a:solidFill>
                  <a:srgbClr val="FF0000"/>
                </a:solidFill>
              </a:rPr>
              <a:t> × SE </a:t>
            </a:r>
            <a:r>
              <a:rPr lang="en-US" sz="1900" dirty="0">
                <a:solidFill>
                  <a:schemeClr val="dk2"/>
                </a:solidFill>
              </a:rPr>
              <a:t>is called the </a:t>
            </a:r>
            <a:r>
              <a:rPr lang="en-US" sz="1900" b="1" dirty="0">
                <a:solidFill>
                  <a:srgbClr val="FF0000"/>
                </a:solidFill>
              </a:rPr>
              <a:t>margin of error</a:t>
            </a:r>
            <a:r>
              <a:rPr lang="en-US" sz="1900" dirty="0">
                <a:solidFill>
                  <a:schemeClr val="dk2"/>
                </a:solidFill>
              </a:rPr>
              <a:t>.</a:t>
            </a:r>
          </a:p>
          <a:p>
            <a:pPr lvl="0" indent="-34925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ts val="1900"/>
            </a:pPr>
            <a:r>
              <a:rPr lang="en-US" sz="1900" dirty="0">
                <a:solidFill>
                  <a:schemeClr val="dk2"/>
                </a:solidFill>
              </a:rPr>
              <a:t>When you change the confidence level, z</a:t>
            </a:r>
            <a:r>
              <a:rPr lang="en-US" sz="1900" baseline="30000" dirty="0">
                <a:solidFill>
                  <a:schemeClr val="dk2"/>
                </a:solidFill>
              </a:rPr>
              <a:t>★</a:t>
            </a:r>
            <a:r>
              <a:rPr lang="en-US" sz="1900" dirty="0">
                <a:solidFill>
                  <a:schemeClr val="dk2"/>
                </a:solidFill>
              </a:rPr>
              <a:t> will be adjusted in the above formula.</a:t>
            </a:r>
          </a:p>
          <a:p>
            <a:endParaRPr lang="en-US" dirty="0"/>
          </a:p>
        </p:txBody>
      </p:sp>
      <p:pic>
        <p:nvPicPr>
          <p:cNvPr id="1028" name="Picture 4" descr="Finding z Critical Values (zc) | Learn Math and Stats with Dr. 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7" b="16227"/>
          <a:stretch/>
        </p:blipFill>
        <p:spPr bwMode="auto">
          <a:xfrm>
            <a:off x="691906" y="3918828"/>
            <a:ext cx="3880094" cy="27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5.3.1 - Construct and Interpret the CI | STAT 50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" t="4899" r="5045" b="318"/>
          <a:stretch/>
        </p:blipFill>
        <p:spPr bwMode="auto">
          <a:xfrm>
            <a:off x="4853354" y="3921369"/>
            <a:ext cx="3297116" cy="263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 flipH="1">
            <a:off x="457200" y="971525"/>
            <a:ext cx="7822200" cy="3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1"/>
                </a:solidFill>
              </a:rPr>
              <a:t> Which of the below Z scores is the appropriate z⋆ when calculating a 98% confidence interval?</a:t>
            </a:r>
            <a:endParaRPr sz="19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2"/>
                </a:solidFill>
              </a:rPr>
              <a:t>(a) Z = 2.05			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2"/>
                </a:solidFill>
              </a:rPr>
              <a:t>(b) Z = 1.96			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2"/>
                </a:solidFill>
              </a:rPr>
              <a:t>(c) Z = 2.33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 dirty="0">
                <a:solidFill>
                  <a:schemeClr val="dk2"/>
                </a:solidFill>
              </a:rPr>
              <a:t>(d) Z = 1.645</a:t>
            </a:r>
            <a:endParaRPr sz="19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 flipH="1">
            <a:off x="457200" y="971525"/>
            <a:ext cx="7822200" cy="3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1"/>
                </a:solidFill>
              </a:rPr>
              <a:t> Which of the below Z scores is the appropriate z⋆ when calculating a 98% confidence interval?</a:t>
            </a:r>
            <a:endParaRPr sz="19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2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pl-PL" sz="1900" dirty="0">
                <a:solidFill>
                  <a:schemeClr val="dk2"/>
                </a:solidFill>
              </a:rPr>
              <a:t>(a) Z = 2.05			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pl-PL" sz="1900" dirty="0">
                <a:solidFill>
                  <a:schemeClr val="dk2"/>
                </a:solidFill>
              </a:rPr>
              <a:t>(b) Z = 1.96			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pl-PL" sz="1900" dirty="0">
                <a:solidFill>
                  <a:srgbClr val="FF0000"/>
                </a:solidFill>
              </a:rPr>
              <a:t>(c) Z = 2.33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pl-PL" sz="1900" dirty="0">
                <a:solidFill>
                  <a:schemeClr val="dk2"/>
                </a:solidFill>
              </a:rPr>
              <a:t>(d) Z = 1.645</a:t>
            </a:r>
          </a:p>
        </p:txBody>
      </p:sp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575" y="3164750"/>
            <a:ext cx="5993202" cy="32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Confidence Intervals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for a </a:t>
            </a:r>
            <a:r>
              <a:rPr lang="en" dirty="0" smtClean="0">
                <a:solidFill>
                  <a:schemeClr val="accent1"/>
                </a:solidFill>
              </a:rPr>
              <a:t>Mean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3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A random sample of 50 college students were asked how many exclusive relationships they have been in so far. This sample yielded a mean of 3.2 and a standard deviation of 1.74. Estimate the true average number of exclusive relationships using this sample.</a:t>
            </a:r>
            <a:endParaRPr sz="19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/>
              <a:t>		</a:t>
            </a:r>
            <a:endParaRPr sz="1900"/>
          </a:p>
        </p:txBody>
      </p:sp>
      <p:sp>
        <p:nvSpPr>
          <p:cNvPr id="146" name="Google Shape;146;p30"/>
          <p:cNvSpPr txBox="1">
            <a:spLocks noGrp="1"/>
          </p:cNvSpPr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Average number of exclusive relationships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3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1"/>
                </a:solidFill>
              </a:rPr>
              <a:t>A random sample of 50 college students were asked how many exclusive relationships they have been in so far. This sample yielded a mean of 3.2 and a standard deviation of 1.74. Estimate the true average number of exclusive relationships using this sample.</a:t>
            </a:r>
            <a:endParaRPr sz="19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 dirty="0"/>
              <a:t>			</a:t>
            </a:r>
            <a:endParaRPr sz="1900" dirty="0" smtClean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 dirty="0" smtClean="0"/>
              <a:t>The approximate 95% confidence interval for µ is</a:t>
            </a:r>
            <a:endParaRPr sz="1900" dirty="0" smtClean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 dirty="0"/>
              <a:t>				           point estimate ± 1.96 x SE</a:t>
            </a: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 dirty="0"/>
              <a:t>			</a:t>
            </a:r>
            <a:endParaRPr sz="1900" dirty="0"/>
          </a:p>
        </p:txBody>
      </p:sp>
      <p:sp>
        <p:nvSpPr>
          <p:cNvPr id="158" name="Google Shape;158;p32"/>
          <p:cNvSpPr txBox="1">
            <a:spLocks noGrp="1"/>
          </p:cNvSpPr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Average number of exclusive relationships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3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1"/>
                </a:solidFill>
              </a:rPr>
              <a:t>A random sample of 50 college students were asked how many exclusive relationships they have been in so far. This sample yielded a mean of 3.2 and a standard deviation of 1.74. Estimate the true average number of exclusive relationships using this sample.</a:t>
            </a:r>
            <a:endParaRPr sz="19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 dirty="0"/>
              <a:t>			              	</a:t>
            </a:r>
            <a:endParaRPr sz="1900" dirty="0"/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1900" dirty="0"/>
              <a:t>The approximate 95% confidence interval for µ is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 dirty="0"/>
              <a:t>				           </a:t>
            </a:r>
            <a:r>
              <a:rPr lang="en" sz="1900" dirty="0" smtClean="0"/>
              <a:t>point </a:t>
            </a:r>
            <a:r>
              <a:rPr lang="en" sz="1900" dirty="0"/>
              <a:t>estimate ± 1.96 x SE</a:t>
            </a: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 dirty="0"/>
              <a:t>			</a:t>
            </a:r>
            <a:endParaRPr sz="1900" dirty="0"/>
          </a:p>
        </p:txBody>
      </p:sp>
      <p:sp>
        <p:nvSpPr>
          <p:cNvPr id="164" name="Google Shape;164;p33"/>
          <p:cNvSpPr txBox="1">
            <a:spLocks noGrp="1"/>
          </p:cNvSpPr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Average number of exclusive relationships</a:t>
            </a:r>
            <a:endParaRPr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3884" y="4490942"/>
                <a:ext cx="3692769" cy="466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1.74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 smtClean="0"/>
                  <a:t>0.25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84" y="4490942"/>
                <a:ext cx="3692769" cy="466666"/>
              </a:xfrm>
              <a:prstGeom prst="rect">
                <a:avLst/>
              </a:prstGeom>
              <a:blipFill>
                <a:blip r:embed="rId3"/>
                <a:stretch>
                  <a:fillRect l="-2475" t="-3947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3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1"/>
                </a:solidFill>
              </a:rPr>
              <a:t>A random sample of 50 college students were asked how many exclusive relationships they have been in so far. This sample yielded a mean of 3.2 and a standard deviation of 1.74. Estimate the true average number of exclusive relationships using this sample.</a:t>
            </a:r>
            <a:endParaRPr sz="19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 dirty="0"/>
              <a:t>			              	</a:t>
            </a:r>
            <a:endParaRPr sz="1900" dirty="0"/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1900" dirty="0"/>
              <a:t>The approximate 95% confidence interval for µ is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 dirty="0"/>
              <a:t>				           </a:t>
            </a:r>
            <a:r>
              <a:rPr lang="en" sz="1900" dirty="0" smtClean="0"/>
              <a:t>point </a:t>
            </a:r>
            <a:r>
              <a:rPr lang="en" sz="1900" dirty="0"/>
              <a:t>estimate ± 1.96 x SE</a:t>
            </a: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 dirty="0"/>
              <a:t>			</a:t>
            </a:r>
            <a:endParaRPr lang="en" sz="1900" dirty="0" smtClean="0"/>
          </a:p>
          <a:p>
            <a:pPr marL="0" indent="0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None/>
            </a:pPr>
            <a:r>
              <a:rPr lang="en-US" sz="1900" dirty="0" smtClean="0"/>
              <a:t>95</a:t>
            </a:r>
            <a:r>
              <a:rPr lang="en-US" sz="1900" dirty="0"/>
              <a:t>% confidence interval for µ </a:t>
            </a:r>
            <a:r>
              <a:rPr lang="en-US" sz="1900" dirty="0" smtClean="0"/>
              <a:t>is </a:t>
            </a:r>
            <a:r>
              <a:rPr lang="en" sz="1900" dirty="0"/>
              <a:t> </a:t>
            </a:r>
            <a:r>
              <a:rPr lang="en" sz="1900" dirty="0" smtClean="0"/>
              <a:t>3.2 ± </a:t>
            </a:r>
            <a:r>
              <a:rPr lang="en" sz="1900" dirty="0"/>
              <a:t>1.96 x </a:t>
            </a:r>
            <a:r>
              <a:rPr lang="en" sz="1900" dirty="0" smtClean="0"/>
              <a:t>0.25 = (2.71, 3.69</a:t>
            </a:r>
            <a:r>
              <a:rPr lang="en" sz="1900" dirty="0" smtClean="0"/>
              <a:t>)</a:t>
            </a:r>
          </a:p>
        </p:txBody>
      </p:sp>
      <p:sp>
        <p:nvSpPr>
          <p:cNvPr id="164" name="Google Shape;164;p33"/>
          <p:cNvSpPr txBox="1">
            <a:spLocks noGrp="1"/>
          </p:cNvSpPr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Average number of exclusive relationships</a:t>
            </a:r>
            <a:endParaRPr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943884" y="4323888"/>
                <a:ext cx="3692769" cy="466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1.74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 smtClean="0"/>
                  <a:t>0.25</a:t>
                </a:r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84" y="4323888"/>
                <a:ext cx="3692769" cy="466666"/>
              </a:xfrm>
              <a:prstGeom prst="rect">
                <a:avLst/>
              </a:prstGeom>
              <a:blipFill>
                <a:blip r:embed="rId3"/>
                <a:stretch>
                  <a:fillRect l="-2475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3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1"/>
                </a:solidFill>
              </a:rPr>
              <a:t>A random sample of 50 college students were asked how many exclusive relationships they have been in so far. This sample yielded a mean of 3.2 and a standard deviation of 1.74. Estimate the true average number of exclusive relationships using this sample.</a:t>
            </a:r>
            <a:endParaRPr sz="19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 dirty="0"/>
              <a:t>			              	</a:t>
            </a:r>
            <a:endParaRPr sz="1900" dirty="0"/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1900" dirty="0"/>
              <a:t>The approximate 95% confidence interval for µ is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 dirty="0"/>
              <a:t>				           </a:t>
            </a:r>
            <a:r>
              <a:rPr lang="en" sz="1900" dirty="0" smtClean="0"/>
              <a:t>point </a:t>
            </a:r>
            <a:r>
              <a:rPr lang="en" sz="1900" dirty="0"/>
              <a:t>estimate ± 1.96 x SE</a:t>
            </a: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 dirty="0"/>
              <a:t>			</a:t>
            </a:r>
            <a:endParaRPr lang="en" sz="1900" dirty="0" smtClean="0"/>
          </a:p>
          <a:p>
            <a:pPr marL="0" indent="0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None/>
            </a:pPr>
            <a:r>
              <a:rPr lang="en-US" sz="1900" dirty="0" smtClean="0"/>
              <a:t>95</a:t>
            </a:r>
            <a:r>
              <a:rPr lang="en-US" sz="1900" dirty="0"/>
              <a:t>% confidence interval for µ </a:t>
            </a:r>
            <a:r>
              <a:rPr lang="en-US" sz="1900" dirty="0" smtClean="0"/>
              <a:t>is </a:t>
            </a:r>
            <a:r>
              <a:rPr lang="en" sz="1900" dirty="0"/>
              <a:t> </a:t>
            </a:r>
            <a:r>
              <a:rPr lang="en" sz="1900" dirty="0" smtClean="0"/>
              <a:t>3.2 ± </a:t>
            </a:r>
            <a:r>
              <a:rPr lang="en" sz="1900" dirty="0"/>
              <a:t>1.96 x </a:t>
            </a:r>
            <a:r>
              <a:rPr lang="en" sz="1900" dirty="0" smtClean="0"/>
              <a:t>0.25 = (2.71, 3.69</a:t>
            </a:r>
            <a:r>
              <a:rPr lang="en" sz="1900" dirty="0" smtClean="0"/>
              <a:t>)</a:t>
            </a: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 dirty="0" smtClean="0"/>
              <a:t>We’re </a:t>
            </a:r>
            <a:r>
              <a:rPr lang="en" sz="1900" dirty="0">
                <a:solidFill>
                  <a:schemeClr val="accent1"/>
                </a:solidFill>
              </a:rPr>
              <a:t>95%</a:t>
            </a:r>
            <a:r>
              <a:rPr lang="en" sz="1900" dirty="0" smtClean="0"/>
              <a:t> confident that </a:t>
            </a:r>
            <a:r>
              <a:rPr lang="en" sz="1900" dirty="0">
                <a:solidFill>
                  <a:schemeClr val="accent1"/>
                </a:solidFill>
              </a:rPr>
              <a:t>the </a:t>
            </a:r>
            <a:r>
              <a:rPr lang="en" sz="1900" dirty="0" smtClean="0">
                <a:solidFill>
                  <a:schemeClr val="accent1"/>
                </a:solidFill>
              </a:rPr>
              <a:t>average </a:t>
            </a:r>
            <a:r>
              <a:rPr lang="en" sz="1900" dirty="0">
                <a:solidFill>
                  <a:schemeClr val="accent1"/>
                </a:solidFill>
              </a:rPr>
              <a:t>number of exclusive </a:t>
            </a:r>
            <a:r>
              <a:rPr lang="en" sz="1900" dirty="0" smtClean="0">
                <a:solidFill>
                  <a:schemeClr val="accent1"/>
                </a:solidFill>
              </a:rPr>
              <a:t>relationships of all college students </a:t>
            </a:r>
            <a:r>
              <a:rPr lang="en" sz="1900" dirty="0" smtClean="0">
                <a:solidFill>
                  <a:schemeClr val="tx1"/>
                </a:solidFill>
              </a:rPr>
              <a:t>is between </a:t>
            </a:r>
            <a:r>
              <a:rPr lang="en" sz="1900" dirty="0" smtClean="0">
                <a:solidFill>
                  <a:schemeClr val="accent1"/>
                </a:solidFill>
              </a:rPr>
              <a:t>2.71 </a:t>
            </a:r>
            <a:r>
              <a:rPr lang="en" sz="1900" dirty="0" smtClean="0">
                <a:solidFill>
                  <a:schemeClr val="tx1"/>
                </a:solidFill>
              </a:rPr>
              <a:t>and</a:t>
            </a:r>
            <a:r>
              <a:rPr lang="en" sz="1900" dirty="0" smtClean="0">
                <a:solidFill>
                  <a:schemeClr val="accent1"/>
                </a:solidFill>
              </a:rPr>
              <a:t> 3.69.</a:t>
            </a:r>
            <a:endParaRPr lang="en-US" sz="19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 dirty="0"/>
          </a:p>
        </p:txBody>
      </p:sp>
      <p:sp>
        <p:nvSpPr>
          <p:cNvPr id="164" name="Google Shape;164;p33"/>
          <p:cNvSpPr txBox="1">
            <a:spLocks noGrp="1"/>
          </p:cNvSpPr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Average number of exclusive relationships</a:t>
            </a:r>
            <a:endParaRPr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943884" y="4323888"/>
                <a:ext cx="3692769" cy="466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1.74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 smtClean="0"/>
                  <a:t>0.25</a:t>
                </a:r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84" y="4323888"/>
                <a:ext cx="3692769" cy="466666"/>
              </a:xfrm>
              <a:prstGeom prst="rect">
                <a:avLst/>
              </a:prstGeom>
              <a:blipFill>
                <a:blip r:embed="rId3"/>
                <a:stretch>
                  <a:fillRect l="-2475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0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 flipH="1">
            <a:off x="457200" y="4780083"/>
            <a:ext cx="8229600" cy="9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If we report a point estimate, we probably won't hit the exact population parameter. If we report a range of plausible values we have a good shot at capturing the parameter.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" dirty="0">
                <a:solidFill>
                  <a:schemeClr val="accent1"/>
                </a:solidFill>
              </a:rPr>
              <a:t>nterval </a:t>
            </a:r>
            <a:r>
              <a:rPr lang="en-US" dirty="0">
                <a:solidFill>
                  <a:schemeClr val="accent1"/>
                </a:solidFill>
              </a:rPr>
              <a:t>Estimation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 flipH="1">
            <a:off x="457200" y="1143000"/>
            <a:ext cx="8229600" cy="15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Using only a sample statistic to estimate a parameter is like fishing in a murky lake with a spear, and using a</a:t>
            </a:r>
            <a:r>
              <a:rPr lang="en-US" sz="2000" dirty="0">
                <a:solidFill>
                  <a:srgbClr val="000000"/>
                </a:solidFill>
              </a:rPr>
              <a:t>n </a:t>
            </a:r>
            <a:r>
              <a:rPr lang="en" sz="2000" dirty="0">
                <a:solidFill>
                  <a:srgbClr val="000000"/>
                </a:solidFill>
              </a:rPr>
              <a:t>interval </a:t>
            </a:r>
            <a:r>
              <a:rPr lang="en-US" sz="2000" dirty="0">
                <a:solidFill>
                  <a:srgbClr val="000000"/>
                </a:solidFill>
              </a:rPr>
              <a:t>estimation </a:t>
            </a:r>
            <a:r>
              <a:rPr lang="en" sz="2000" dirty="0">
                <a:solidFill>
                  <a:srgbClr val="000000"/>
                </a:solidFill>
              </a:rPr>
              <a:t>is like fishing with a net.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 flipH="1">
            <a:off x="457200" y="6201500"/>
            <a:ext cx="82296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Photos by Mark Fischer (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http://www.flickr.com/photos/fischerfotos/7439791462</a:t>
            </a:r>
            <a:r>
              <a:rPr lang="en" sz="1300">
                <a:solidFill>
                  <a:srgbClr val="000000"/>
                </a:solidFill>
              </a:rPr>
              <a:t>)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and Chris Penny (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http://www.flickr.com/photos/clearlydived/7029109617</a:t>
            </a:r>
            <a:r>
              <a:rPr lang="en" sz="1300">
                <a:solidFill>
                  <a:srgbClr val="000000"/>
                </a:solidFill>
              </a:rPr>
              <a:t>) on Flickr.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1"/>
          </p:nvPr>
        </p:nvSpPr>
        <p:spPr>
          <a:xfrm flipH="1">
            <a:off x="2781257" y="2719800"/>
            <a:ext cx="3833700" cy="16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We can throw a spear where we saw a fish but we will probably miss. If we toss a net in that area, we have a good chance of catching the fish.</a:t>
            </a:r>
            <a:endParaRPr sz="1900" dirty="0">
              <a:solidFill>
                <a:srgbClr val="000000"/>
              </a:solidFill>
            </a:endParaRPr>
          </a:p>
        </p:txBody>
      </p:sp>
      <p:pic>
        <p:nvPicPr>
          <p:cNvPr id="62" name="Google Shape;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8063" y="295712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7713" y="2909649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3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Confidence interval, a general formula</a:t>
            </a:r>
            <a:endParaRPr sz="2000" dirty="0"/>
          </a:p>
          <a:p>
            <a:pPr marL="137160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i="1" dirty="0"/>
              <a:t>      point estimate ± z* x SE</a:t>
            </a:r>
            <a:endParaRPr sz="2000" i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/>
              <a:t>Conditions: </a:t>
            </a:r>
          </a:p>
          <a:p>
            <a:pPr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2000" i="1" dirty="0" smtClean="0">
                <a:solidFill>
                  <a:schemeClr val="accent1"/>
                </a:solidFill>
              </a:rPr>
              <a:t>Independence</a:t>
            </a:r>
            <a:endParaRPr lang="en" sz="2000" dirty="0" smtClean="0">
              <a:solidFill>
                <a:srgbClr val="000000"/>
              </a:solidFill>
            </a:endParaRPr>
          </a:p>
          <a:p>
            <a:pPr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2000" i="1" dirty="0" smtClean="0">
                <a:solidFill>
                  <a:schemeClr val="accent1"/>
                </a:solidFill>
              </a:rPr>
              <a:t>Sample </a:t>
            </a:r>
            <a:r>
              <a:rPr lang="en" sz="2000" i="1" dirty="0">
                <a:solidFill>
                  <a:schemeClr val="accent1"/>
                </a:solidFill>
              </a:rPr>
              <a:t>size / </a:t>
            </a:r>
            <a:r>
              <a:rPr lang="en" sz="2000" i="1" dirty="0" smtClean="0">
                <a:solidFill>
                  <a:schemeClr val="accent1"/>
                </a:solidFill>
              </a:rPr>
              <a:t>skew</a:t>
            </a:r>
            <a:endParaRPr sz="2000" dirty="0"/>
          </a:p>
        </p:txBody>
      </p:sp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Conditions 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50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dirty="0">
                <a:solidFill>
                  <a:schemeClr val="dk2"/>
                </a:solidFill>
              </a:rPr>
              <a:t>Most commercial websites </a:t>
            </a:r>
            <a:r>
              <a:rPr lang="en" sz="1900" dirty="0" smtClean="0">
                <a:solidFill>
                  <a:schemeClr val="dk2"/>
                </a:solidFill>
              </a:rPr>
              <a:t>collect </a:t>
            </a:r>
            <a:r>
              <a:rPr lang="en" sz="1900" dirty="0">
                <a:solidFill>
                  <a:schemeClr val="dk2"/>
                </a:solidFill>
              </a:rPr>
              <a:t>a data about their users’ behaviors and use these data to deliver targeted content, recommendations, and ads. To understand whether Americans think their lives line up with how the algorithm-driven classification systems categorizes them, a research asked a </a:t>
            </a:r>
            <a:r>
              <a:rPr lang="en" sz="1900" dirty="0" smtClean="0">
                <a:solidFill>
                  <a:schemeClr val="dk2"/>
                </a:solidFill>
              </a:rPr>
              <a:t>random </a:t>
            </a:r>
            <a:r>
              <a:rPr lang="en" sz="1900" dirty="0">
                <a:solidFill>
                  <a:schemeClr val="dk2"/>
                </a:solidFill>
              </a:rPr>
              <a:t>sample of </a:t>
            </a:r>
            <a:r>
              <a:rPr lang="en" sz="1900" b="1" dirty="0">
                <a:solidFill>
                  <a:schemeClr val="dk2"/>
                </a:solidFill>
              </a:rPr>
              <a:t>850</a:t>
            </a:r>
            <a:r>
              <a:rPr lang="en" sz="1900" dirty="0">
                <a:solidFill>
                  <a:schemeClr val="dk2"/>
                </a:solidFill>
              </a:rPr>
              <a:t> American Facebook users how accurately they feel the list of categories Facebook has listed for them on the page of their supposed interests actually represents them and their interests. </a:t>
            </a:r>
            <a:r>
              <a:rPr lang="en" sz="1900" b="1" dirty="0">
                <a:solidFill>
                  <a:schemeClr val="dk2"/>
                </a:solidFill>
              </a:rPr>
              <a:t>67%</a:t>
            </a:r>
            <a:r>
              <a:rPr lang="en" sz="1900" dirty="0">
                <a:solidFill>
                  <a:schemeClr val="dk2"/>
                </a:solidFill>
              </a:rPr>
              <a:t> of the respondents said that the listed categories were accurate.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9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u="sng" dirty="0">
                <a:solidFill>
                  <a:schemeClr val="dk2"/>
                </a:solidFill>
              </a:rPr>
              <a:t>Goal</a:t>
            </a:r>
            <a:r>
              <a:rPr lang="en" sz="1900" dirty="0">
                <a:solidFill>
                  <a:schemeClr val="dk2"/>
                </a:solidFill>
              </a:rPr>
              <a:t>: Estimate the true proportion of American Facebook users who think the Facebook categorizes their interests accurately.</a:t>
            </a:r>
            <a:endParaRPr sz="19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https://www.pewinternet.org/2019/01/16/facebook-algorithms-and-personal-data/</a:t>
            </a:r>
            <a:endParaRPr sz="1900" dirty="0">
              <a:solidFill>
                <a:schemeClr val="dk2"/>
              </a:solidFill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Facebook’s categorization of user interests</a:t>
            </a:r>
            <a:endParaRPr sz="3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flipH="1">
            <a:off x="457075" y="2151525"/>
            <a:ext cx="7822200" cy="2789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7950" lvl="0" indent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1900"/>
              <a:buNone/>
            </a:pPr>
            <a:r>
              <a:rPr lang="en-US" sz="1900" i="1" dirty="0" smtClean="0">
                <a:solidFill>
                  <a:srgbClr val="E69138"/>
                </a:solidFill>
              </a:rPr>
              <a:t>About 67</a:t>
            </a:r>
            <a:r>
              <a:rPr lang="en-US" sz="1900" i="1" dirty="0">
                <a:solidFill>
                  <a:srgbClr val="E69138"/>
                </a:solidFill>
              </a:rPr>
              <a:t>% of all American Facebook users think Facebook categorizes their interests accurately</a:t>
            </a:r>
            <a:endParaRPr lang="en-US" sz="1900" i="1" dirty="0" smtClean="0">
              <a:solidFill>
                <a:srgbClr val="E69138"/>
              </a:solidFill>
            </a:endParaRPr>
          </a:p>
          <a:p>
            <a:pPr marL="107950" lvl="0" indent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1900"/>
              <a:buNone/>
            </a:pPr>
            <a:endParaRPr lang="en-US" sz="1900" i="1" dirty="0">
              <a:solidFill>
                <a:srgbClr val="E69138"/>
              </a:solidFill>
            </a:endParaRPr>
          </a:p>
          <a:p>
            <a:pPr marL="107950" lvl="0" indent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1900"/>
              <a:buNone/>
            </a:pPr>
            <a:r>
              <a:rPr lang="en-US" sz="1900" i="1" dirty="0" smtClean="0">
                <a:solidFill>
                  <a:srgbClr val="E69138"/>
                </a:solidFill>
              </a:rPr>
              <a:t>We, to some extent,  believe that 64</a:t>
            </a:r>
            <a:r>
              <a:rPr lang="en-US" sz="1900" i="1" dirty="0">
                <a:solidFill>
                  <a:srgbClr val="E69138"/>
                </a:solidFill>
              </a:rPr>
              <a:t>% to </a:t>
            </a:r>
            <a:r>
              <a:rPr lang="en-US" sz="1900" i="1" dirty="0" smtClean="0">
                <a:solidFill>
                  <a:srgbClr val="E69138"/>
                </a:solidFill>
              </a:rPr>
              <a:t>70% </a:t>
            </a:r>
            <a:r>
              <a:rPr lang="en-US" sz="1900" i="1" dirty="0">
                <a:solidFill>
                  <a:srgbClr val="E69138"/>
                </a:solidFill>
              </a:rPr>
              <a:t>of all American Facebook users think Facebook categorizes their interests </a:t>
            </a:r>
            <a:r>
              <a:rPr lang="en-US" sz="1900" i="1" dirty="0" smtClean="0">
                <a:solidFill>
                  <a:srgbClr val="E69138"/>
                </a:solidFill>
              </a:rPr>
              <a:t>accurately.</a:t>
            </a:r>
            <a:endParaRPr lang="en-US" sz="1900" i="1" dirty="0">
              <a:solidFill>
                <a:srgbClr val="E69138"/>
              </a:solidFill>
            </a:endParaRPr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Facebook’s categorization of user interests</a:t>
            </a:r>
            <a:endParaRPr sz="3000">
              <a:solidFill>
                <a:schemeClr val="accent1"/>
              </a:solidFill>
            </a:endParaRPr>
          </a:p>
        </p:txBody>
      </p:sp>
      <p:pic>
        <p:nvPicPr>
          <p:cNvPr id="76" name="Google Shape;76;p19"/>
          <p:cNvPicPr preferRelativeResize="0"/>
          <p:nvPr/>
        </p:nvPicPr>
        <p:blipFill rotWithShape="1">
          <a:blip r:embed="rId3">
            <a:alphaModFix/>
          </a:blip>
          <a:srcRect b="88531"/>
          <a:stretch/>
        </p:blipFill>
        <p:spPr>
          <a:xfrm>
            <a:off x="1540900" y="1490550"/>
            <a:ext cx="5654553" cy="56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4" name="Google Shape;74;p19"/>
              <p:cNvSpPr txBox="1">
                <a:spLocks noGrp="1"/>
              </p:cNvSpPr>
              <p:nvPr>
                <p:ph type="body" idx="1"/>
              </p:nvPr>
            </p:nvSpPr>
            <p:spPr>
              <a:xfrm flipH="1">
                <a:off x="457075" y="2151525"/>
                <a:ext cx="7822200" cy="651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" sz="1900" dirty="0">
                    <a:solidFill>
                      <a:schemeClr val="dk2"/>
                    </a:solidFill>
                  </a:rPr>
                  <a:t>The approximate </a:t>
                </a:r>
                <a:r>
                  <a:rPr lang="en" sz="1900" dirty="0">
                    <a:solidFill>
                      <a:srgbClr val="FF0000"/>
                    </a:solidFill>
                  </a:rPr>
                  <a:t>95% confidence interval </a:t>
                </a:r>
                <a:r>
                  <a:rPr lang="en" sz="1900" dirty="0" smtClean="0">
                    <a:solidFill>
                      <a:srgbClr val="FF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sz="1900" dirty="0" smtClean="0">
                    <a:solidFill>
                      <a:schemeClr val="dk2"/>
                    </a:solidFill>
                  </a:rPr>
                  <a:t>is </a:t>
                </a:r>
                <a:r>
                  <a:rPr lang="en" sz="1900" dirty="0">
                    <a:solidFill>
                      <a:schemeClr val="dk2"/>
                    </a:solidFill>
                  </a:rPr>
                  <a:t>defined as</a:t>
                </a:r>
                <a:endParaRPr sz="19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74" name="Google Shape;74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 flipH="1">
                <a:off x="457075" y="2151525"/>
                <a:ext cx="7822200" cy="651300"/>
              </a:xfrm>
              <a:prstGeom prst="rect">
                <a:avLst/>
              </a:prstGeom>
              <a:blipFill>
                <a:blip r:embed="rId3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Facebook’s categorization of user interests</a:t>
            </a:r>
            <a:endParaRPr sz="3000">
              <a:solidFill>
                <a:schemeClr val="accent1"/>
              </a:solidFill>
            </a:endParaRPr>
          </a:p>
        </p:txBody>
      </p:sp>
      <p:pic>
        <p:nvPicPr>
          <p:cNvPr id="76" name="Google Shape;76;p19"/>
          <p:cNvPicPr preferRelativeResize="0"/>
          <p:nvPr/>
        </p:nvPicPr>
        <p:blipFill rotWithShape="1">
          <a:blip r:embed="rId4">
            <a:alphaModFix/>
          </a:blip>
          <a:srcRect b="88531"/>
          <a:stretch/>
        </p:blipFill>
        <p:spPr>
          <a:xfrm>
            <a:off x="1540900" y="1490550"/>
            <a:ext cx="5654553" cy="56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9"/>
          <p:cNvPicPr preferRelativeResize="0"/>
          <p:nvPr/>
        </p:nvPicPr>
        <p:blipFill rotWithShape="1">
          <a:blip r:embed="rId4">
            <a:alphaModFix/>
          </a:blip>
          <a:srcRect t="62564" b="21608"/>
          <a:stretch/>
        </p:blipFill>
        <p:spPr>
          <a:xfrm>
            <a:off x="1540900" y="4595349"/>
            <a:ext cx="5654553" cy="78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9"/>
          <p:cNvPicPr preferRelativeResize="0"/>
          <p:nvPr/>
        </p:nvPicPr>
        <p:blipFill rotWithShape="1">
          <a:blip r:embed="rId4">
            <a:alphaModFix/>
          </a:blip>
          <a:srcRect t="79317" b="10342"/>
          <a:stretch/>
        </p:blipFill>
        <p:spPr>
          <a:xfrm>
            <a:off x="1540900" y="5421626"/>
            <a:ext cx="5654553" cy="509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9"/>
          <p:cNvPicPr preferRelativeResize="0"/>
          <p:nvPr/>
        </p:nvPicPr>
        <p:blipFill rotWithShape="1">
          <a:blip r:embed="rId4">
            <a:alphaModFix/>
          </a:blip>
          <a:srcRect t="89659"/>
          <a:stretch/>
        </p:blipFill>
        <p:spPr>
          <a:xfrm>
            <a:off x="1540900" y="5931549"/>
            <a:ext cx="5654553" cy="509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1540900" y="2716823"/>
            <a:ext cx="5654553" cy="595929"/>
            <a:chOff x="1540900" y="2716823"/>
            <a:chExt cx="5654553" cy="595929"/>
          </a:xfrm>
        </p:grpSpPr>
        <p:pic>
          <p:nvPicPr>
            <p:cNvPr id="77" name="Google Shape;77;p19"/>
            <p:cNvPicPr preferRelativeResize="0"/>
            <p:nvPr/>
          </p:nvPicPr>
          <p:blipFill rotWithShape="1">
            <a:blip r:embed="rId4">
              <a:alphaModFix/>
            </a:blip>
            <a:srcRect t="26219" b="63439"/>
            <a:stretch/>
          </p:blipFill>
          <p:spPr>
            <a:xfrm>
              <a:off x="1540900" y="2802824"/>
              <a:ext cx="5654553" cy="5099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ounded Rectangle 1"/>
            <p:cNvSpPr/>
            <p:nvPr/>
          </p:nvSpPr>
          <p:spPr>
            <a:xfrm>
              <a:off x="4800600" y="2716823"/>
              <a:ext cx="597877" cy="59592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35412" y="3700542"/>
                <a:ext cx="5806205" cy="823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0.67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0.67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850</m:t>
                              </m:r>
                            </m:den>
                          </m:f>
                        </m:e>
                      </m:rad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0.016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12" y="3700542"/>
                <a:ext cx="5806205" cy="8233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4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body" idx="1"/>
          </p:nvPr>
        </p:nvSpPr>
        <p:spPr>
          <a:xfrm flipH="1">
            <a:off x="457075" y="1384100"/>
            <a:ext cx="7822200" cy="43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2"/>
                </a:solidFill>
              </a:rPr>
              <a:t>Which of the following is the correct interpretation of this confidence interval? We are 95% confident that...</a:t>
            </a:r>
            <a:endParaRPr sz="1900" dirty="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arenBoth"/>
            </a:pPr>
            <a:r>
              <a:rPr lang="en" sz="1900" dirty="0">
                <a:solidFill>
                  <a:schemeClr val="dk2"/>
                </a:solidFill>
              </a:rPr>
              <a:t>64% to </a:t>
            </a:r>
            <a:r>
              <a:rPr lang="en" sz="1900" dirty="0" smtClean="0">
                <a:solidFill>
                  <a:schemeClr val="dk2"/>
                </a:solidFill>
              </a:rPr>
              <a:t>70% </a:t>
            </a:r>
            <a:r>
              <a:rPr lang="en" sz="1900" dirty="0">
                <a:solidFill>
                  <a:schemeClr val="dk2"/>
                </a:solidFill>
              </a:rPr>
              <a:t>of American Facebook users in this sample think Facebook categorizes their interests </a:t>
            </a:r>
            <a:r>
              <a:rPr lang="en" sz="1900" dirty="0" smtClean="0">
                <a:solidFill>
                  <a:schemeClr val="dk2"/>
                </a:solidFill>
              </a:rPr>
              <a:t>accurately.</a:t>
            </a:r>
            <a:endParaRPr lang="en" sz="1900" dirty="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arenBoth"/>
            </a:pPr>
            <a:r>
              <a:rPr lang="en" sz="1900" dirty="0" smtClean="0">
                <a:solidFill>
                  <a:schemeClr val="dk2"/>
                </a:solidFill>
              </a:rPr>
              <a:t>64</a:t>
            </a:r>
            <a:r>
              <a:rPr lang="en" sz="1900" dirty="0">
                <a:solidFill>
                  <a:schemeClr val="dk2"/>
                </a:solidFill>
              </a:rPr>
              <a:t>% to 70% of all American Facebook users think Facebook categorizes their interests </a:t>
            </a:r>
            <a:r>
              <a:rPr lang="en" sz="1900" dirty="0" smtClean="0">
                <a:solidFill>
                  <a:schemeClr val="dk2"/>
                </a:solidFill>
              </a:rPr>
              <a:t>accurately.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arenBoth"/>
            </a:pPr>
            <a:r>
              <a:rPr lang="en" sz="1900" dirty="0" smtClean="0">
                <a:solidFill>
                  <a:schemeClr val="dk2"/>
                </a:solidFill>
              </a:rPr>
              <a:t>there </a:t>
            </a:r>
            <a:r>
              <a:rPr lang="en" sz="1900" dirty="0">
                <a:solidFill>
                  <a:schemeClr val="dk2"/>
                </a:solidFill>
              </a:rPr>
              <a:t>is a 64% to </a:t>
            </a:r>
            <a:r>
              <a:rPr lang="en" sz="1900" dirty="0" smtClean="0">
                <a:solidFill>
                  <a:schemeClr val="dk2"/>
                </a:solidFill>
              </a:rPr>
              <a:t>70% </a:t>
            </a:r>
            <a:r>
              <a:rPr lang="en" sz="1900" dirty="0">
                <a:solidFill>
                  <a:schemeClr val="dk2"/>
                </a:solidFill>
              </a:rPr>
              <a:t>chance that a randomly chosen American Facebook user’s interests are categorized accurately.</a:t>
            </a:r>
            <a:endParaRPr sz="1900" dirty="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arenBoth"/>
            </a:pPr>
            <a:r>
              <a:rPr lang="en" sz="1900" dirty="0">
                <a:solidFill>
                  <a:schemeClr val="dk2"/>
                </a:solidFill>
              </a:rPr>
              <a:t>there is a 64% to </a:t>
            </a:r>
            <a:r>
              <a:rPr lang="en" sz="1900" dirty="0" smtClean="0">
                <a:solidFill>
                  <a:schemeClr val="dk2"/>
                </a:solidFill>
              </a:rPr>
              <a:t>70% </a:t>
            </a:r>
            <a:r>
              <a:rPr lang="en" sz="1900" dirty="0">
                <a:solidFill>
                  <a:schemeClr val="dk2"/>
                </a:solidFill>
              </a:rPr>
              <a:t>chance that 95% of American Facebook users’ interests are categorized accurately.</a:t>
            </a:r>
            <a:endParaRPr sz="1900" dirty="0">
              <a:solidFill>
                <a:schemeClr val="dk2"/>
              </a:solidFill>
            </a:endParaRPr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Facebook’s categorization of user interests</a:t>
            </a:r>
            <a:endParaRPr sz="3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body" idx="1"/>
          </p:nvPr>
        </p:nvSpPr>
        <p:spPr>
          <a:xfrm flipH="1">
            <a:off x="457075" y="1384100"/>
            <a:ext cx="7822200" cy="43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2"/>
                </a:solidFill>
              </a:rPr>
              <a:t>Which of the following is the correct interpretation of this confidence interval? </a:t>
            </a:r>
            <a:r>
              <a:rPr lang="en" sz="1900" i="1" dirty="0">
                <a:solidFill>
                  <a:srgbClr val="E69138"/>
                </a:solidFill>
              </a:rPr>
              <a:t>We are 95% confident that</a:t>
            </a:r>
            <a:r>
              <a:rPr lang="en" sz="1900" dirty="0">
                <a:solidFill>
                  <a:schemeClr val="dk2"/>
                </a:solidFill>
              </a:rPr>
              <a:t>...</a:t>
            </a:r>
            <a:endParaRPr sz="1900" dirty="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arenBoth"/>
            </a:pPr>
            <a:r>
              <a:rPr lang="en" sz="1900" dirty="0">
                <a:solidFill>
                  <a:schemeClr val="dk2"/>
                </a:solidFill>
              </a:rPr>
              <a:t>64% to </a:t>
            </a:r>
            <a:r>
              <a:rPr lang="en" sz="1900" dirty="0" smtClean="0">
                <a:solidFill>
                  <a:schemeClr val="dk2"/>
                </a:solidFill>
              </a:rPr>
              <a:t>70% </a:t>
            </a:r>
            <a:r>
              <a:rPr lang="en" sz="1900" dirty="0">
                <a:solidFill>
                  <a:schemeClr val="dk2"/>
                </a:solidFill>
              </a:rPr>
              <a:t>of American Facebook users in this sample think Facebook categorizes their interests accurately.</a:t>
            </a:r>
            <a:endParaRPr sz="1900" dirty="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900"/>
              <a:buAutoNum type="alphaLcParenBoth"/>
            </a:pPr>
            <a:r>
              <a:rPr lang="en" sz="1900" i="1" dirty="0">
                <a:solidFill>
                  <a:srgbClr val="E69138"/>
                </a:solidFill>
              </a:rPr>
              <a:t>64% to </a:t>
            </a:r>
            <a:r>
              <a:rPr lang="en" sz="1900" i="1" dirty="0" smtClean="0">
                <a:solidFill>
                  <a:srgbClr val="E69138"/>
                </a:solidFill>
              </a:rPr>
              <a:t>70% </a:t>
            </a:r>
            <a:r>
              <a:rPr lang="en" sz="1900" i="1" dirty="0">
                <a:solidFill>
                  <a:srgbClr val="E69138"/>
                </a:solidFill>
              </a:rPr>
              <a:t>of all American Facebook users think Facebook categorizes their interests accurately</a:t>
            </a:r>
            <a:endParaRPr sz="1900" i="1" dirty="0">
              <a:solidFill>
                <a:srgbClr val="E69138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arenBoth"/>
            </a:pPr>
            <a:r>
              <a:rPr lang="en" sz="1900" dirty="0">
                <a:solidFill>
                  <a:schemeClr val="dk2"/>
                </a:solidFill>
              </a:rPr>
              <a:t>there is a 64% to </a:t>
            </a:r>
            <a:r>
              <a:rPr lang="en" sz="1900" dirty="0" smtClean="0">
                <a:solidFill>
                  <a:schemeClr val="dk2"/>
                </a:solidFill>
              </a:rPr>
              <a:t>70% </a:t>
            </a:r>
            <a:r>
              <a:rPr lang="en" sz="1900" dirty="0">
                <a:solidFill>
                  <a:schemeClr val="dk2"/>
                </a:solidFill>
              </a:rPr>
              <a:t>chance that a randomly chosen American Facebook user’s interests are categorized accurately.</a:t>
            </a:r>
            <a:endParaRPr sz="1900" dirty="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lphaLcParenBoth"/>
            </a:pPr>
            <a:r>
              <a:rPr lang="en" sz="1900" dirty="0">
                <a:solidFill>
                  <a:schemeClr val="dk2"/>
                </a:solidFill>
              </a:rPr>
              <a:t>there is a 64% to </a:t>
            </a:r>
            <a:r>
              <a:rPr lang="en" sz="1900" dirty="0" smtClean="0">
                <a:solidFill>
                  <a:schemeClr val="dk2"/>
                </a:solidFill>
              </a:rPr>
              <a:t>70% </a:t>
            </a:r>
            <a:r>
              <a:rPr lang="en" sz="1900" dirty="0">
                <a:solidFill>
                  <a:schemeClr val="dk2"/>
                </a:solidFill>
              </a:rPr>
              <a:t>chance that 95% of American Facebook users’ interests are categorized accurately.</a:t>
            </a:r>
            <a:endParaRPr sz="1900" dirty="0">
              <a:solidFill>
                <a:schemeClr val="dk2"/>
              </a:solidFill>
            </a:endParaRPr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Facebook’s categorization of user interests</a:t>
            </a:r>
            <a:endParaRPr sz="3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 flipH="1">
            <a:off x="457075" y="1384100"/>
            <a:ext cx="7822200" cy="2528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2"/>
                </a:solidFill>
              </a:rPr>
              <a:t>Suppose we took many samples and built a confidence interval from each sample using the </a:t>
            </a:r>
            <a:r>
              <a:rPr lang="en" sz="1900" dirty="0" smtClean="0">
                <a:solidFill>
                  <a:schemeClr val="dk2"/>
                </a:solidFill>
              </a:rPr>
              <a:t>equation point </a:t>
            </a:r>
            <a:r>
              <a:rPr lang="en" sz="1900" dirty="0">
                <a:solidFill>
                  <a:schemeClr val="dk2"/>
                </a:solidFill>
              </a:rPr>
              <a:t>estimate ± 1.96 × </a:t>
            </a:r>
            <a:r>
              <a:rPr lang="en" sz="1900" dirty="0" smtClean="0">
                <a:solidFill>
                  <a:schemeClr val="dk2"/>
                </a:solidFill>
              </a:rPr>
              <a:t>SE.</a:t>
            </a:r>
            <a:endParaRPr sz="19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 dirty="0">
                <a:solidFill>
                  <a:schemeClr val="dk2"/>
                </a:solidFill>
              </a:rPr>
              <a:t>Then about 95% of those intervals would contain the true population </a:t>
            </a:r>
            <a:r>
              <a:rPr lang="en-US" sz="1900" dirty="0">
                <a:solidFill>
                  <a:schemeClr val="dk2"/>
                </a:solidFill>
              </a:rPr>
              <a:t>parameter</a:t>
            </a:r>
            <a:r>
              <a:rPr lang="en" sz="1900" dirty="0">
                <a:solidFill>
                  <a:schemeClr val="dk2"/>
                </a:solidFill>
              </a:rPr>
              <a:t>.</a:t>
            </a:r>
            <a:endParaRPr sz="1900" dirty="0">
              <a:solidFill>
                <a:schemeClr val="dk2"/>
              </a:solidFill>
            </a:endParaRPr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</a:rPr>
              <a:t>What does 95% </a:t>
            </a:r>
            <a:r>
              <a:rPr lang="en" sz="3000" dirty="0" smtClean="0">
                <a:solidFill>
                  <a:schemeClr val="accent1"/>
                </a:solidFill>
              </a:rPr>
              <a:t>mean</a:t>
            </a:r>
            <a:r>
              <a:rPr lang="en" sz="3000" dirty="0">
                <a:solidFill>
                  <a:schemeClr val="accent1"/>
                </a:solidFill>
              </a:rPr>
              <a:t>?</a:t>
            </a:r>
            <a:endParaRPr sz="3000" dirty="0">
              <a:solidFill>
                <a:schemeClr val="accent1"/>
              </a:solidFill>
            </a:endParaRPr>
          </a:p>
        </p:txBody>
      </p:sp>
      <p:pic>
        <p:nvPicPr>
          <p:cNvPr id="4" name="Google Shape;2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574" y="3446778"/>
            <a:ext cx="4654075" cy="32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 flipH="1">
            <a:off x="457075" y="1384100"/>
            <a:ext cx="7822200" cy="2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2"/>
                </a:solidFill>
              </a:rPr>
              <a:t>If we want to be more certain that we capture the population parameter, i.e. increase our confidence level, should we use a wider interval or a smaller interval?</a:t>
            </a:r>
            <a:endParaRPr sz="1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 dirty="0">
                <a:solidFill>
                  <a:srgbClr val="E69138"/>
                </a:solidFill>
              </a:rPr>
              <a:t>A wider interval.</a:t>
            </a:r>
            <a:endParaRPr sz="1900" i="1" dirty="0">
              <a:solidFill>
                <a:srgbClr val="E6913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2"/>
                </a:solidFill>
              </a:rPr>
              <a:t>Can you see any drawbacks to using a wider interval?</a:t>
            </a:r>
            <a:endParaRPr sz="1900" dirty="0">
              <a:solidFill>
                <a:schemeClr val="dk2"/>
              </a:solidFill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Width of an interval</a:t>
            </a:r>
            <a:endParaRPr sz="3000">
              <a:solidFill>
                <a:schemeClr val="accent1"/>
              </a:solidFill>
            </a:endParaRPr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223" y="4016899"/>
            <a:ext cx="6389940" cy="193113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 flipH="1">
            <a:off x="457075" y="5778575"/>
            <a:ext cx="7822200" cy="7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solidFill>
                  <a:srgbClr val="E69138"/>
                </a:solidFill>
              </a:rPr>
              <a:t>If the interval is too wide it may not be very informative.</a:t>
            </a:r>
            <a:endParaRPr sz="1900" i="1">
              <a:solidFill>
                <a:srgbClr val="E6913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1405</Words>
  <Application>Microsoft Office PowerPoint</Application>
  <PresentationFormat>On-screen Show (4:3)</PresentationFormat>
  <Paragraphs>107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Wingdings</vt:lpstr>
      <vt:lpstr>Custom</vt:lpstr>
      <vt:lpstr>Confidence Intervals for a Proportion</vt:lpstr>
      <vt:lpstr>Interval Estimation</vt:lpstr>
      <vt:lpstr>Facebook’s categorization of user interests</vt:lpstr>
      <vt:lpstr>Facebook’s categorization of user interests</vt:lpstr>
      <vt:lpstr>Facebook’s categorization of user interests</vt:lpstr>
      <vt:lpstr>Facebook’s categorization of user interests</vt:lpstr>
      <vt:lpstr>Facebook’s categorization of user interests</vt:lpstr>
      <vt:lpstr>What does 95% mean?</vt:lpstr>
      <vt:lpstr>Width of an interval</vt:lpstr>
      <vt:lpstr>95%: confidence level</vt:lpstr>
      <vt:lpstr>Changing the confidence level</vt:lpstr>
      <vt:lpstr>PowerPoint Presentation</vt:lpstr>
      <vt:lpstr>PowerPoint Presentation</vt:lpstr>
      <vt:lpstr>Confidence Intervals for a Mean</vt:lpstr>
      <vt:lpstr>Average number of exclusive relationships</vt:lpstr>
      <vt:lpstr>Average number of exclusive relationships</vt:lpstr>
      <vt:lpstr>Average number of exclusive relationships</vt:lpstr>
      <vt:lpstr>Average number of exclusive relationships</vt:lpstr>
      <vt:lpstr>Average number of exclusive relationships</vt:lpstr>
      <vt:lpstr>Conditions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 for a Proportion</dc:title>
  <cp:lastModifiedBy>Fang, Rebecca</cp:lastModifiedBy>
  <cp:revision>29</cp:revision>
  <dcterms:modified xsi:type="dcterms:W3CDTF">2024-02-29T19:20:42Z</dcterms:modified>
</cp:coreProperties>
</file>