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5" r:id="rId7"/>
    <p:sldId id="269" r:id="rId8"/>
    <p:sldId id="270" r:id="rId9"/>
    <p:sldId id="271" r:id="rId10"/>
    <p:sldId id="274" r:id="rId11"/>
    <p:sldId id="275" r:id="rId12"/>
    <p:sldId id="276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g, Rebecca" initials="FR" lastIdx="1" clrIdx="0">
    <p:extLst>
      <p:ext uri="{19B8F6BF-5375-455C-9EA6-DF929625EA0E}">
        <p15:presenceInfo xmlns:p15="http://schemas.microsoft.com/office/powerpoint/2012/main" userId="S-1-5-21-3940387230-842284885-2113826711-954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8f68be3_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8f68be3_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f075a4c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f075a4c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0d6bb51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0d6bb51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0d6bb51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0d6bb51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0d6bb51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0d6bb51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8f68be3_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8f68be3_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0d6bb51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0d6bb51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Limitations of the Chi-Square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chi-square test is sensitive to sample size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Usually, no </a:t>
            </a:r>
            <a:r>
              <a:rPr lang="en-US" dirty="0"/>
              <a:t>more than 20% of the expected counts are less than 5 and all individual expected counts are 1 or greater. In particular, all four expected counts in a 2 </a:t>
            </a:r>
            <a:r>
              <a:rPr lang="en-US" dirty="0" smtClean="0"/>
              <a:t>x </a:t>
            </a:r>
            <a:r>
              <a:rPr lang="en-US" dirty="0"/>
              <a:t>2 table should be 5 or greater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0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Fisher’s Exact Test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sample size is small, </a:t>
            </a:r>
            <a:r>
              <a:rPr lang="en-US" dirty="0"/>
              <a:t>perform the Fisher’s exact test </a:t>
            </a:r>
            <a:r>
              <a:rPr lang="en-US" dirty="0" smtClean="0"/>
              <a:t>for the </a:t>
            </a:r>
            <a:r>
              <a:rPr lang="en-US" smtClean="0"/>
              <a:t>independence </a:t>
            </a:r>
            <a:r>
              <a:rPr lang="en-US" smtClean="0"/>
              <a:t>of </a:t>
            </a:r>
            <a:r>
              <a:rPr lang="en-US" dirty="0" smtClean="0"/>
              <a:t>two categorical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 flipH="1">
            <a:off x="456950" y="1305775"/>
            <a:ext cx="7887900" cy="21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In the dataset </a:t>
            </a:r>
            <a:r>
              <a:rPr lang="en" sz="20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popular</a:t>
            </a:r>
            <a:r>
              <a:rPr lang="en" sz="2000" dirty="0">
                <a:solidFill>
                  <a:schemeClr val="accent1"/>
                </a:solidFill>
              </a:rPr>
              <a:t>, students in grades 4-6 were asked whether good grades, athletic ability, or popularity was most important to them. A two-way table separating the students by grade and by choice of most important factor is shown below. Do these data provide evidence to suggest that </a:t>
            </a:r>
            <a:r>
              <a:rPr lang="en" sz="2000" dirty="0">
                <a:solidFill>
                  <a:srgbClr val="FF0000"/>
                </a:solidFill>
              </a:rPr>
              <a:t>goals</a:t>
            </a:r>
            <a:r>
              <a:rPr lang="en" sz="2000" dirty="0">
                <a:solidFill>
                  <a:schemeClr val="accent1"/>
                </a:solidFill>
              </a:rPr>
              <a:t> vary by </a:t>
            </a:r>
            <a:r>
              <a:rPr lang="en" sz="2000" dirty="0">
                <a:solidFill>
                  <a:srgbClr val="FF0000"/>
                </a:solidFill>
              </a:rPr>
              <a:t>grade</a:t>
            </a:r>
            <a:r>
              <a:rPr lang="en" sz="2000" dirty="0">
                <a:solidFill>
                  <a:schemeClr val="accent1"/>
                </a:solidFill>
              </a:rPr>
              <a:t>?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Popular kids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59" name="Google Shape;59;p17"/>
          <p:cNvPicPr preferRelativeResize="0"/>
          <p:nvPr/>
        </p:nvPicPr>
        <p:blipFill rotWithShape="1">
          <a:blip r:embed="rId3">
            <a:alphaModFix/>
          </a:blip>
          <a:srcRect r="46097"/>
          <a:stretch/>
        </p:blipFill>
        <p:spPr>
          <a:xfrm>
            <a:off x="516026" y="3372850"/>
            <a:ext cx="4029598" cy="3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456950" y="1305775"/>
            <a:ext cx="7887900" cy="1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The hypotheses </a:t>
            </a:r>
            <a:r>
              <a:rPr lang="en" sz="2000" dirty="0" smtClean="0"/>
              <a:t>are: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" sz="2000" dirty="0"/>
          </a:p>
          <a:p>
            <a:pPr marL="1016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 i="1" dirty="0" smtClean="0"/>
              <a:t>H</a:t>
            </a:r>
            <a:r>
              <a:rPr lang="en" sz="2000" i="1" baseline="-25000" dirty="0" smtClean="0"/>
              <a:t>0</a:t>
            </a:r>
            <a:r>
              <a:rPr lang="en" sz="2000" dirty="0"/>
              <a:t>: Grade and goals are independent. </a:t>
            </a:r>
            <a:r>
              <a:rPr lang="zh-CN" altLang="en-US" sz="2000" dirty="0" smtClean="0"/>
              <a:t>（</a:t>
            </a:r>
            <a:r>
              <a:rPr lang="en" sz="2000" dirty="0" smtClean="0"/>
              <a:t>Goals </a:t>
            </a:r>
            <a:r>
              <a:rPr lang="en" sz="2000" dirty="0"/>
              <a:t>do not vary by grade</a:t>
            </a:r>
            <a:r>
              <a:rPr lang="en" sz="2000" dirty="0" smtClean="0"/>
              <a:t>.</a:t>
            </a:r>
            <a:r>
              <a:rPr lang="zh-CN" altLang="en-US" sz="2000" dirty="0" smtClean="0"/>
              <a:t>）</a:t>
            </a:r>
            <a:endParaRPr sz="2000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</a:t>
            </a:r>
            <a:endParaRPr lang="en" sz="2000" dirty="0" smtClean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 smtClean="0"/>
              <a:t> H</a:t>
            </a:r>
            <a:r>
              <a:rPr lang="en" sz="2000" i="1" baseline="-25000" dirty="0" smtClean="0"/>
              <a:t>A</a:t>
            </a:r>
            <a:r>
              <a:rPr lang="en" sz="2000" dirty="0"/>
              <a:t>: Grade and goals are dependent.  </a:t>
            </a:r>
            <a:r>
              <a:rPr lang="zh-CN" altLang="en-US" sz="2000" dirty="0" smtClean="0"/>
              <a:t>（</a:t>
            </a:r>
            <a:r>
              <a:rPr lang="en" sz="2000" dirty="0" smtClean="0"/>
              <a:t>Goals </a:t>
            </a:r>
            <a:r>
              <a:rPr lang="en" sz="2000" dirty="0"/>
              <a:t>vary by grade</a:t>
            </a:r>
            <a:r>
              <a:rPr lang="en" sz="2000" dirty="0" smtClean="0"/>
              <a:t>.</a:t>
            </a:r>
            <a:r>
              <a:rPr lang="zh-CN" altLang="en-US" sz="2000" dirty="0" smtClean="0"/>
              <a:t>）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flipH="1">
            <a:off x="457200" y="1309250"/>
            <a:ext cx="7887900" cy="26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The test statistic is calculated as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_______________</a:t>
            </a:r>
            <a:endParaRPr lang="en" sz="2000" dirty="0" smtClean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FF0000"/>
                </a:solidFill>
              </a:rPr>
              <a:t>Note</a:t>
            </a:r>
            <a:r>
              <a:rPr lang="en" sz="2000" dirty="0" smtClean="0"/>
              <a:t>:</a:t>
            </a:r>
            <a:endParaRPr sz="2000" dirty="0"/>
          </a:p>
        </p:txBody>
      </p:sp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73" name="Google Shape;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735432"/>
            <a:ext cx="68580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150" y="3471912"/>
            <a:ext cx="60960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625" y="1209900"/>
            <a:ext cx="60960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425" y="2530150"/>
            <a:ext cx="54768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788" y="4774325"/>
            <a:ext cx="3743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5975" y="4793375"/>
            <a:ext cx="36576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flipH="1">
            <a:off x="456950" y="1305775"/>
            <a:ext cx="7887900" cy="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Expected counts are shown in </a:t>
            </a:r>
            <a:r>
              <a:rPr lang="en" sz="2000">
                <a:solidFill>
                  <a:srgbClr val="1155CC"/>
                </a:solidFill>
              </a:rPr>
              <a:t>blue</a:t>
            </a:r>
            <a:r>
              <a:rPr lang="en" sz="2000"/>
              <a:t> next to the observed counts.</a:t>
            </a:r>
            <a:endParaRPr sz="2000"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test statistic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700" y="2011713"/>
            <a:ext cx="57912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50" y="4570150"/>
            <a:ext cx="7938775" cy="856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 flipH="1">
            <a:off x="456950" y="1305775"/>
            <a:ext cx="7887900" cy="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Expected counts are shown in </a:t>
            </a:r>
            <a:r>
              <a:rPr lang="en" sz="2000">
                <a:solidFill>
                  <a:srgbClr val="1155CC"/>
                </a:solidFill>
              </a:rPr>
              <a:t>blue</a:t>
            </a:r>
            <a:r>
              <a:rPr lang="en" sz="2000"/>
              <a:t> next to the observed counts.</a:t>
            </a:r>
            <a:endParaRPr sz="2000"/>
          </a:p>
        </p:txBody>
      </p:sp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test statistic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700" y="2011713"/>
            <a:ext cx="57912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50" y="4570150"/>
            <a:ext cx="7938775" cy="85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2" y="5580448"/>
            <a:ext cx="7036007" cy="44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 flipH="1">
            <a:off x="456950" y="1305775"/>
            <a:ext cx="78879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accent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	                   χ</a:t>
            </a:r>
            <a:r>
              <a:rPr lang="en" sz="1900" baseline="30000">
                <a:solidFill>
                  <a:schemeClr val="accent1"/>
                </a:solidFill>
              </a:rPr>
              <a:t>2</a:t>
            </a:r>
            <a:r>
              <a:rPr lang="en" sz="1900" baseline="-25000">
                <a:solidFill>
                  <a:schemeClr val="accent1"/>
                </a:solidFill>
              </a:rPr>
              <a:t>df</a:t>
            </a:r>
            <a:r>
              <a:rPr lang="en" sz="1900">
                <a:solidFill>
                  <a:schemeClr val="accent1"/>
                </a:solidFill>
              </a:rPr>
              <a:t> = 1.3121			df = 4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00" y="2653625"/>
            <a:ext cx="352425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15462" y="4849574"/>
            <a:ext cx="4572000" cy="5878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" dirty="0">
                <a:solidFill>
                  <a:srgbClr val="FF0000"/>
                </a:solidFill>
              </a:rPr>
              <a:t>Note</a:t>
            </a:r>
            <a:r>
              <a:rPr lang="en" dirty="0"/>
              <a:t>: </a:t>
            </a:r>
            <a:r>
              <a:rPr lang="en-US" dirty="0"/>
              <a:t>The p-value is the area under the χ</a:t>
            </a:r>
            <a:r>
              <a:rPr lang="en-US" baseline="30000" dirty="0"/>
              <a:t>2</a:t>
            </a:r>
            <a:r>
              <a:rPr lang="en-US" baseline="-25000" dirty="0"/>
              <a:t>df</a:t>
            </a:r>
            <a:r>
              <a:rPr lang="en-US" dirty="0"/>
              <a:t> curve, </a:t>
            </a:r>
            <a:r>
              <a:rPr lang="en-US" b="1" dirty="0"/>
              <a:t>above</a:t>
            </a:r>
            <a:r>
              <a:rPr lang="en-US" dirty="0"/>
              <a:t> the calculated test statistic.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462" y="3765887"/>
            <a:ext cx="2324100" cy="704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9346" y="5002823"/>
            <a:ext cx="174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P-value =0.8593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 flipH="1">
            <a:off x="456950" y="1305775"/>
            <a:ext cx="7887900" cy="26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</a:rPr>
              <a:t>Do these data provide evidence to suggest that goals vary by grade?</a:t>
            </a: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/>
              <a:t/>
            </a:r>
            <a:br>
              <a:rPr lang="en" sz="600" dirty="0"/>
            </a:br>
            <a:r>
              <a:rPr lang="en" sz="2200" dirty="0"/>
              <a:t>  </a:t>
            </a:r>
            <a:r>
              <a:rPr lang="en" sz="2200" i="1" dirty="0"/>
              <a:t>H</a:t>
            </a:r>
            <a:r>
              <a:rPr lang="en" sz="2200" i="1" baseline="-25000" dirty="0"/>
              <a:t>0</a:t>
            </a:r>
            <a:r>
              <a:rPr lang="en" sz="2200" dirty="0"/>
              <a:t>: Grade and goals are independent.</a:t>
            </a:r>
            <a:br>
              <a:rPr lang="en" sz="2200" dirty="0"/>
            </a:br>
            <a:r>
              <a:rPr lang="en" sz="2200" dirty="0"/>
              <a:t>        Goals do not vary by grade.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  </a:t>
            </a:r>
            <a:r>
              <a:rPr lang="en" sz="2200" i="1" dirty="0"/>
              <a:t>H</a:t>
            </a:r>
            <a:r>
              <a:rPr lang="en" sz="2200" i="1" baseline="-25000" dirty="0"/>
              <a:t>A</a:t>
            </a:r>
            <a:r>
              <a:rPr lang="en" sz="2200" dirty="0"/>
              <a:t>: Grade and goals are dependent.</a:t>
            </a:r>
            <a:br>
              <a:rPr lang="en" sz="2200" dirty="0"/>
            </a:br>
            <a:r>
              <a:rPr lang="en" sz="2200" dirty="0"/>
              <a:t>        Goals vary by grade.</a:t>
            </a:r>
            <a:endParaRPr sz="2200" i="1" dirty="0"/>
          </a:p>
        </p:txBody>
      </p:sp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Conclusion</a:t>
            </a:r>
            <a:endParaRPr baseline="30000" dirty="0">
              <a:solidFill>
                <a:schemeClr val="accent1"/>
              </a:solidFill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 flipH="1">
            <a:off x="456950" y="3917275"/>
            <a:ext cx="7887900" cy="14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 dirty="0"/>
              <a:t>Since the p-value is </a:t>
            </a:r>
            <a:r>
              <a:rPr lang="en" sz="2200" i="1" dirty="0" smtClean="0"/>
              <a:t>larger than </a:t>
            </a:r>
            <a:r>
              <a:rPr lang="el-GR" sz="2200" i="1" dirty="0" smtClean="0"/>
              <a:t>α</a:t>
            </a:r>
            <a:r>
              <a:rPr lang="en-US" sz="2200" i="1" dirty="0" smtClean="0"/>
              <a:t> </a:t>
            </a:r>
            <a:r>
              <a:rPr lang="en" sz="2200" i="1" dirty="0" smtClean="0"/>
              <a:t>(</a:t>
            </a:r>
            <a:r>
              <a:rPr lang="en-US" sz="2200" dirty="0" smtClean="0"/>
              <a:t>0.05)</a:t>
            </a:r>
            <a:r>
              <a:rPr lang="en" sz="2200" i="1" dirty="0" smtClean="0"/>
              <a:t>, </a:t>
            </a:r>
            <a:r>
              <a:rPr lang="en" sz="2200" i="1" dirty="0"/>
              <a:t>we fail to reject H</a:t>
            </a:r>
            <a:r>
              <a:rPr lang="en" sz="2200" i="1" baseline="-25000" dirty="0"/>
              <a:t>0</a:t>
            </a:r>
            <a:r>
              <a:rPr lang="en" sz="2200" i="1" dirty="0"/>
              <a:t>.The data do not provide convincing evidence that grade and goals are dependent. It doesn't appear that goals vary by grade.</a:t>
            </a:r>
            <a:endParaRPr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379</Words>
  <Application>Microsoft Office PowerPoint</Application>
  <PresentationFormat>On-screen Show (4:3)</PresentationFormat>
  <Paragraphs>38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Simple Light</vt:lpstr>
      <vt:lpstr>Custom</vt:lpstr>
      <vt:lpstr>Chi-Square Test of Independence </vt:lpstr>
      <vt:lpstr>Popular kids</vt:lpstr>
      <vt:lpstr>Chi-square test of independence</vt:lpstr>
      <vt:lpstr>Chi-square test of independence</vt:lpstr>
      <vt:lpstr>Expected counts in two-way tables</vt:lpstr>
      <vt:lpstr>Calculating the test statistic in two-way tables</vt:lpstr>
      <vt:lpstr>Calculating the test statistic in two-way tables</vt:lpstr>
      <vt:lpstr>Calculating the p-value</vt:lpstr>
      <vt:lpstr>Conclusion</vt:lpstr>
      <vt:lpstr>Limitations of the Chi-Square Test</vt:lpstr>
      <vt:lpstr>Fisher’s Exact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Chi-Square Test of Independence </dc:title>
  <cp:lastModifiedBy>Fang, Rebecca</cp:lastModifiedBy>
  <cp:revision>11</cp:revision>
  <dcterms:modified xsi:type="dcterms:W3CDTF">2024-03-19T14:35:30Z</dcterms:modified>
</cp:coreProperties>
</file>