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7" r:id="rId2"/>
    <p:sldId id="325" r:id="rId3"/>
    <p:sldId id="326" r:id="rId4"/>
    <p:sldId id="327" r:id="rId5"/>
    <p:sldId id="273" r:id="rId6"/>
    <p:sldId id="274" r:id="rId7"/>
    <p:sldId id="278" r:id="rId8"/>
    <p:sldId id="282" r:id="rId9"/>
    <p:sldId id="287" r:id="rId10"/>
    <p:sldId id="292" r:id="rId11"/>
    <p:sldId id="298" r:id="rId12"/>
    <p:sldId id="301" r:id="rId13"/>
    <p:sldId id="31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3caad2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b2e35842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b2e35842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b2e3584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b2e35842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9a6bd8b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9a6bd8b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00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e3584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2e3584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3584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3584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e3584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e3584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f9efc5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9f9efc5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3584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3584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9f9efc5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9f9efc5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b2e3584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b2e3584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13950" y="22917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One-sample mean with the </a:t>
            </a:r>
            <a:r>
              <a:rPr lang="en" i="1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-distribution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457200" y="1488150"/>
            <a:ext cx="79536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What is the conclusion of this hypothesis test?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" sz="2000" dirty="0">
                <a:solidFill>
                  <a:srgbClr val="000000"/>
                </a:solidFill>
              </a:rPr>
              <a:t>Since the p-value is </a:t>
            </a:r>
            <a:r>
              <a:rPr lang="en" sz="2000" dirty="0" smtClean="0">
                <a:solidFill>
                  <a:srgbClr val="000000"/>
                </a:solidFill>
              </a:rPr>
              <a:t>lower than </a:t>
            </a:r>
            <a:r>
              <a:rPr lang="el-GR" sz="2000" dirty="0" smtClean="0">
                <a:solidFill>
                  <a:srgbClr val="000000"/>
                </a:solidFill>
              </a:rPr>
              <a:t>α</a:t>
            </a:r>
            <a:r>
              <a:rPr lang="en-US" sz="2000" dirty="0" smtClean="0">
                <a:solidFill>
                  <a:srgbClr val="000000"/>
                </a:solidFill>
              </a:rPr>
              <a:t> which is 0.05 by default</a:t>
            </a:r>
            <a:r>
              <a:rPr lang="en" sz="2000" dirty="0" smtClean="0">
                <a:solidFill>
                  <a:srgbClr val="000000"/>
                </a:solidFill>
              </a:rPr>
              <a:t>, we reject Ho. So the </a:t>
            </a:r>
            <a:r>
              <a:rPr lang="en" sz="2000" dirty="0" smtClean="0">
                <a:solidFill>
                  <a:srgbClr val="000000"/>
                </a:solidFill>
              </a:rPr>
              <a:t>survey data </a:t>
            </a:r>
            <a:r>
              <a:rPr lang="en" sz="2000" dirty="0">
                <a:solidFill>
                  <a:srgbClr val="000000"/>
                </a:solidFill>
              </a:rPr>
              <a:t>provide strong evidence </a:t>
            </a:r>
            <a:r>
              <a:rPr lang="en-US" sz="2000" dirty="0"/>
              <a:t>that Duke students apply to more than 8 schools on average.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Confidence interval for </a:t>
            </a:r>
            <a:r>
              <a:rPr lang="en" sz="2800" dirty="0" smtClean="0">
                <a:solidFill>
                  <a:schemeClr val="accent1"/>
                </a:solidFill>
              </a:rPr>
              <a:t>mean</a:t>
            </a:r>
            <a:endParaRPr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Google Shape;344;p5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5200" y="1082850"/>
                <a:ext cx="7953600" cy="3630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Confidence intervals are always of the form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457200" marR="0" lvl="0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45720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When </a:t>
                </a:r>
                <a:r>
                  <a:rPr lang="el-GR" sz="2000" dirty="0" smtClean="0">
                    <a:solidFill>
                      <a:srgbClr val="000000"/>
                    </a:solidFill>
                  </a:rPr>
                  <a:t>σ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rgbClr val="000000"/>
                    </a:solidFill>
                  </a:rPr>
                  <a:t>unkown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, we use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 𝙩 distribution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(not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 </a:t>
                </a:r>
                <a:r>
                  <a:rPr lang="en-US" sz="2000" dirty="0"/>
                  <a:t>𝓏</a:t>
                </a:r>
                <a:r>
                  <a:rPr lang="en-US" sz="2000" dirty="0">
                    <a:solidFill>
                      <a:srgbClr val="000000"/>
                    </a:solidFill>
                  </a:rPr>
                  <a:t> distribution),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then the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critical value is a </a:t>
                </a:r>
                <a:r>
                  <a:rPr lang="en-US" sz="2000" dirty="0"/>
                  <a:t>𝙩*</a:t>
                </a:r>
                <a:r>
                  <a:rPr lang="en-US" sz="2000" dirty="0">
                    <a:solidFill>
                      <a:srgbClr val="000000"/>
                    </a:solidFill>
                  </a:rPr>
                  <a:t> (as opposed to a </a:t>
                </a:r>
                <a:r>
                  <a:rPr lang="en-US" sz="2000" dirty="0"/>
                  <a:t>𝓏*</a:t>
                </a:r>
                <a:r>
                  <a:rPr lang="en-US" sz="2000" dirty="0">
                    <a:solidFill>
                      <a:srgbClr val="000000"/>
                    </a:solidFill>
                  </a:rPr>
                  <a:t>?).</a:t>
                </a:r>
              </a:p>
              <a:p>
                <a:pPr marL="1371600" lvl="0" indent="0">
                  <a:lnSpc>
                    <a:spcPct val="115000"/>
                  </a:lnSpc>
                  <a:spcBef>
                    <a:spcPts val="1000"/>
                  </a:spcBef>
                  <a:buClr>
                    <a:schemeClr val="dk1"/>
                  </a:buClr>
                  <a:buSzPts val="1100"/>
                  <a:buNone/>
                </a:pPr>
                <a:r>
                  <a:rPr lang="fr-FR" sz="2000" dirty="0" smtClean="0"/>
                  <a:t>	</a:t>
                </a:r>
              </a:p>
              <a:p>
                <a:pPr marL="1371600" lvl="0" indent="0">
                  <a:lnSpc>
                    <a:spcPct val="115000"/>
                  </a:lnSpc>
                  <a:spcBef>
                    <a:spcPts val="1000"/>
                  </a:spcBef>
                  <a:buClr>
                    <a:schemeClr val="dk1"/>
                  </a:buClr>
                  <a:buSzPts val="1100"/>
                  <a:buNone/>
                </a:pPr>
                <a:r>
                  <a:rPr lang="fr-FR" sz="2000" dirty="0"/>
                  <a:t>	</a:t>
                </a:r>
                <a:r>
                  <a:rPr lang="fr-FR" sz="2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400" i="1" dirty="0"/>
                      <m:t>point</m:t>
                    </m:r>
                    <m:r>
                      <m:rPr>
                        <m:nor/>
                      </m:rPr>
                      <a:rPr lang="fr-FR" sz="2400" i="1" dirty="0"/>
                      <m:t> </m:t>
                    </m:r>
                    <m:r>
                      <m:rPr>
                        <m:nor/>
                      </m:rPr>
                      <a:rPr lang="fr-FR" sz="2400" i="1" dirty="0"/>
                      <m:t>estimate</m:t>
                    </m:r>
                    <m:r>
                      <m:rPr>
                        <m:nor/>
                      </m:rPr>
                      <a:rPr lang="fr-FR" sz="2400" i="1" dirty="0"/>
                      <m:t> ± 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fr-FR" sz="2400" i="1" dirty="0" smtClean="0">
                        <a:solidFill>
                          <a:srgbClr val="FF0000"/>
                        </a:solidFill>
                      </a:rPr>
                      <m:t>*</m:t>
                    </m:r>
                    <m:r>
                      <m:rPr>
                        <m:nor/>
                      </m:rPr>
                      <a:rPr lang="fr-FR" sz="2400" i="1" dirty="0"/>
                      <m:t> </m:t>
                    </m:r>
                    <m:r>
                      <m:rPr>
                        <m:nor/>
                      </m:rPr>
                      <a:rPr lang="fr-FR" sz="2400" i="1" dirty="0"/>
                      <m:t>x</m:t>
                    </m:r>
                    <m:r>
                      <m:rPr>
                        <m:nor/>
                      </m:rPr>
                      <a:rPr lang="fr-FR" sz="2400" i="1" dirty="0"/>
                      <m:t> </m:t>
                    </m:r>
                    <m:r>
                      <m:rPr>
                        <m:nor/>
                      </m:rPr>
                      <a:rPr lang="fr-FR" sz="2400" i="1" dirty="0"/>
                      <m:t>SE</m:t>
                    </m:r>
                  </m:oMath>
                </a14:m>
                <a:endParaRPr lang="fr-FR" sz="2400" i="1" dirty="0"/>
              </a:p>
            </p:txBody>
          </p:sp>
        </mc:Choice>
        <mc:Fallback>
          <p:sp>
            <p:nvSpPr>
              <p:cNvPr id="344" name="Google Shape;344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5200" y="1082850"/>
                <a:ext cx="7953600" cy="3630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62808" y="1764262"/>
            <a:ext cx="625663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0" indent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fr-FR" sz="2400" i="1" dirty="0"/>
              <a:t>point </a:t>
            </a:r>
            <a:r>
              <a:rPr lang="fr-FR" sz="2400" i="1" dirty="0" err="1"/>
              <a:t>estimate</a:t>
            </a:r>
            <a:r>
              <a:rPr lang="fr-FR" sz="2400" i="1" dirty="0"/>
              <a:t> ± z* x SE</a:t>
            </a:r>
            <a:endParaRPr lang="fr-FR" sz="2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4589584"/>
            <a:ext cx="6028337" cy="1485900"/>
            <a:chOff x="1143000" y="4589584"/>
            <a:chExt cx="6028337" cy="1485900"/>
          </a:xfrm>
        </p:grpSpPr>
        <p:sp>
          <p:nvSpPr>
            <p:cNvPr id="7" name="Google Shape;351;p51"/>
            <p:cNvSpPr txBox="1">
              <a:spLocks/>
            </p:cNvSpPr>
            <p:nvPr/>
          </p:nvSpPr>
          <p:spPr>
            <a:xfrm>
              <a:off x="1143000" y="4589584"/>
              <a:ext cx="602833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191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Char char="●"/>
                <a:defRPr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○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■"/>
                <a:def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○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■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○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■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lnSpc>
                  <a:spcPct val="115000"/>
                </a:lnSpc>
                <a:buFont typeface="Arial"/>
                <a:buNone/>
              </a:pPr>
              <a:r>
                <a:rPr lang="en-US" sz="2000" dirty="0" smtClean="0">
                  <a:solidFill>
                    <a:srgbClr val="000000"/>
                  </a:solidFill>
                </a:rPr>
                <a:t>Using R:</a:t>
              </a:r>
            </a:p>
            <a:p>
              <a:pPr marL="0" indent="0">
                <a:lnSpc>
                  <a:spcPct val="115000"/>
                </a:lnSpc>
                <a:buFont typeface="Arial"/>
                <a:buNone/>
              </a:pPr>
              <a:r>
                <a:rPr lang="en-US" sz="2000" dirty="0" smtClean="0">
                  <a:solidFill>
                    <a:srgbClr val="000000"/>
                  </a:solidFill>
                </a:rPr>
                <a:t>           </a:t>
              </a:r>
              <a:r>
                <a:rPr lang="en-US" sz="2000" i="1" dirty="0" smtClean="0">
                  <a:solidFill>
                    <a:srgbClr val="000000"/>
                  </a:solidFill>
                </a:rPr>
                <a:t>left-tail</a:t>
              </a:r>
            </a:p>
            <a:p>
              <a:pPr marL="0" indent="0">
                <a:lnSpc>
                  <a:spcPct val="115000"/>
                </a:lnSpc>
                <a:buSzPts val="1100"/>
                <a:buFont typeface="Arial"/>
                <a:buNone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qt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0.975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lang="en-US" sz="2000" b="1" i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205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0" indent="0">
                <a:lnSpc>
                  <a:spcPct val="115000"/>
                </a:lnSpc>
                <a:buFont typeface="Arial"/>
                <a:buNone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[1] 1.971603</a:t>
              </a:r>
              <a:endParaRPr lang="en-US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" name="Up Arrow Callout 2"/>
            <p:cNvSpPr/>
            <p:nvPr/>
          </p:nvSpPr>
          <p:spPr>
            <a:xfrm>
              <a:off x="1995854" y="5460023"/>
              <a:ext cx="808892" cy="469038"/>
            </a:xfrm>
            <a:prstGeom prst="up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" sz="2000" dirty="0" smtClean="0">
                <a:solidFill>
                  <a:schemeClr val="accent1"/>
                </a:solidFill>
              </a:rPr>
              <a:t>What is </a:t>
            </a:r>
            <a:r>
              <a:rPr lang="en" sz="2000" dirty="0">
                <a:solidFill>
                  <a:schemeClr val="accent1"/>
                </a:solidFill>
              </a:rPr>
              <a:t>a </a:t>
            </a:r>
            <a:r>
              <a:rPr lang="en" sz="2000" dirty="0">
                <a:solidFill>
                  <a:schemeClr val="accent1"/>
                </a:solidFill>
              </a:rPr>
              <a:t>95% confidence interval for the </a:t>
            </a:r>
            <a:r>
              <a:rPr lang="en" sz="2000" dirty="0">
                <a:solidFill>
                  <a:schemeClr val="accent1"/>
                </a:solidFill>
              </a:rPr>
              <a:t>average number of colleges that </a:t>
            </a:r>
            <a:r>
              <a:rPr lang="en-US" sz="2000" dirty="0">
                <a:solidFill>
                  <a:schemeClr val="accent1"/>
                </a:solidFill>
              </a:rPr>
              <a:t>Duke </a:t>
            </a:r>
            <a:r>
              <a:rPr lang="en-US" sz="2000" dirty="0">
                <a:solidFill>
                  <a:schemeClr val="accent1"/>
                </a:solidFill>
              </a:rPr>
              <a:t>students apply to</a:t>
            </a:r>
            <a:r>
              <a:rPr lang="en" sz="2000" dirty="0">
                <a:solidFill>
                  <a:schemeClr val="accent1"/>
                </a:solidFill>
              </a:rPr>
              <a:t>? </a:t>
            </a:r>
            <a:r>
              <a:rPr lang="en" sz="2000" dirty="0">
                <a:solidFill>
                  <a:schemeClr val="accent1"/>
                </a:solidFill>
              </a:rPr>
              <a:t/>
            </a:r>
            <a:br>
              <a:rPr lang="en" sz="2000" dirty="0">
                <a:solidFill>
                  <a:schemeClr val="accent1"/>
                </a:solidFill>
              </a:rPr>
            </a:br>
            <a:endParaRPr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Google Shape;368;p5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3325" y="2213900"/>
                <a:ext cx="7953600" cy="2151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i="1" dirty="0" smtClean="0"/>
                        <m:t>point</m:t>
                      </m:r>
                      <m:r>
                        <m:rPr>
                          <m:nor/>
                        </m:rPr>
                        <a:rPr lang="fr-FR" sz="2400" i="1" dirty="0" smtClean="0"/>
                        <m:t> </m:t>
                      </m:r>
                      <m:r>
                        <m:rPr>
                          <m:nor/>
                        </m:rPr>
                        <a:rPr lang="fr-FR" sz="2400" i="1" dirty="0" smtClean="0"/>
                        <m:t>estimate</m:t>
                      </m:r>
                      <m:r>
                        <m:rPr>
                          <m:nor/>
                        </m:rPr>
                        <a:rPr lang="fr-FR" sz="2400" i="1" dirty="0" smtClean="0"/>
                        <m:t> ±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400" i="1" dirty="0"/>
                        <m:t> </m:t>
                      </m:r>
                      <m:r>
                        <m:rPr>
                          <m:nor/>
                        </m:rPr>
                        <a:rPr lang="fr-FR" sz="2400" i="1" dirty="0"/>
                        <m:t>x</m:t>
                      </m:r>
                      <m:r>
                        <m:rPr>
                          <m:nor/>
                        </m:rPr>
                        <a:rPr lang="fr-FR" sz="2400" i="1" dirty="0"/>
                        <m:t> </m:t>
                      </m:r>
                      <m:r>
                        <m:rPr>
                          <m:nor/>
                        </m:rPr>
                        <a:rPr lang="fr-FR" sz="2400" i="1" dirty="0"/>
                        <m:t>SE</m:t>
                      </m:r>
                    </m:oMath>
                  </m:oMathPara>
                </a14:m>
                <a:endParaRPr lang="fr-FR" sz="2400" i="1" dirty="0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9.7 ± 1.9716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206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lvl="0" indent="0" algn="ctr">
                  <a:lnSpc>
                    <a:spcPct val="115000"/>
                  </a:lnSpc>
                  <a:buNone/>
                </a:pPr>
                <a:r>
                  <a:rPr lang="en-US" sz="2400" dirty="0">
                    <a:solidFill>
                      <a:srgbClr val="000000"/>
                    </a:solidFill>
                  </a:rPr>
                  <a:t>9.7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± 0.81</a:t>
                </a:r>
              </a:p>
              <a:p>
                <a:pPr marL="0" lvl="0" indent="0" algn="ctr">
                  <a:lnSpc>
                    <a:spcPct val="115000"/>
                  </a:lnSpc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(8.89, 10.51)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We are 95% confident that Duke students, on average, apply to 8.89 to </a:t>
                </a:r>
                <a:r>
                  <a:rPr lang="en-US" sz="2400" smtClean="0">
                    <a:solidFill>
                      <a:srgbClr val="000000"/>
                    </a:solidFill>
                  </a:rPr>
                  <a:t>10.51 colleges.</a:t>
                </a:r>
                <a:endParaRPr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8" name="Google Shape;368;p5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3325" y="2213900"/>
                <a:ext cx="7953600" cy="2151600"/>
              </a:xfrm>
              <a:prstGeom prst="rect">
                <a:avLst/>
              </a:prstGeom>
              <a:blipFill>
                <a:blip r:embed="rId3"/>
                <a:stretch>
                  <a:fillRect l="-1149" b="-5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31" name="Google Shape;431;p62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If 𝞼 is unknown, use the 𝒕-distribution with 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 smtClean="0">
                <a:solidFill>
                  <a:srgbClr val="000000"/>
                </a:solidFill>
              </a:rPr>
              <a:t>Hypothesis </a:t>
            </a:r>
            <a:r>
              <a:rPr lang="en" sz="2000" dirty="0">
                <a:solidFill>
                  <a:srgbClr val="000000"/>
                </a:solidFill>
              </a:rPr>
              <a:t>Testing: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Aft>
                <a:spcPts val="60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Aft>
                <a:spcPts val="60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Confidence interval: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884" y="2321574"/>
            <a:ext cx="5562600" cy="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575" y="3905749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3A81BA"/>
                </a:solidFill>
              </a:rPr>
              <a:t>Number of college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A similar survey asked how many colleges students applied to, and 206 Duke </a:t>
            </a:r>
            <a:r>
              <a:rPr lang="en-US" sz="2400" dirty="0" smtClean="0">
                <a:solidFill>
                  <a:schemeClr val="accent1"/>
                </a:solidFill>
              </a:rPr>
              <a:t>students </a:t>
            </a:r>
            <a:r>
              <a:rPr lang="en-US" sz="2400" dirty="0">
                <a:solidFill>
                  <a:schemeClr val="accent1"/>
                </a:solidFill>
              </a:rPr>
              <a:t>responded to this question. This sample yielded an average of 9.7 college </a:t>
            </a:r>
            <a:r>
              <a:rPr lang="en-US" sz="2400" dirty="0" smtClean="0">
                <a:solidFill>
                  <a:schemeClr val="accent1"/>
                </a:solidFill>
              </a:rPr>
              <a:t>applications, with a standard </a:t>
            </a:r>
            <a:r>
              <a:rPr lang="en-US" sz="2400" dirty="0">
                <a:solidFill>
                  <a:schemeClr val="accent1"/>
                </a:solidFill>
              </a:rPr>
              <a:t>deviation of </a:t>
            </a:r>
            <a:r>
              <a:rPr lang="en-US" sz="2400" dirty="0" smtClean="0">
                <a:solidFill>
                  <a:schemeClr val="accent1"/>
                </a:solidFill>
              </a:rPr>
              <a:t>5.9. </a:t>
            </a:r>
            <a:r>
              <a:rPr lang="en-US" sz="2400" dirty="0">
                <a:solidFill>
                  <a:schemeClr val="accent1"/>
                </a:solidFill>
              </a:rPr>
              <a:t>College Board website states that counselors recommend students apply to roughly 8 colleges. 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Do the survey data provide convincing evidence that the average number of colleges all Duke students apply to is </a:t>
            </a:r>
            <a:r>
              <a:rPr lang="en-US" sz="2400" u="sng" dirty="0">
                <a:solidFill>
                  <a:schemeClr val="accent1"/>
                </a:solidFill>
              </a:rPr>
              <a:t>higher</a:t>
            </a:r>
            <a:r>
              <a:rPr lang="en-US" sz="2400" dirty="0">
                <a:solidFill>
                  <a:schemeClr val="accent1"/>
                </a:solidFill>
              </a:rPr>
              <a:t> than recommended?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2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>
            <a:spLocks noGrp="1"/>
          </p:cNvSpPr>
          <p:nvPr>
            <p:ph type="body" idx="1"/>
          </p:nvPr>
        </p:nvSpPr>
        <p:spPr>
          <a:xfrm flipH="1">
            <a:off x="457200" y="1145931"/>
            <a:ext cx="8229600" cy="18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We start with the assumption the average number of colleges Duke students apply to is 8 (as recommended) 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accent1"/>
                </a:solidFill>
              </a:rPr>
              <a:t>H</a:t>
            </a:r>
            <a:r>
              <a:rPr lang="en" sz="2400" i="1" baseline="-25000" dirty="0">
                <a:solidFill>
                  <a:schemeClr val="accent1"/>
                </a:solidFill>
              </a:rPr>
              <a:t>0</a:t>
            </a:r>
            <a:r>
              <a:rPr lang="en" sz="2400" dirty="0">
                <a:solidFill>
                  <a:srgbClr val="000000"/>
                </a:solidFill>
              </a:rPr>
              <a:t> : 𝝁 = 8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We test the claim that the average number of colleges Duke students apply to is </a:t>
            </a:r>
            <a:r>
              <a:rPr lang="en" sz="2400" b="1" dirty="0">
                <a:solidFill>
                  <a:srgbClr val="000000"/>
                </a:solidFill>
              </a:rPr>
              <a:t>higher</a:t>
            </a:r>
            <a:r>
              <a:rPr lang="en" sz="2400" dirty="0">
                <a:solidFill>
                  <a:srgbClr val="000000"/>
                </a:solidFill>
              </a:rPr>
              <a:t> than 8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chemeClr val="accent1"/>
                </a:solidFill>
              </a:rPr>
              <a:t>H</a:t>
            </a:r>
            <a:r>
              <a:rPr lang="en" sz="2400" i="1" baseline="-25000" dirty="0">
                <a:solidFill>
                  <a:schemeClr val="accent1"/>
                </a:solidFill>
              </a:rPr>
              <a:t>A</a:t>
            </a:r>
            <a:r>
              <a:rPr lang="en" sz="2400" dirty="0"/>
              <a:t> : 𝝁 &gt; 8</a:t>
            </a:r>
            <a:endParaRPr sz="2400" dirty="0"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90" name="Google Shape;390;p65"/>
          <p:cNvSpPr txBox="1">
            <a:spLocks noGrp="1"/>
          </p:cNvSpPr>
          <p:nvPr>
            <p:ph type="title"/>
          </p:nvPr>
        </p:nvSpPr>
        <p:spPr>
          <a:xfrm>
            <a:off x="457200" y="-3810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Setting the hypotheses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Check conditions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Independence?</a:t>
            </a:r>
          </a:p>
          <a:p>
            <a:r>
              <a:rPr lang="en-US" dirty="0"/>
              <a:t>Sample size </a:t>
            </a:r>
            <a:r>
              <a:rPr lang="en-US" dirty="0" smtClean="0"/>
              <a:t>(n≥30) or </a:t>
            </a:r>
            <a:r>
              <a:rPr lang="en-US" dirty="0"/>
              <a:t>Normality?</a:t>
            </a:r>
          </a:p>
        </p:txBody>
      </p:sp>
    </p:spTree>
    <p:extLst>
      <p:ext uri="{BB962C8B-B14F-4D97-AF65-F5344CB8AC3E}">
        <p14:creationId xmlns:p14="http://schemas.microsoft.com/office/powerpoint/2010/main" val="24805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lang="en" sz="2000" i="1" dirty="0">
                <a:solidFill>
                  <a:srgbClr val="FF9900"/>
                </a:solidFill>
              </a:rPr>
              <a:t>any </a:t>
            </a:r>
            <a:r>
              <a:rPr lang="en" sz="2000" dirty="0">
                <a:solidFill>
                  <a:srgbClr val="000000"/>
                </a:solidFill>
              </a:rPr>
              <a:t>sample size as long as the population distribution is nearly normal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 smtClean="0">
                <a:solidFill>
                  <a:srgbClr val="000000"/>
                </a:solidFill>
              </a:rPr>
              <a:t>We </a:t>
            </a:r>
            <a:r>
              <a:rPr lang="en" sz="2000" dirty="0">
                <a:solidFill>
                  <a:srgbClr val="000000"/>
                </a:solidFill>
              </a:rPr>
              <a:t>should exercise caution when verifying the normality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condition for small samples. It is important to not only examine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the data but also think about where the data come from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For example, ask: would I expect this distribution to be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symmetric, and am I confident that outliers are rare?</a:t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When the population standard deviation </a:t>
            </a:r>
            <a:r>
              <a:rPr lang="el-GR" sz="2000" dirty="0" smtClean="0">
                <a:solidFill>
                  <a:srgbClr val="000000"/>
                </a:solidFill>
              </a:rPr>
              <a:t>σ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is </a:t>
            </a:r>
            <a:r>
              <a:rPr lang="en" sz="2000" dirty="0">
                <a:solidFill>
                  <a:srgbClr val="000000"/>
                </a:solidFill>
              </a:rPr>
              <a:t>unknown (almost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always), the uncertainty of the </a:t>
            </a:r>
            <a:r>
              <a:rPr lang="en" sz="2000" dirty="0" smtClean="0">
                <a:solidFill>
                  <a:srgbClr val="000000"/>
                </a:solidFill>
              </a:rPr>
              <a:t>SE estimate is addressed </a:t>
            </a:r>
            <a:r>
              <a:rPr lang="en" sz="2000" dirty="0">
                <a:solidFill>
                  <a:srgbClr val="000000"/>
                </a:solidFill>
              </a:rPr>
              <a:t>by using a new distribution: the 𝒕 distribution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endParaRPr lang="en" sz="2000" dirty="0">
              <a:solidFill>
                <a:srgbClr val="000000"/>
              </a:solidFill>
            </a:endParaRP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</a:rPr>
              <a:t>This </a:t>
            </a:r>
            <a:r>
              <a:rPr lang="en-US" sz="2000" i="1" dirty="0">
                <a:solidFill>
                  <a:srgbClr val="0000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distribution also has a bell shape, but it’s flatter than the standard normal curve.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4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49" y="4037435"/>
            <a:ext cx="4426301" cy="1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lang="en" i="1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026" name="Picture 2" descr="T-Distribution | What It Is and How To Use It (With Examp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2095715"/>
            <a:ext cx="6348046" cy="44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</a:rPr>
              <a:t>This </a:t>
            </a:r>
            <a:r>
              <a:rPr lang="en" sz="2000" dirty="0" smtClean="0">
                <a:solidFill>
                  <a:srgbClr val="000000"/>
                </a:solidFill>
              </a:rPr>
              <a:t>𝑇 test statistic has </a:t>
            </a:r>
            <a:r>
              <a:rPr lang="en" sz="2000" i="1" dirty="0">
                <a:solidFill>
                  <a:srgbClr val="000000"/>
                </a:solidFill>
              </a:rPr>
              <a:t>df</a:t>
            </a:r>
            <a:r>
              <a:rPr lang="en" sz="2000" dirty="0">
                <a:solidFill>
                  <a:srgbClr val="000000"/>
                </a:solidFill>
              </a:rPr>
              <a:t> = </a:t>
            </a:r>
            <a:r>
              <a:rPr lang="en" sz="2000" i="1" dirty="0">
                <a:solidFill>
                  <a:srgbClr val="000000"/>
                </a:solidFill>
              </a:rPr>
              <a:t>n</a:t>
            </a:r>
            <a:r>
              <a:rPr lang="en" sz="2000" dirty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– 1.</a:t>
            </a:r>
            <a:r>
              <a:rPr lang="en" sz="2000" dirty="0">
                <a:solidFill>
                  <a:srgbClr val="000000"/>
                </a:solidFill>
              </a:rPr>
              <a:t/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963400" y="3681599"/>
                <a:ext cx="4418069" cy="1192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205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206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400" y="3681599"/>
                <a:ext cx="4418069" cy="1192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28336" y="2378250"/>
            <a:ext cx="2857500" cy="2879528"/>
            <a:chOff x="2028336" y="2378250"/>
            <a:chExt cx="2857500" cy="2879528"/>
          </a:xfrm>
        </p:grpSpPr>
        <p:pic>
          <p:nvPicPr>
            <p:cNvPr id="1028" name="Picture 4" descr="Table of Critical values of Student's t distribution. -  biostatistics.letgen.or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336" y="2378250"/>
              <a:ext cx="2857500" cy="257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675185" y="4950001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4.136</a:t>
              </a:r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33" y="2378250"/>
            <a:ext cx="2559954" cy="602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626</Words>
  <Application>Microsoft Office PowerPoint</Application>
  <PresentationFormat>On-screen Show (4:3)</PresentationFormat>
  <Paragraphs>61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Courier New</vt:lpstr>
      <vt:lpstr>Simple Light</vt:lpstr>
      <vt:lpstr>One-sample mean with the t-distribution</vt:lpstr>
      <vt:lpstr>Number of college applications</vt:lpstr>
      <vt:lpstr>Setting the hypotheses</vt:lpstr>
      <vt:lpstr>Check conditions</vt:lpstr>
      <vt:lpstr>The normality condition</vt:lpstr>
      <vt:lpstr>The 𝒕 distribution</vt:lpstr>
      <vt:lpstr>The 𝒕 distribution (cont.)</vt:lpstr>
      <vt:lpstr>Find the test statistic</vt:lpstr>
      <vt:lpstr>Finding the p-value</vt:lpstr>
      <vt:lpstr>Conclusion of the test</vt:lpstr>
      <vt:lpstr>Confidence interval for mean</vt:lpstr>
      <vt:lpstr>Constructing a CI for a small sample mean </vt:lpstr>
      <vt:lpstr>Recap: Inference using the 𝒕-distribution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One-sample mean with the t-distribution</dc:title>
  <dc:creator>Fang, Rebecca</dc:creator>
  <cp:lastModifiedBy>Fang, Rebecca</cp:lastModifiedBy>
  <cp:revision>28</cp:revision>
  <dcterms:modified xsi:type="dcterms:W3CDTF">2024-04-19T18:05:56Z</dcterms:modified>
</cp:coreProperties>
</file>