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2"/>
  </p:notesMasterIdLst>
  <p:sldIdLst>
    <p:sldId id="257" r:id="rId2"/>
    <p:sldId id="258" r:id="rId3"/>
    <p:sldId id="261" r:id="rId4"/>
    <p:sldId id="262" r:id="rId5"/>
    <p:sldId id="264" r:id="rId6"/>
    <p:sldId id="324" r:id="rId7"/>
    <p:sldId id="266" r:id="rId8"/>
    <p:sldId id="268" r:id="rId9"/>
    <p:sldId id="271" r:id="rId10"/>
    <p:sldId id="273" r:id="rId11"/>
    <p:sldId id="274" r:id="rId12"/>
    <p:sldId id="278" r:id="rId13"/>
    <p:sldId id="281" r:id="rId14"/>
    <p:sldId id="282" r:id="rId15"/>
    <p:sldId id="285" r:id="rId16"/>
    <p:sldId id="287" r:id="rId17"/>
    <p:sldId id="289" r:id="rId18"/>
    <p:sldId id="292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10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fc3caad2_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fc3caad2_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b2e3584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b2e3584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b2e3584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b2e3584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b2e35842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b2e35842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b2e35842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5b2e35842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f9f9efc5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f9f9efc5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f9f9efc5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f9f9efc5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5b2e35842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5b2e35842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5b2e35842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5b2e35842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f9f9efc53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f9f9efc53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5b2e35842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5b2e35842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fc3caad2_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fc3caad2_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5b2e35842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5b2e35842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5b2e35842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5b2e35842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b2e35842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5b2e35842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5b2e35842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5b2e35842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f9f9efc53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f9f9efc53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5b2e35842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5b2e35842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5b2e35842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5b2e35842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5b2e35842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5b2e35842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5b2e35842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5b2e35842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5b2e35842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5b2e35842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c3caad2_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c3caad2_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5b2e35842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5b2e35842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c3caad2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c3caad2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NO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b2e3584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b2e3584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b2e3584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b2e3584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043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b2e3584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b2e3584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b2e3584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b2e3584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b2e3584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b2e3584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allery.shinyapps.io/dist_calc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13950" y="22917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One-sample mean with the </a:t>
            </a:r>
            <a:r>
              <a:rPr lang="en" i="1">
                <a:solidFill>
                  <a:schemeClr val="accent1"/>
                </a:solidFill>
              </a:rPr>
              <a:t>t</a:t>
            </a:r>
            <a:r>
              <a:rPr lang="en">
                <a:solidFill>
                  <a:schemeClr val="accent1"/>
                </a:solidFill>
              </a:rPr>
              <a:t>-distribution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The normality condition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595200" y="1082850"/>
            <a:ext cx="7953600" cy="41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Aft>
                <a:spcPts val="60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The CLT, which states that sampling distributions will be nearly normal, hold true for </a:t>
            </a:r>
            <a:r>
              <a:rPr lang="en" sz="2000" i="1" dirty="0">
                <a:solidFill>
                  <a:srgbClr val="FF9900"/>
                </a:solidFill>
              </a:rPr>
              <a:t>any </a:t>
            </a:r>
            <a:r>
              <a:rPr lang="en" sz="2000" dirty="0">
                <a:solidFill>
                  <a:srgbClr val="000000"/>
                </a:solidFill>
              </a:rPr>
              <a:t>sample size as long as the population distribution is nearly normal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Aft>
                <a:spcPts val="60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 smtClean="0">
                <a:solidFill>
                  <a:srgbClr val="000000"/>
                </a:solidFill>
              </a:rPr>
              <a:t>We </a:t>
            </a:r>
            <a:r>
              <a:rPr lang="en" sz="2000" dirty="0">
                <a:solidFill>
                  <a:srgbClr val="000000"/>
                </a:solidFill>
              </a:rPr>
              <a:t>should exercise caution when verifying the normality</a:t>
            </a:r>
            <a:br>
              <a:rPr lang="en" sz="2000" dirty="0">
                <a:solidFill>
                  <a:srgbClr val="000000"/>
                </a:solidFill>
              </a:rPr>
            </a:br>
            <a:r>
              <a:rPr lang="en" sz="2000" dirty="0">
                <a:solidFill>
                  <a:srgbClr val="000000"/>
                </a:solidFill>
              </a:rPr>
              <a:t>condition for small samples. It is important to not only examine</a:t>
            </a:r>
            <a:br>
              <a:rPr lang="en" sz="2000" dirty="0">
                <a:solidFill>
                  <a:srgbClr val="000000"/>
                </a:solidFill>
              </a:rPr>
            </a:br>
            <a:r>
              <a:rPr lang="en" sz="2000" dirty="0">
                <a:solidFill>
                  <a:srgbClr val="000000"/>
                </a:solidFill>
              </a:rPr>
              <a:t>the data but also think about where the data come from</a:t>
            </a:r>
            <a:endParaRPr sz="2000" dirty="0">
              <a:solidFill>
                <a:srgbClr val="000000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For example, ask: would I expect this distribution to be</a:t>
            </a:r>
            <a:br>
              <a:rPr lang="en" sz="2000" dirty="0">
                <a:solidFill>
                  <a:srgbClr val="000000"/>
                </a:solidFill>
              </a:rPr>
            </a:br>
            <a:r>
              <a:rPr lang="en" sz="2000" dirty="0">
                <a:solidFill>
                  <a:srgbClr val="000000"/>
                </a:solidFill>
              </a:rPr>
              <a:t>symmetric, and am I confident that outliers are rare?</a:t>
            </a:r>
            <a:br>
              <a:rPr lang="en" sz="2000" dirty="0">
                <a:solidFill>
                  <a:srgbClr val="000000"/>
                </a:solidFill>
              </a:rPr>
            </a:br>
            <a:endParaRPr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The 𝒕</a:t>
            </a:r>
            <a:r>
              <a:rPr lang="en" i="1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distribution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595200" y="1082850"/>
            <a:ext cx="7953600" cy="41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 dirty="0">
                <a:solidFill>
                  <a:srgbClr val="000000"/>
                </a:solidFill>
              </a:rPr>
              <a:t>When the population standard deviation </a:t>
            </a:r>
            <a:r>
              <a:rPr lang="el-GR" sz="2000" dirty="0" smtClean="0">
                <a:solidFill>
                  <a:srgbClr val="000000"/>
                </a:solidFill>
              </a:rPr>
              <a:t>σ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" sz="2000" dirty="0" smtClean="0">
                <a:solidFill>
                  <a:srgbClr val="000000"/>
                </a:solidFill>
              </a:rPr>
              <a:t>is </a:t>
            </a:r>
            <a:r>
              <a:rPr lang="en" sz="2000" dirty="0">
                <a:solidFill>
                  <a:srgbClr val="000000"/>
                </a:solidFill>
              </a:rPr>
              <a:t>unknown (almost</a:t>
            </a:r>
            <a:br>
              <a:rPr lang="en" sz="2000" dirty="0">
                <a:solidFill>
                  <a:srgbClr val="000000"/>
                </a:solidFill>
              </a:rPr>
            </a:br>
            <a:r>
              <a:rPr lang="en" sz="2000" dirty="0">
                <a:solidFill>
                  <a:srgbClr val="000000"/>
                </a:solidFill>
              </a:rPr>
              <a:t>always), the uncertainty of the </a:t>
            </a:r>
            <a:r>
              <a:rPr lang="en" sz="2000" dirty="0" smtClean="0">
                <a:solidFill>
                  <a:srgbClr val="000000"/>
                </a:solidFill>
              </a:rPr>
              <a:t>SE estimate is addressed </a:t>
            </a:r>
            <a:r>
              <a:rPr lang="en" sz="2000" dirty="0">
                <a:solidFill>
                  <a:srgbClr val="000000"/>
                </a:solidFill>
              </a:rPr>
              <a:t>by using a new distribution: the 𝒕 distribution</a:t>
            </a:r>
            <a:r>
              <a:rPr lang="en" sz="2000" dirty="0" smtClean="0">
                <a:solidFill>
                  <a:srgbClr val="000000"/>
                </a:solidFill>
              </a:rPr>
              <a:t>.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endParaRPr lang="en" sz="2000" dirty="0">
              <a:solidFill>
                <a:srgbClr val="000000"/>
              </a:solidFill>
            </a:endParaRPr>
          </a:p>
          <a:p>
            <a:pPr lvl="0"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</a:rPr>
              <a:t>This </a:t>
            </a:r>
            <a:r>
              <a:rPr lang="en-US" sz="2000" i="1" dirty="0">
                <a:solidFill>
                  <a:srgbClr val="000000"/>
                </a:solidFill>
              </a:rPr>
              <a:t>t</a:t>
            </a:r>
            <a:r>
              <a:rPr lang="en-US" sz="2000" dirty="0">
                <a:solidFill>
                  <a:srgbClr val="000000"/>
                </a:solidFill>
              </a:rPr>
              <a:t> distribution also has a bell shape, but it’s flatter than the standard normal curve.</a:t>
            </a:r>
          </a:p>
          <a:p>
            <a:pPr marL="0" lvl="0" indent="0">
              <a:lnSpc>
                <a:spcPct val="115000"/>
              </a:lnSpc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</p:txBody>
      </p:sp>
      <p:pic>
        <p:nvPicPr>
          <p:cNvPr id="4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849" y="4037435"/>
            <a:ext cx="4426301" cy="188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The 𝒕</a:t>
            </a:r>
            <a:r>
              <a:rPr lang="en" i="1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distribution (cont.)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9" name="Google Shape;179;p30"/>
          <p:cNvSpPr txBox="1">
            <a:spLocks noGrp="1"/>
          </p:cNvSpPr>
          <p:nvPr>
            <p:ph type="body" idx="1"/>
          </p:nvPr>
        </p:nvSpPr>
        <p:spPr>
          <a:xfrm>
            <a:off x="595200" y="1082850"/>
            <a:ext cx="7953600" cy="41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</a:rPr>
              <a:t>Always centered at zero, like the standard normal (𝓏) distribution</a:t>
            </a:r>
            <a:endParaRPr sz="2000">
              <a:solidFill>
                <a:srgbClr val="00000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Has a single parameter: </a:t>
            </a:r>
            <a:r>
              <a:rPr lang="en" sz="2000" i="1">
                <a:solidFill>
                  <a:schemeClr val="accent1"/>
                </a:solidFill>
              </a:rPr>
              <a:t>degrees of freedom</a:t>
            </a:r>
            <a:r>
              <a:rPr lang="en" sz="2000">
                <a:solidFill>
                  <a:srgbClr val="000000"/>
                </a:solidFill>
              </a:rPr>
              <a:t> (</a:t>
            </a:r>
            <a:r>
              <a:rPr lang="en" sz="2000" i="1">
                <a:solidFill>
                  <a:schemeClr val="accent1"/>
                </a:solidFill>
              </a:rPr>
              <a:t>df</a:t>
            </a:r>
            <a:r>
              <a:rPr lang="en" sz="2000">
                <a:solidFill>
                  <a:srgbClr val="000000"/>
                </a:solidFill>
              </a:rPr>
              <a:t>).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</p:txBody>
      </p:sp>
      <p:pic>
        <p:nvPicPr>
          <p:cNvPr id="1026" name="Picture 2" descr="T-Distribution | What It Is and How To Use It (With Example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485" y="2095715"/>
            <a:ext cx="6348046" cy="44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Back to Friday the 13</a:t>
            </a:r>
            <a:r>
              <a:rPr lang="en" baseline="30000">
                <a:solidFill>
                  <a:schemeClr val="accent1"/>
                </a:solidFill>
              </a:rPr>
              <a:t>th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8175"/>
            <a:ext cx="8755224" cy="401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7425" y="5574600"/>
            <a:ext cx="13810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7425" y="5965125"/>
            <a:ext cx="1381050" cy="39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33"/>
          <p:cNvCxnSpPr>
            <a:endCxn id="204" idx="0"/>
          </p:cNvCxnSpPr>
          <p:nvPr/>
        </p:nvCxnSpPr>
        <p:spPr>
          <a:xfrm flipH="1">
            <a:off x="7047950" y="5145600"/>
            <a:ext cx="300" cy="4290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 the test statistic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body" idx="1"/>
          </p:nvPr>
        </p:nvSpPr>
        <p:spPr>
          <a:xfrm>
            <a:off x="595200" y="954800"/>
            <a:ext cx="7953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Test statistic for inference on a small sample mean</a:t>
            </a:r>
            <a:r>
              <a:rPr lang="en" sz="2000">
                <a:solidFill>
                  <a:srgbClr val="000000"/>
                </a:solidFill>
              </a:rPr>
              <a:t/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1"/>
          </p:nvPr>
        </p:nvSpPr>
        <p:spPr>
          <a:xfrm>
            <a:off x="595200" y="1472050"/>
            <a:ext cx="7953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The </a:t>
            </a:r>
            <a:r>
              <a:rPr lang="en" sz="2000" dirty="0" smtClean="0">
                <a:solidFill>
                  <a:srgbClr val="000000"/>
                </a:solidFill>
              </a:rPr>
              <a:t>𝑇 test statistic has </a:t>
            </a:r>
            <a:r>
              <a:rPr lang="en" sz="2000" i="1" dirty="0">
                <a:solidFill>
                  <a:srgbClr val="000000"/>
                </a:solidFill>
              </a:rPr>
              <a:t>df</a:t>
            </a:r>
            <a:r>
              <a:rPr lang="en" sz="2000" dirty="0">
                <a:solidFill>
                  <a:srgbClr val="000000"/>
                </a:solidFill>
              </a:rPr>
              <a:t> = </a:t>
            </a:r>
            <a:r>
              <a:rPr lang="en" sz="2000" i="1" dirty="0">
                <a:solidFill>
                  <a:srgbClr val="000000"/>
                </a:solidFill>
              </a:rPr>
              <a:t>n</a:t>
            </a:r>
            <a:r>
              <a:rPr lang="en" sz="2000" dirty="0">
                <a:solidFill>
                  <a:srgbClr val="000000"/>
                </a:solidFill>
              </a:rPr>
              <a:t> </a:t>
            </a:r>
            <a:r>
              <a:rPr lang="en" sz="2000" dirty="0" smtClean="0">
                <a:solidFill>
                  <a:srgbClr val="000000"/>
                </a:solidFill>
              </a:rPr>
              <a:t>– 1.</a:t>
            </a:r>
            <a:r>
              <a:rPr lang="en" sz="2000" dirty="0">
                <a:solidFill>
                  <a:srgbClr val="000000"/>
                </a:solidFill>
              </a:rPr>
              <a:t/>
            </a:r>
            <a:br>
              <a:rPr lang="en" sz="2000" dirty="0">
                <a:solidFill>
                  <a:srgbClr val="000000"/>
                </a:solidFill>
              </a:rPr>
            </a:br>
            <a:endParaRPr sz="2000" dirty="0">
              <a:solidFill>
                <a:srgbClr val="000000"/>
              </a:solidFill>
            </a:endParaRPr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400" y="2447303"/>
            <a:ext cx="4105148" cy="694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 the test statistic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7" name="Google Shape;247;p37"/>
          <p:cNvSpPr txBox="1">
            <a:spLocks noGrp="1"/>
          </p:cNvSpPr>
          <p:nvPr>
            <p:ph type="body" idx="1"/>
          </p:nvPr>
        </p:nvSpPr>
        <p:spPr>
          <a:xfrm>
            <a:off x="595200" y="954800"/>
            <a:ext cx="7953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Test statistic for inference on a small sample mean</a:t>
            </a:r>
            <a:r>
              <a:rPr lang="en" sz="2000">
                <a:solidFill>
                  <a:srgbClr val="000000"/>
                </a:solidFill>
              </a:rPr>
              <a:t/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248" name="Google Shape;248;p37"/>
          <p:cNvSpPr txBox="1">
            <a:spLocks noGrp="1"/>
          </p:cNvSpPr>
          <p:nvPr>
            <p:ph type="body" idx="1"/>
          </p:nvPr>
        </p:nvSpPr>
        <p:spPr>
          <a:xfrm>
            <a:off x="595200" y="1472050"/>
            <a:ext cx="7953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sz="2000" dirty="0">
                <a:solidFill>
                  <a:srgbClr val="000000"/>
                </a:solidFill>
              </a:rPr>
              <a:t>The 𝑇 test statistic has </a:t>
            </a:r>
            <a:r>
              <a:rPr lang="en-US" sz="2000" i="1" dirty="0" err="1">
                <a:solidFill>
                  <a:srgbClr val="000000"/>
                </a:solidFill>
              </a:rPr>
              <a:t>df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i="1" dirty="0">
                <a:solidFill>
                  <a:srgbClr val="000000"/>
                </a:solidFill>
              </a:rPr>
              <a:t>n</a:t>
            </a:r>
            <a:r>
              <a:rPr lang="en-US" sz="2000" dirty="0">
                <a:solidFill>
                  <a:srgbClr val="000000"/>
                </a:solidFill>
              </a:rPr>
              <a:t> – 1.</a:t>
            </a:r>
            <a:br>
              <a:rPr lang="en-US" sz="2000" dirty="0">
                <a:solidFill>
                  <a:srgbClr val="000000"/>
                </a:solidFill>
              </a:rPr>
            </a:b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49" name="Google Shape;249;p37"/>
          <p:cNvSpPr txBox="1"/>
          <p:nvPr/>
        </p:nvSpPr>
        <p:spPr>
          <a:xfrm>
            <a:off x="595200" y="3195450"/>
            <a:ext cx="20238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chemeClr val="accent1"/>
                </a:solidFill>
              </a:rPr>
              <a:t>in context...</a:t>
            </a:r>
            <a:endParaRPr sz="2000" i="1">
              <a:solidFill>
                <a:schemeClr val="accent1"/>
              </a:solidFill>
            </a:endParaRPr>
          </a:p>
        </p:txBody>
      </p:sp>
      <p:cxnSp>
        <p:nvCxnSpPr>
          <p:cNvPr id="250" name="Google Shape;250;p37"/>
          <p:cNvCxnSpPr/>
          <p:nvPr/>
        </p:nvCxnSpPr>
        <p:spPr>
          <a:xfrm>
            <a:off x="268100" y="6131550"/>
            <a:ext cx="30270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37"/>
          <p:cNvSpPr txBox="1"/>
          <p:nvPr/>
        </p:nvSpPr>
        <p:spPr>
          <a:xfrm>
            <a:off x="294050" y="6269925"/>
            <a:ext cx="68493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Note</a:t>
            </a:r>
            <a:r>
              <a:rPr lang="en"/>
              <a:t>: Null value is 0 because in the null hypothesis we set 𝞵</a:t>
            </a:r>
            <a:r>
              <a:rPr lang="en" baseline="-25000"/>
              <a:t>diff </a:t>
            </a:r>
            <a:r>
              <a:rPr lang="en"/>
              <a:t>= 0</a:t>
            </a: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400" y="2447303"/>
            <a:ext cx="4105148" cy="694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7"/>
          <p:cNvPicPr preferRelativeResize="0"/>
          <p:nvPr/>
        </p:nvPicPr>
        <p:blipFill rotWithShape="1">
          <a:blip r:embed="rId4">
            <a:alphaModFix/>
          </a:blip>
          <a:srcRect b="84589"/>
          <a:stretch/>
        </p:blipFill>
        <p:spPr>
          <a:xfrm>
            <a:off x="2271875" y="3475226"/>
            <a:ext cx="4854523" cy="3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 rotWithShape="1">
          <a:blip r:embed="rId4">
            <a:alphaModFix/>
          </a:blip>
          <a:srcRect t="15409" b="48871"/>
          <a:stretch/>
        </p:blipFill>
        <p:spPr>
          <a:xfrm>
            <a:off x="2271875" y="3829824"/>
            <a:ext cx="4854523" cy="8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7"/>
          <p:cNvPicPr preferRelativeResize="0"/>
          <p:nvPr/>
        </p:nvPicPr>
        <p:blipFill rotWithShape="1">
          <a:blip r:embed="rId4">
            <a:alphaModFix/>
          </a:blip>
          <a:srcRect t="51595" b="18244"/>
          <a:stretch/>
        </p:blipFill>
        <p:spPr>
          <a:xfrm>
            <a:off x="2271875" y="4654970"/>
            <a:ext cx="4854523" cy="6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70;p38"/>
          <p:cNvPicPr preferRelativeResize="0"/>
          <p:nvPr/>
        </p:nvPicPr>
        <p:blipFill rotWithShape="1">
          <a:blip r:embed="rId4">
            <a:alphaModFix/>
          </a:blip>
          <a:srcRect t="82682"/>
          <a:stretch/>
        </p:blipFill>
        <p:spPr>
          <a:xfrm>
            <a:off x="2368591" y="5534875"/>
            <a:ext cx="4854523" cy="3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the p-value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6" name="Google Shape;276;p39"/>
          <p:cNvSpPr txBox="1">
            <a:spLocks noGrp="1"/>
          </p:cNvSpPr>
          <p:nvPr>
            <p:ph type="body" idx="1"/>
          </p:nvPr>
        </p:nvSpPr>
        <p:spPr>
          <a:xfrm>
            <a:off x="595200" y="1082850"/>
            <a:ext cx="7953600" cy="12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p-value is, once again, calculated as the area under the tail of the 𝒕 distribution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the p-value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8" name="Google Shape;288;p41"/>
          <p:cNvSpPr txBox="1">
            <a:spLocks noGrp="1"/>
          </p:cNvSpPr>
          <p:nvPr>
            <p:ph type="body" idx="1"/>
          </p:nvPr>
        </p:nvSpPr>
        <p:spPr>
          <a:xfrm>
            <a:off x="595200" y="1082850"/>
            <a:ext cx="79536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The p-value is, once again, calculated as the area under the tail of the 𝒕 distribution</a:t>
            </a:r>
            <a:endParaRPr sz="2000" dirty="0">
              <a:solidFill>
                <a:srgbClr val="00000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Using R:</a:t>
            </a:r>
            <a:endParaRPr sz="20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	</a:t>
            </a:r>
            <a: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  <a:t>&gt; 2 * </a:t>
            </a:r>
            <a:r>
              <a:rPr lang="en" sz="2000" b="1" dirty="0" smtClean="0">
                <a:latin typeface="Courier New"/>
                <a:ea typeface="Courier New"/>
                <a:cs typeface="Courier New"/>
                <a:sym typeface="Courier New"/>
              </a:rPr>
              <a:t>pt(4.94</a:t>
            </a:r>
            <a: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  <a:t>, df = 9, </a:t>
            </a:r>
            <a:r>
              <a:rPr lang="en" sz="2000" b="1" i="1" dirty="0">
                <a:latin typeface="Courier New"/>
                <a:ea typeface="Courier New"/>
                <a:cs typeface="Courier New"/>
                <a:sym typeface="Courier New"/>
              </a:rPr>
              <a:t>lower.tail = FALSE</a:t>
            </a:r>
            <a: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  <a:t>	[1] 0.0008022394</a:t>
            </a:r>
            <a:endParaRPr sz="20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Using a web app:</a:t>
            </a:r>
            <a:endParaRPr sz="20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	</a:t>
            </a:r>
            <a:r>
              <a:rPr lang="en" sz="2000" u="sng" dirty="0">
                <a:solidFill>
                  <a:schemeClr val="hlink"/>
                </a:solidFill>
                <a:hlinkClick r:id="rId3"/>
              </a:rPr>
              <a:t>http://gallery.shinyapps.io/dist_calc/</a:t>
            </a:r>
            <a:endParaRPr sz="20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/>
            </a:r>
            <a:br>
              <a:rPr lang="en" sz="2000" dirty="0">
                <a:solidFill>
                  <a:srgbClr val="000000"/>
                </a:solidFill>
              </a:rPr>
            </a:b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>
            <a:spLocks noGrp="1"/>
          </p:cNvSpPr>
          <p:nvPr>
            <p:ph type="body" idx="1"/>
          </p:nvPr>
        </p:nvSpPr>
        <p:spPr>
          <a:xfrm>
            <a:off x="457200" y="1488150"/>
            <a:ext cx="7953600" cy="24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 What is the conclusion of this hypothesis test?</a:t>
            </a:r>
            <a:endParaRPr sz="20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Since the p-value is </a:t>
            </a:r>
            <a:r>
              <a:rPr lang="en" sz="2000" dirty="0" smtClean="0">
                <a:solidFill>
                  <a:srgbClr val="000000"/>
                </a:solidFill>
              </a:rPr>
              <a:t>lower than </a:t>
            </a:r>
            <a:r>
              <a:rPr lang="el-GR" sz="2000" dirty="0" smtClean="0">
                <a:solidFill>
                  <a:srgbClr val="000000"/>
                </a:solidFill>
              </a:rPr>
              <a:t>α</a:t>
            </a:r>
            <a:r>
              <a:rPr lang="en-US" sz="2000" dirty="0" smtClean="0">
                <a:solidFill>
                  <a:srgbClr val="000000"/>
                </a:solidFill>
              </a:rPr>
              <a:t> which is 0.05 by default</a:t>
            </a:r>
            <a:r>
              <a:rPr lang="en" sz="2000" dirty="0" smtClean="0">
                <a:solidFill>
                  <a:srgbClr val="000000"/>
                </a:solidFill>
              </a:rPr>
              <a:t>, we reject Ho. So the </a:t>
            </a:r>
            <a:r>
              <a:rPr lang="en" sz="2000" dirty="0">
                <a:solidFill>
                  <a:srgbClr val="000000"/>
                </a:solidFill>
              </a:rPr>
              <a:t>data provide strong evidence of a difference between traffic flow on Friday 6th and 13th.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306" name="Google Shape;306;p44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Conclusion of the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What is the difference?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8" name="Google Shape;318;p46"/>
          <p:cNvSpPr txBox="1">
            <a:spLocks noGrp="1"/>
          </p:cNvSpPr>
          <p:nvPr>
            <p:ph type="body" idx="1"/>
          </p:nvPr>
        </p:nvSpPr>
        <p:spPr>
          <a:xfrm>
            <a:off x="595200" y="1082850"/>
            <a:ext cx="7953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We concluded that there is a difference in the traffic flow between Friday 6</a:t>
            </a:r>
            <a:r>
              <a:rPr lang="en" sz="2000" baseline="30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and 13</a:t>
            </a:r>
            <a:r>
              <a:rPr lang="en" sz="2000" baseline="30000">
                <a:solidFill>
                  <a:srgbClr val="000000"/>
                </a:solidFill>
              </a:rPr>
              <a:t>th</a:t>
            </a:r>
            <a:endParaRPr sz="2000" baseline="30000">
              <a:solidFill>
                <a:srgbClr val="00000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But it would be more interesting to find out what exactly this difference is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457200" y="274651"/>
            <a:ext cx="8229600" cy="59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Friday the 13</a:t>
            </a:r>
            <a:r>
              <a:rPr lang="en" baseline="30000">
                <a:solidFill>
                  <a:schemeClr val="accent1"/>
                </a:solidFill>
              </a:rPr>
              <a:t>th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57200" y="945150"/>
            <a:ext cx="8229600" cy="23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Between 1990 - 1992 researchers in the UK collected data on traffic  flow, accidents, and hospital admissions on Friday 13</a:t>
            </a:r>
            <a:r>
              <a:rPr lang="en" sz="2000" baseline="30000" dirty="0"/>
              <a:t>th</a:t>
            </a:r>
            <a:r>
              <a:rPr lang="en" sz="2000" dirty="0"/>
              <a:t> and the previous Friday, Friday 6</a:t>
            </a:r>
            <a:r>
              <a:rPr lang="en" sz="2000" baseline="30000" dirty="0"/>
              <a:t>th</a:t>
            </a:r>
            <a:r>
              <a:rPr lang="en" sz="2000" dirty="0"/>
              <a:t>. Below </a:t>
            </a:r>
            <a:r>
              <a:rPr lang="en" sz="2000" dirty="0" smtClean="0"/>
              <a:t>shows the </a:t>
            </a:r>
            <a:r>
              <a:rPr lang="en" sz="2000" dirty="0"/>
              <a:t>data set </a:t>
            </a:r>
            <a:r>
              <a:rPr lang="en" sz="2000" dirty="0" smtClean="0"/>
              <a:t>on </a:t>
            </a:r>
            <a:r>
              <a:rPr lang="en" sz="2000" dirty="0"/>
              <a:t>traffic flow. We can assume that traffic flow on given day at locations 1 and 2 are independent.</a:t>
            </a:r>
            <a:r>
              <a:rPr lang="en" sz="2400" dirty="0"/>
              <a:t/>
            </a:r>
            <a:br>
              <a:rPr lang="en" sz="2400" dirty="0"/>
            </a:br>
            <a:endParaRPr sz="2400" dirty="0"/>
          </a:p>
        </p:txBody>
      </p:sp>
      <p:pic>
        <p:nvPicPr>
          <p:cNvPr id="42" name="Google Shape;4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081650"/>
            <a:ext cx="7726339" cy="330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What is the difference?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4" name="Google Shape;324;p47"/>
          <p:cNvSpPr txBox="1">
            <a:spLocks noGrp="1"/>
          </p:cNvSpPr>
          <p:nvPr>
            <p:ph type="body" idx="1"/>
          </p:nvPr>
        </p:nvSpPr>
        <p:spPr>
          <a:xfrm>
            <a:off x="595200" y="1082850"/>
            <a:ext cx="7953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We concluded that there is a difference in the traffic flow between Friday 6</a:t>
            </a:r>
            <a:r>
              <a:rPr lang="en" sz="2000" baseline="30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and 13</a:t>
            </a:r>
            <a:r>
              <a:rPr lang="en" sz="2000" baseline="30000">
                <a:solidFill>
                  <a:srgbClr val="000000"/>
                </a:solidFill>
              </a:rPr>
              <a:t>th</a:t>
            </a:r>
            <a:endParaRPr sz="2000" baseline="30000">
              <a:solidFill>
                <a:srgbClr val="00000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But it would be more interesting to find out what exactly this difference is</a:t>
            </a:r>
            <a:endParaRPr sz="2000">
              <a:solidFill>
                <a:srgbClr val="00000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We can use a confidence interval to estimate this difference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</a:rPr>
              <a:t>Confidence interval for a small sample mean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330" name="Google Shape;330;p48"/>
          <p:cNvSpPr txBox="1">
            <a:spLocks noGrp="1"/>
          </p:cNvSpPr>
          <p:nvPr>
            <p:ph type="body" idx="1"/>
          </p:nvPr>
        </p:nvSpPr>
        <p:spPr>
          <a:xfrm>
            <a:off x="595200" y="1082850"/>
            <a:ext cx="7953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Confidence intervals are always of the form</a:t>
            </a:r>
            <a:endParaRPr sz="20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</p:txBody>
      </p:sp>
      <p:pic>
        <p:nvPicPr>
          <p:cNvPr id="331" name="Google Shape;3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238" y="1705400"/>
            <a:ext cx="229552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</a:rPr>
              <a:t>Confidence interval for a small sample mean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337" name="Google Shape;337;p49"/>
          <p:cNvSpPr txBox="1">
            <a:spLocks noGrp="1"/>
          </p:cNvSpPr>
          <p:nvPr>
            <p:ph type="body" idx="1"/>
          </p:nvPr>
        </p:nvSpPr>
        <p:spPr>
          <a:xfrm>
            <a:off x="595200" y="1082850"/>
            <a:ext cx="7953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Confidence intervals are always of the form</a:t>
            </a:r>
            <a:endParaRPr sz="20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ME is always calculated as the product of a critical value and SE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</p:txBody>
      </p:sp>
      <p:pic>
        <p:nvPicPr>
          <p:cNvPr id="338" name="Google Shape;33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238" y="1705400"/>
            <a:ext cx="229552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</a:rPr>
              <a:t>Confidence interval for a small sample mean</a:t>
            </a:r>
            <a:endParaRPr sz="280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4" name="Google Shape;344;p5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95200" y="1082850"/>
                <a:ext cx="7953600" cy="3630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marR="0" lvl="0" indent="-3556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Char char="●"/>
                </a:pPr>
                <a:r>
                  <a:rPr lang="en-US" sz="2000" dirty="0" smtClean="0">
                    <a:solidFill>
                      <a:srgbClr val="000000"/>
                    </a:solidFill>
                  </a:rPr>
                  <a:t>Confidence intervals are always of the form</a:t>
                </a:r>
              </a:p>
              <a:p>
                <a:pPr marL="0" marR="0" lvl="0" indent="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2000" dirty="0">
                  <a:solidFill>
                    <a:srgbClr val="000000"/>
                  </a:solidFill>
                </a:endParaRPr>
              </a:p>
              <a:p>
                <a:pPr marL="457200" marR="0" lvl="0" indent="-3556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Char char="●"/>
                </a:pPr>
                <a:r>
                  <a:rPr lang="en-US" sz="2000" dirty="0">
                    <a:solidFill>
                      <a:srgbClr val="000000"/>
                    </a:solidFill>
                  </a:rPr>
                  <a:t>ME is always calculated as the product of a critical value and SE</a:t>
                </a:r>
              </a:p>
              <a:p>
                <a:pPr marL="457200" lvl="0" indent="-3556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Char char="●"/>
                </a:pPr>
                <a:r>
                  <a:rPr lang="en-US" sz="2000" dirty="0">
                    <a:solidFill>
                      <a:srgbClr val="000000"/>
                    </a:solidFill>
                  </a:rPr>
                  <a:t>Since small sample means follow a 𝙩 distribution (and not a </a:t>
                </a:r>
                <a:r>
                  <a:rPr lang="en-US" sz="2000" dirty="0"/>
                  <a:t>𝓏</a:t>
                </a:r>
                <a:r>
                  <a:rPr lang="en-US" sz="2000" dirty="0">
                    <a:solidFill>
                      <a:srgbClr val="000000"/>
                    </a:solidFill>
                  </a:rPr>
                  <a:t> distribution), the critical value is a </a:t>
                </a:r>
                <a:r>
                  <a:rPr lang="en-US" sz="2000" dirty="0"/>
                  <a:t>𝙩*</a:t>
                </a:r>
                <a:r>
                  <a:rPr lang="en-US" sz="2000" dirty="0">
                    <a:solidFill>
                      <a:srgbClr val="000000"/>
                    </a:solidFill>
                  </a:rPr>
                  <a:t> (as opposed to a </a:t>
                </a:r>
                <a:r>
                  <a:rPr lang="en-US" sz="2000" dirty="0"/>
                  <a:t>𝓏*</a:t>
                </a:r>
                <a:r>
                  <a:rPr lang="en-US" sz="2000" dirty="0">
                    <a:solidFill>
                      <a:srgbClr val="000000"/>
                    </a:solidFill>
                  </a:rPr>
                  <a:t>?).</a:t>
                </a:r>
              </a:p>
              <a:p>
                <a:pPr marL="0" lvl="0" indent="0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𝑆𝐸</m:t>
                      </m:r>
                    </m:oMath>
                  </m:oMathPara>
                </a14:m>
                <a:endParaRPr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44" name="Google Shape;344;p5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95200" y="1082850"/>
                <a:ext cx="7953600" cy="3630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5" name="Google Shape;34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4238" y="1705400"/>
            <a:ext cx="229552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"/>
          <p:cNvSpPr txBox="1">
            <a:spLocks noGrp="1"/>
          </p:cNvSpPr>
          <p:nvPr>
            <p:ph type="body" idx="1"/>
          </p:nvPr>
        </p:nvSpPr>
        <p:spPr>
          <a:xfrm>
            <a:off x="595200" y="1082850"/>
            <a:ext cx="7953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Using R: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qt(p = 0.975, df = 9)</a:t>
            </a:r>
            <a:endParaRPr sz="2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[1] 2.262157</a:t>
            </a:r>
            <a:endParaRPr sz="2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Google Shape;352;p51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</a:rPr>
              <a:t>Finding the critical value (t</a:t>
            </a:r>
            <a:r>
              <a:rPr lang="en" sz="2800" baseline="30000">
                <a:solidFill>
                  <a:schemeClr val="accent1"/>
                </a:solidFill>
              </a:rPr>
              <a:t>★</a:t>
            </a:r>
            <a:r>
              <a:rPr lang="en" sz="2800">
                <a:solidFill>
                  <a:schemeClr val="accent1"/>
                </a:solidFill>
              </a:rPr>
              <a:t>)</a:t>
            </a:r>
            <a:endParaRPr sz="2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Constructing a CI for a small sample mean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8" name="Google Shape;358;p52"/>
          <p:cNvSpPr txBox="1">
            <a:spLocks noGrp="1"/>
          </p:cNvSpPr>
          <p:nvPr>
            <p:ph type="body" idx="1"/>
          </p:nvPr>
        </p:nvSpPr>
        <p:spPr>
          <a:xfrm>
            <a:off x="543325" y="954800"/>
            <a:ext cx="7953600" cy="12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Which of the following is the correct calculation of a 95% confidence interval for the difference between the traffic flow between Friday 6</a:t>
            </a:r>
            <a:r>
              <a:rPr lang="en" sz="2000" baseline="30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 and 13</a:t>
            </a:r>
            <a:r>
              <a:rPr lang="en" sz="2000" baseline="30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? </a:t>
            </a:r>
            <a:r>
              <a:rPr lang="en" sz="2000">
                <a:solidFill>
                  <a:srgbClr val="000000"/>
                </a:solidFill>
              </a:rPr>
              <a:t/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pic>
        <p:nvPicPr>
          <p:cNvPr id="359" name="Google Shape;35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475" y="2449750"/>
            <a:ext cx="6677025" cy="3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2"/>
          <p:cNvSpPr txBox="1">
            <a:spLocks noGrp="1"/>
          </p:cNvSpPr>
          <p:nvPr>
            <p:ph type="body" idx="1"/>
          </p:nvPr>
        </p:nvSpPr>
        <p:spPr>
          <a:xfrm>
            <a:off x="595200" y="3205400"/>
            <a:ext cx="7953600" cy="21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lphaUcPeriod"/>
            </a:pPr>
            <a:r>
              <a:rPr lang="en" sz="2400">
                <a:solidFill>
                  <a:srgbClr val="000000"/>
                </a:solidFill>
              </a:rPr>
              <a:t>1836 ± 1.96 x 372</a:t>
            </a:r>
            <a:endParaRPr sz="2400"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lphaUcPeriod"/>
            </a:pPr>
            <a:r>
              <a:rPr lang="en" sz="2400">
                <a:solidFill>
                  <a:srgbClr val="000000"/>
                </a:solidFill>
              </a:rPr>
              <a:t>1836 </a:t>
            </a:r>
            <a:r>
              <a:rPr lang="en" sz="2400"/>
              <a:t>± 2.26 x 372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sz="2400"/>
              <a:t>1836 ± -2.26 x 372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sz="2400"/>
              <a:t>1836 ± 2.26 x 1176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3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Constructing a CI for a small sample mean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66" name="Google Shape;366;p53"/>
          <p:cNvSpPr txBox="1">
            <a:spLocks noGrp="1"/>
          </p:cNvSpPr>
          <p:nvPr>
            <p:ph type="body" idx="1"/>
          </p:nvPr>
        </p:nvSpPr>
        <p:spPr>
          <a:xfrm>
            <a:off x="543325" y="954800"/>
            <a:ext cx="7953600" cy="12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Which of the following is the correct calculation of a 95% confidence interval for the difference between the traffic flow between Friday 6</a:t>
            </a:r>
            <a:r>
              <a:rPr lang="en" sz="2000" baseline="30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 and 13</a:t>
            </a:r>
            <a:r>
              <a:rPr lang="en" sz="2000" baseline="30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? </a:t>
            </a:r>
            <a:r>
              <a:rPr lang="en" sz="2000">
                <a:solidFill>
                  <a:srgbClr val="000000"/>
                </a:solidFill>
              </a:rPr>
              <a:t/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pic>
        <p:nvPicPr>
          <p:cNvPr id="367" name="Google Shape;36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475" y="2449750"/>
            <a:ext cx="6677025" cy="3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3"/>
          <p:cNvSpPr txBox="1">
            <a:spLocks noGrp="1"/>
          </p:cNvSpPr>
          <p:nvPr>
            <p:ph type="body" idx="1"/>
          </p:nvPr>
        </p:nvSpPr>
        <p:spPr>
          <a:xfrm>
            <a:off x="595200" y="3205400"/>
            <a:ext cx="7953600" cy="21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lphaUcPeriod"/>
            </a:pPr>
            <a:r>
              <a:rPr lang="en" sz="2400" dirty="0">
                <a:solidFill>
                  <a:srgbClr val="000000"/>
                </a:solidFill>
              </a:rPr>
              <a:t>1836 ± 1.96 x 372</a:t>
            </a:r>
            <a:endParaRPr sz="2400" dirty="0"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AutoNum type="alphaUcPeriod"/>
            </a:pPr>
            <a:r>
              <a:rPr lang="en" sz="2400" i="1" dirty="0">
                <a:solidFill>
                  <a:srgbClr val="E69138"/>
                </a:solidFill>
              </a:rPr>
              <a:t>1836 ± 2.26 x 372                   (995, 2677)</a:t>
            </a:r>
            <a:endParaRPr sz="2400" i="1" dirty="0">
              <a:solidFill>
                <a:srgbClr val="E69138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sz="2400" dirty="0"/>
              <a:t>1836 ± -2.26 x 372</a:t>
            </a:r>
            <a:endParaRPr sz="2400"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sz="2400" dirty="0"/>
              <a:t>1836 ± 2.26 x 1176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cxnSp>
        <p:nvCxnSpPr>
          <p:cNvPr id="369" name="Google Shape;369;p53"/>
          <p:cNvCxnSpPr/>
          <p:nvPr/>
        </p:nvCxnSpPr>
        <p:spPr>
          <a:xfrm rot="10800000" flipH="1">
            <a:off x="3883025" y="3987050"/>
            <a:ext cx="1072200" cy="8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4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Interpreting the CI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75" name="Google Shape;375;p54"/>
          <p:cNvSpPr txBox="1">
            <a:spLocks noGrp="1"/>
          </p:cNvSpPr>
          <p:nvPr>
            <p:ph type="body" idx="1"/>
          </p:nvPr>
        </p:nvSpPr>
        <p:spPr>
          <a:xfrm>
            <a:off x="543325" y="954800"/>
            <a:ext cx="7953600" cy="12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Which of the following is the </a:t>
            </a:r>
            <a:r>
              <a:rPr lang="en" sz="2000" i="1">
                <a:solidFill>
                  <a:srgbClr val="FF9900"/>
                </a:solidFill>
              </a:rPr>
              <a:t>best</a:t>
            </a:r>
            <a:r>
              <a:rPr lang="en" sz="2000">
                <a:solidFill>
                  <a:schemeClr val="accent1"/>
                </a:solidFill>
              </a:rPr>
              <a:t> interpretation for the confidence interval we just calculated?</a:t>
            </a:r>
            <a:r>
              <a:rPr lang="en" sz="2000">
                <a:solidFill>
                  <a:srgbClr val="000000"/>
                </a:solidFill>
              </a:rPr>
              <a:t/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pic>
        <p:nvPicPr>
          <p:cNvPr id="376" name="Google Shape;37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263" y="2100825"/>
            <a:ext cx="3093475" cy="4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4"/>
          <p:cNvSpPr txBox="1"/>
          <p:nvPr/>
        </p:nvSpPr>
        <p:spPr>
          <a:xfrm>
            <a:off x="674550" y="2879850"/>
            <a:ext cx="79536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We are 95% confident that…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 dirty="0"/>
              <a:t>the difference between the average number of cars on the road on Friday 6</a:t>
            </a:r>
            <a:r>
              <a:rPr lang="en" sz="2000" baseline="30000" dirty="0"/>
              <a:t>th</a:t>
            </a:r>
            <a:r>
              <a:rPr lang="en" sz="2000" dirty="0"/>
              <a:t> and 13</a:t>
            </a:r>
            <a:r>
              <a:rPr lang="en" sz="2000" baseline="30000" dirty="0"/>
              <a:t>th</a:t>
            </a:r>
            <a:r>
              <a:rPr lang="en" sz="2000" dirty="0"/>
              <a:t> is between 995 and 2,677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 dirty="0"/>
              <a:t>on Friday 6</a:t>
            </a:r>
            <a:r>
              <a:rPr lang="en" sz="2000" baseline="30000" dirty="0"/>
              <a:t>th</a:t>
            </a:r>
            <a:r>
              <a:rPr lang="en" sz="2000" dirty="0"/>
              <a:t> there are 995 to 2,677 fewer cars on the road than on the Friday 13</a:t>
            </a:r>
            <a:r>
              <a:rPr lang="en" sz="2000" baseline="30000" dirty="0"/>
              <a:t>th</a:t>
            </a:r>
            <a:r>
              <a:rPr lang="en" sz="2000" dirty="0"/>
              <a:t>, on average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 dirty="0"/>
              <a:t>on Friday 6</a:t>
            </a:r>
            <a:r>
              <a:rPr lang="en" sz="2000" baseline="30000" dirty="0"/>
              <a:t>th</a:t>
            </a:r>
            <a:r>
              <a:rPr lang="en" sz="2000" dirty="0"/>
              <a:t> there are 995 fewer to 2,677 more cars on the road than on the Friday 13</a:t>
            </a:r>
            <a:r>
              <a:rPr lang="en" sz="2000" baseline="30000" dirty="0"/>
              <a:t>th</a:t>
            </a:r>
            <a:r>
              <a:rPr lang="en" sz="2000" dirty="0"/>
              <a:t>, on average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 dirty="0"/>
              <a:t>on Friday 13</a:t>
            </a:r>
            <a:r>
              <a:rPr lang="en" sz="2000" baseline="30000" dirty="0"/>
              <a:t>th</a:t>
            </a:r>
            <a:r>
              <a:rPr lang="en" sz="2000" dirty="0"/>
              <a:t> there are 995 to 2,677 fewer cars on the road than on the Friday 6</a:t>
            </a:r>
            <a:r>
              <a:rPr lang="en" sz="2000" baseline="30000" dirty="0"/>
              <a:t>th</a:t>
            </a:r>
            <a:r>
              <a:rPr lang="en" sz="2000" dirty="0"/>
              <a:t>, on average</a:t>
            </a:r>
            <a:endParaRPr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5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Interpreting the CI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3" name="Google Shape;383;p55"/>
          <p:cNvSpPr txBox="1">
            <a:spLocks noGrp="1"/>
          </p:cNvSpPr>
          <p:nvPr>
            <p:ph type="body" idx="1"/>
          </p:nvPr>
        </p:nvSpPr>
        <p:spPr>
          <a:xfrm>
            <a:off x="543325" y="954800"/>
            <a:ext cx="7953600" cy="12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Which of the following is the </a:t>
            </a:r>
            <a:r>
              <a:rPr lang="en" sz="2000" i="1">
                <a:solidFill>
                  <a:srgbClr val="FF9900"/>
                </a:solidFill>
              </a:rPr>
              <a:t>best</a:t>
            </a:r>
            <a:r>
              <a:rPr lang="en" sz="2000">
                <a:solidFill>
                  <a:schemeClr val="accent1"/>
                </a:solidFill>
              </a:rPr>
              <a:t> interpretation for the confidence interval we just calculated?</a:t>
            </a:r>
            <a:r>
              <a:rPr lang="en" sz="2000">
                <a:solidFill>
                  <a:srgbClr val="000000"/>
                </a:solidFill>
              </a:rPr>
              <a:t/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pic>
        <p:nvPicPr>
          <p:cNvPr id="384" name="Google Shape;38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263" y="2100825"/>
            <a:ext cx="3093475" cy="4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5"/>
          <p:cNvSpPr txBox="1"/>
          <p:nvPr/>
        </p:nvSpPr>
        <p:spPr>
          <a:xfrm>
            <a:off x="674550" y="2879850"/>
            <a:ext cx="79536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are 95% confident that…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the difference between the average number of cars on the road on Friday 6</a:t>
            </a:r>
            <a:r>
              <a:rPr lang="en" sz="2000" baseline="30000"/>
              <a:t>th</a:t>
            </a:r>
            <a:r>
              <a:rPr lang="en" sz="2000"/>
              <a:t> and 13</a:t>
            </a:r>
            <a:r>
              <a:rPr lang="en" sz="2000" baseline="30000"/>
              <a:t>th</a:t>
            </a:r>
            <a:r>
              <a:rPr lang="en" sz="2000"/>
              <a:t> is between 995 and 2,677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on Friday 6</a:t>
            </a:r>
            <a:r>
              <a:rPr lang="en" sz="2000" baseline="30000"/>
              <a:t>th</a:t>
            </a:r>
            <a:r>
              <a:rPr lang="en" sz="2000"/>
              <a:t> there are 995 to 2,677 fewer cars on the road than on the Friday 13</a:t>
            </a:r>
            <a:r>
              <a:rPr lang="en" sz="2000" baseline="30000"/>
              <a:t>th</a:t>
            </a:r>
            <a:r>
              <a:rPr lang="en" sz="2000"/>
              <a:t>, on average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on Friday 6</a:t>
            </a:r>
            <a:r>
              <a:rPr lang="en" sz="2000" baseline="30000"/>
              <a:t>th</a:t>
            </a:r>
            <a:r>
              <a:rPr lang="en" sz="2000"/>
              <a:t> there are 995 fewer to 2,677 more cars on the road than on the Friday 13</a:t>
            </a:r>
            <a:r>
              <a:rPr lang="en" sz="2000" baseline="30000"/>
              <a:t>th</a:t>
            </a:r>
            <a:r>
              <a:rPr lang="en" sz="2000"/>
              <a:t>, on average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AutoNum type="alphaUcPeriod"/>
            </a:pPr>
            <a:r>
              <a:rPr lang="en" sz="2000" i="1">
                <a:solidFill>
                  <a:srgbClr val="FF9900"/>
                </a:solidFill>
              </a:rPr>
              <a:t>on Friday 13</a:t>
            </a:r>
            <a:r>
              <a:rPr lang="en" sz="2000" i="1" baseline="30000">
                <a:solidFill>
                  <a:srgbClr val="FF9900"/>
                </a:solidFill>
              </a:rPr>
              <a:t>th</a:t>
            </a:r>
            <a:r>
              <a:rPr lang="en" sz="2000" i="1">
                <a:solidFill>
                  <a:srgbClr val="FF9900"/>
                </a:solidFill>
              </a:rPr>
              <a:t> there are 995 to 2,677 fewer cars on the road than on the Friday 6</a:t>
            </a:r>
            <a:r>
              <a:rPr lang="en" sz="2000" i="1" baseline="30000">
                <a:solidFill>
                  <a:srgbClr val="FF9900"/>
                </a:solidFill>
              </a:rPr>
              <a:t>th</a:t>
            </a:r>
            <a:r>
              <a:rPr lang="en" sz="2000" i="1">
                <a:solidFill>
                  <a:srgbClr val="FF9900"/>
                </a:solidFill>
              </a:rPr>
              <a:t>, on average</a:t>
            </a:r>
            <a:endParaRPr sz="2000" i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6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Synthesis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91" name="Google Shape;391;p56"/>
          <p:cNvSpPr txBox="1">
            <a:spLocks noGrp="1"/>
          </p:cNvSpPr>
          <p:nvPr>
            <p:ph type="body" idx="1"/>
          </p:nvPr>
        </p:nvSpPr>
        <p:spPr>
          <a:xfrm>
            <a:off x="543325" y="954800"/>
            <a:ext cx="7953600" cy="53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Does the conclusion from the hypothesis test agree with the findings of the confidence interval? </a:t>
            </a:r>
            <a:endParaRPr sz="20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Do you think the findings of this study suggests that people believe Friday 13</a:t>
            </a:r>
            <a:r>
              <a:rPr lang="en" sz="2000" baseline="30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 is a day of bad luck?</a:t>
            </a:r>
            <a:endParaRPr sz="20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Friday the 13</a:t>
            </a:r>
            <a:r>
              <a:rPr lang="en" baseline="30000">
                <a:solidFill>
                  <a:schemeClr val="accent1"/>
                </a:solidFill>
              </a:rPr>
              <a:t>th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457200" y="1212575"/>
            <a:ext cx="7953600" cy="38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We want to investigate if people’s behavior is different on Friday the 13</a:t>
            </a:r>
            <a:r>
              <a:rPr lang="en" sz="2000" baseline="30000" dirty="0">
                <a:solidFill>
                  <a:srgbClr val="000000"/>
                </a:solidFill>
              </a:rPr>
              <a:t>th</a:t>
            </a:r>
            <a:r>
              <a:rPr lang="en" sz="2000" dirty="0">
                <a:solidFill>
                  <a:srgbClr val="000000"/>
                </a:solidFill>
              </a:rPr>
              <a:t> compared to Friday 6</a:t>
            </a:r>
            <a:r>
              <a:rPr lang="en" sz="2000" baseline="30000" dirty="0">
                <a:solidFill>
                  <a:srgbClr val="000000"/>
                </a:solidFill>
              </a:rPr>
              <a:t>th</a:t>
            </a:r>
            <a:r>
              <a:rPr lang="en" sz="2000" dirty="0">
                <a:solidFill>
                  <a:srgbClr val="000000"/>
                </a:solidFill>
              </a:rPr>
              <a:t>.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One approach is to compare the traffic flow on these two </a:t>
            </a:r>
            <a:r>
              <a:rPr lang="en" sz="2000" dirty="0" smtClean="0">
                <a:solidFill>
                  <a:srgbClr val="000000"/>
                </a:solidFill>
              </a:rPr>
              <a:t>days.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endParaRPr lang="en" sz="2000" dirty="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i="1" dirty="0" smtClean="0">
                <a:solidFill>
                  <a:srgbClr val="000000"/>
                </a:solidFill>
              </a:rPr>
              <a:t>H</a:t>
            </a:r>
            <a:r>
              <a:rPr lang="en" sz="2000" i="1" baseline="-25000" dirty="0" smtClean="0">
                <a:solidFill>
                  <a:srgbClr val="000000"/>
                </a:solidFill>
              </a:rPr>
              <a:t>0 </a:t>
            </a:r>
            <a:r>
              <a:rPr lang="en" sz="2000" dirty="0">
                <a:solidFill>
                  <a:srgbClr val="000000"/>
                </a:solidFill>
              </a:rPr>
              <a:t>: </a:t>
            </a:r>
            <a:r>
              <a:rPr lang="en" sz="2000" dirty="0">
                <a:solidFill>
                  <a:srgbClr val="FF0000"/>
                </a:solidFill>
              </a:rPr>
              <a:t>Average</a:t>
            </a:r>
            <a:r>
              <a:rPr lang="en" sz="2000" dirty="0">
                <a:solidFill>
                  <a:srgbClr val="000000"/>
                </a:solidFill>
              </a:rPr>
              <a:t> traffic flow on Friday 6</a:t>
            </a:r>
            <a:r>
              <a:rPr lang="en" sz="2000" baseline="30000" dirty="0">
                <a:solidFill>
                  <a:srgbClr val="000000"/>
                </a:solidFill>
              </a:rPr>
              <a:t>th</a:t>
            </a:r>
            <a:r>
              <a:rPr lang="en" sz="2000" dirty="0">
                <a:solidFill>
                  <a:srgbClr val="000000"/>
                </a:solidFill>
              </a:rPr>
              <a:t> and 13</a:t>
            </a:r>
            <a:r>
              <a:rPr lang="en" sz="2000" baseline="30000" dirty="0">
                <a:solidFill>
                  <a:srgbClr val="000000"/>
                </a:solidFill>
              </a:rPr>
              <a:t>th</a:t>
            </a:r>
            <a:r>
              <a:rPr lang="en" sz="2000" dirty="0">
                <a:solidFill>
                  <a:srgbClr val="000000"/>
                </a:solidFill>
              </a:rPr>
              <a:t> are </a:t>
            </a:r>
            <a:r>
              <a:rPr lang="en" sz="2000" dirty="0" smtClean="0">
                <a:solidFill>
                  <a:srgbClr val="000000"/>
                </a:solidFill>
              </a:rPr>
              <a:t>equal.</a:t>
            </a:r>
            <a:endParaRPr lang="en" sz="2000" dirty="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i="1" dirty="0" smtClean="0">
                <a:solidFill>
                  <a:srgbClr val="000000"/>
                </a:solidFill>
              </a:rPr>
              <a:t>H</a:t>
            </a:r>
            <a:r>
              <a:rPr lang="en" sz="2000" i="1" baseline="-25000" dirty="0" smtClean="0">
                <a:solidFill>
                  <a:srgbClr val="000000"/>
                </a:solidFill>
              </a:rPr>
              <a:t>A</a:t>
            </a:r>
            <a:r>
              <a:rPr lang="en" sz="2000" dirty="0" smtClean="0">
                <a:solidFill>
                  <a:srgbClr val="000000"/>
                </a:solidFill>
              </a:rPr>
              <a:t> </a:t>
            </a:r>
            <a:r>
              <a:rPr lang="en" sz="2000" dirty="0">
                <a:solidFill>
                  <a:srgbClr val="000000"/>
                </a:solidFill>
              </a:rPr>
              <a:t>: </a:t>
            </a:r>
            <a:r>
              <a:rPr lang="en" sz="2000" dirty="0">
                <a:solidFill>
                  <a:srgbClr val="FF0000"/>
                </a:solidFill>
              </a:rPr>
              <a:t>Average</a:t>
            </a:r>
            <a:r>
              <a:rPr lang="en" sz="2000" dirty="0">
                <a:solidFill>
                  <a:srgbClr val="000000"/>
                </a:solidFill>
              </a:rPr>
              <a:t> traffic flow on Friday 6</a:t>
            </a:r>
            <a:r>
              <a:rPr lang="en" sz="2000" baseline="30000" dirty="0">
                <a:solidFill>
                  <a:srgbClr val="000000"/>
                </a:solidFill>
              </a:rPr>
              <a:t>th</a:t>
            </a:r>
            <a:r>
              <a:rPr lang="en" sz="2000" dirty="0">
                <a:solidFill>
                  <a:srgbClr val="000000"/>
                </a:solidFill>
              </a:rPr>
              <a:t> and 13</a:t>
            </a:r>
            <a:r>
              <a:rPr lang="en" sz="2000" baseline="30000" dirty="0">
                <a:solidFill>
                  <a:srgbClr val="000000"/>
                </a:solidFill>
              </a:rPr>
              <a:t>th</a:t>
            </a:r>
            <a:r>
              <a:rPr lang="en" sz="2000" dirty="0">
                <a:solidFill>
                  <a:srgbClr val="000000"/>
                </a:solidFill>
              </a:rPr>
              <a:t> are different.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2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Recap: Inference using the 𝒕-distribution  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431" name="Google Shape;431;p62"/>
          <p:cNvSpPr txBox="1">
            <a:spLocks noGrp="1"/>
          </p:cNvSpPr>
          <p:nvPr>
            <p:ph type="body" idx="1"/>
          </p:nvPr>
        </p:nvSpPr>
        <p:spPr>
          <a:xfrm>
            <a:off x="595200" y="1082850"/>
            <a:ext cx="7953600" cy="45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Aft>
                <a:spcPts val="60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If 𝞼 is unknown, use the 𝒕-distribution with 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Aft>
                <a:spcPts val="60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Conditions:</a:t>
            </a:r>
            <a:endParaRPr sz="2000" dirty="0">
              <a:solidFill>
                <a:srgbClr val="000000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 smtClean="0">
                <a:solidFill>
                  <a:srgbClr val="000000"/>
                </a:solidFill>
              </a:rPr>
              <a:t>Independence </a:t>
            </a:r>
            <a:r>
              <a:rPr lang="en" sz="2000" dirty="0">
                <a:solidFill>
                  <a:srgbClr val="000000"/>
                </a:solidFill>
              </a:rPr>
              <a:t>of observations </a:t>
            </a:r>
            <a:endParaRPr lang="en" sz="2000" dirty="0" smtClean="0">
              <a:solidFill>
                <a:srgbClr val="000000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000"/>
              <a:buChar char="●"/>
            </a:pPr>
            <a:r>
              <a:rPr lang="en-US" sz="2000" dirty="0" smtClean="0">
                <a:solidFill>
                  <a:srgbClr val="000000"/>
                </a:solidFill>
              </a:rPr>
              <a:t>L</a:t>
            </a:r>
            <a:r>
              <a:rPr lang="en" sz="2000" dirty="0" smtClean="0">
                <a:solidFill>
                  <a:srgbClr val="000000"/>
                </a:solidFill>
              </a:rPr>
              <a:t>arge n or no </a:t>
            </a:r>
            <a:r>
              <a:rPr lang="en" sz="2000" dirty="0">
                <a:solidFill>
                  <a:srgbClr val="000000"/>
                </a:solidFill>
              </a:rPr>
              <a:t>extreme skew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Aft>
                <a:spcPts val="60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Hypothesis Testing: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Aft>
                <a:spcPts val="60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Aft>
                <a:spcPts val="60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Aft>
                <a:spcPts val="60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Confidence interval:</a:t>
            </a:r>
            <a:endParaRPr sz="2000" dirty="0">
              <a:solidFill>
                <a:srgbClr val="000000"/>
              </a:solidFill>
            </a:endParaRPr>
          </a:p>
        </p:txBody>
      </p:sp>
      <p:pic>
        <p:nvPicPr>
          <p:cNvPr id="432" name="Google Shape;43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700" y="1202125"/>
            <a:ext cx="1000125" cy="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6546" y="3856761"/>
            <a:ext cx="5562600" cy="5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9437" y="5291325"/>
            <a:ext cx="290512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Friday the 13</a:t>
            </a:r>
            <a:r>
              <a:rPr lang="en" baseline="30000">
                <a:solidFill>
                  <a:schemeClr val="accent1"/>
                </a:solidFill>
              </a:rPr>
              <a:t>th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95200" y="4418076"/>
            <a:ext cx="7953600" cy="1836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Each case in the data set represents traffic flow recorded at the  same location in the same month of the same year: one count from  Friday 6</a:t>
            </a:r>
            <a:r>
              <a:rPr lang="en" sz="2000" baseline="30000" dirty="0">
                <a:solidFill>
                  <a:schemeClr val="accent1"/>
                </a:solidFill>
              </a:rPr>
              <a:t>th</a:t>
            </a:r>
            <a:r>
              <a:rPr lang="en" sz="2000" dirty="0">
                <a:solidFill>
                  <a:schemeClr val="accent1"/>
                </a:solidFill>
              </a:rPr>
              <a:t> and the other Friday 13</a:t>
            </a:r>
            <a:r>
              <a:rPr lang="en" sz="2000" baseline="30000" dirty="0">
                <a:solidFill>
                  <a:schemeClr val="accent1"/>
                </a:solidFill>
              </a:rPr>
              <a:t>th</a:t>
            </a:r>
            <a:r>
              <a:rPr lang="en" sz="2000" dirty="0">
                <a:solidFill>
                  <a:schemeClr val="accent1"/>
                </a:solidFill>
              </a:rPr>
              <a:t>. Are these two counts independent?</a:t>
            </a:r>
            <a:r>
              <a:rPr lang="en" sz="2000" dirty="0">
                <a:solidFill>
                  <a:srgbClr val="000000"/>
                </a:solidFill>
              </a:rPr>
              <a:t/>
            </a:r>
            <a:br>
              <a:rPr lang="en" sz="2000" dirty="0">
                <a:solidFill>
                  <a:srgbClr val="000000"/>
                </a:solidFill>
              </a:rPr>
            </a:br>
            <a:endParaRPr sz="2000" dirty="0">
              <a:solidFill>
                <a:srgbClr val="000000"/>
              </a:solidFill>
            </a:endParaRPr>
          </a:p>
        </p:txBody>
      </p:sp>
      <p:pic>
        <p:nvPicPr>
          <p:cNvPr id="6" name="Google Shape;4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830" y="1010525"/>
            <a:ext cx="7726339" cy="330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Hypotheses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534675" y="998025"/>
            <a:ext cx="79536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What are the hypotheses for testing for a difference between the average traffic flow between Friday 6</a:t>
            </a:r>
            <a:r>
              <a:rPr lang="en" sz="2000" baseline="30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 and 13</a:t>
            </a:r>
            <a:r>
              <a:rPr lang="en" sz="2000" baseline="30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?</a:t>
            </a:r>
            <a:endParaRPr sz="20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/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457200" y="2163000"/>
            <a:ext cx="7953600" cy="38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UcPeriod"/>
            </a:pPr>
            <a:r>
              <a:rPr lang="en" sz="2000" i="1" dirty="0">
                <a:solidFill>
                  <a:schemeClr val="accent1"/>
                </a:solidFill>
              </a:rPr>
              <a:t>H</a:t>
            </a:r>
            <a:r>
              <a:rPr lang="en" sz="2000" i="1" baseline="-25000" dirty="0">
                <a:solidFill>
                  <a:schemeClr val="accent1"/>
                </a:solidFill>
              </a:rPr>
              <a:t>0</a:t>
            </a:r>
            <a:r>
              <a:rPr lang="en" sz="2000" i="1" baseline="-25000" dirty="0">
                <a:solidFill>
                  <a:srgbClr val="000000"/>
                </a:solidFill>
              </a:rPr>
              <a:t> </a:t>
            </a:r>
            <a:r>
              <a:rPr lang="en" sz="2000" dirty="0">
                <a:solidFill>
                  <a:srgbClr val="000000"/>
                </a:solidFill>
              </a:rPr>
              <a:t>: 𝞵</a:t>
            </a:r>
            <a:r>
              <a:rPr lang="en" sz="2000" baseline="-25000" dirty="0">
                <a:solidFill>
                  <a:srgbClr val="000000"/>
                </a:solidFill>
              </a:rPr>
              <a:t>6th</a:t>
            </a:r>
            <a:r>
              <a:rPr lang="en" sz="2000" dirty="0">
                <a:solidFill>
                  <a:srgbClr val="000000"/>
                </a:solidFill>
              </a:rPr>
              <a:t> = </a:t>
            </a:r>
            <a:r>
              <a:rPr lang="en" sz="2000" dirty="0"/>
              <a:t>𝞵</a:t>
            </a:r>
            <a:r>
              <a:rPr lang="en" sz="2000" baseline="-25000" dirty="0" smtClean="0"/>
              <a:t>13th	</a:t>
            </a:r>
            <a:r>
              <a:rPr lang="en" sz="2000" i="1" dirty="0" smtClean="0">
                <a:solidFill>
                  <a:schemeClr val="accent1"/>
                </a:solidFill>
              </a:rPr>
              <a:t>H</a:t>
            </a:r>
            <a:r>
              <a:rPr lang="en" sz="2000" i="1" baseline="-25000" dirty="0" smtClean="0">
                <a:solidFill>
                  <a:schemeClr val="accent1"/>
                </a:solidFill>
              </a:rPr>
              <a:t>A</a:t>
            </a:r>
            <a:r>
              <a:rPr lang="en" sz="2000" dirty="0" smtClean="0">
                <a:solidFill>
                  <a:srgbClr val="000000"/>
                </a:solidFill>
              </a:rPr>
              <a:t> </a:t>
            </a:r>
            <a:r>
              <a:rPr lang="en" sz="2000" dirty="0">
                <a:solidFill>
                  <a:srgbClr val="000000"/>
                </a:solidFill>
              </a:rPr>
              <a:t>: </a:t>
            </a:r>
            <a:r>
              <a:rPr lang="en" sz="2000" dirty="0"/>
              <a:t>𝞵</a:t>
            </a:r>
            <a:r>
              <a:rPr lang="en" sz="2000" baseline="-25000" dirty="0"/>
              <a:t>6th</a:t>
            </a:r>
            <a:r>
              <a:rPr lang="en" sz="2000" dirty="0"/>
              <a:t> ≠ 𝞵</a:t>
            </a:r>
            <a:r>
              <a:rPr lang="en" sz="2000" baseline="-25000" dirty="0"/>
              <a:t>13th</a:t>
            </a:r>
            <a:endParaRPr dirty="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lphaUcPeriod" startAt="2"/>
            </a:pPr>
            <a:r>
              <a:rPr lang="en" sz="2000" i="1" dirty="0">
                <a:solidFill>
                  <a:schemeClr val="accent1"/>
                </a:solidFill>
              </a:rPr>
              <a:t>H</a:t>
            </a:r>
            <a:r>
              <a:rPr lang="en" sz="2000" i="1" baseline="-25000" dirty="0">
                <a:solidFill>
                  <a:schemeClr val="accent1"/>
                </a:solidFill>
              </a:rPr>
              <a:t>0 </a:t>
            </a:r>
            <a:r>
              <a:rPr lang="en" sz="2000" dirty="0"/>
              <a:t>: 𝙥</a:t>
            </a:r>
            <a:r>
              <a:rPr lang="en" sz="2000" baseline="-25000" dirty="0"/>
              <a:t>6th</a:t>
            </a:r>
            <a:r>
              <a:rPr lang="en" sz="2000" dirty="0"/>
              <a:t> = 𝙥</a:t>
            </a:r>
            <a:r>
              <a:rPr lang="en" sz="2000" baseline="-25000" dirty="0" smtClean="0"/>
              <a:t>13th	</a:t>
            </a:r>
            <a:r>
              <a:rPr lang="en" sz="2000" i="1" dirty="0" smtClean="0">
                <a:solidFill>
                  <a:schemeClr val="accent1"/>
                </a:solidFill>
              </a:rPr>
              <a:t>H</a:t>
            </a:r>
            <a:r>
              <a:rPr lang="en" sz="2000" i="1" baseline="-25000" dirty="0" smtClean="0">
                <a:solidFill>
                  <a:schemeClr val="accent1"/>
                </a:solidFill>
              </a:rPr>
              <a:t>A</a:t>
            </a:r>
            <a:r>
              <a:rPr lang="en" sz="2000" dirty="0" smtClean="0"/>
              <a:t> </a:t>
            </a:r>
            <a:r>
              <a:rPr lang="en" sz="2000" dirty="0"/>
              <a:t>: 𝙥</a:t>
            </a:r>
            <a:r>
              <a:rPr lang="en" sz="2000" baseline="-25000" dirty="0"/>
              <a:t>6th</a:t>
            </a:r>
            <a:r>
              <a:rPr lang="en" sz="2000" dirty="0"/>
              <a:t> ≠ 𝙥</a:t>
            </a:r>
            <a:r>
              <a:rPr lang="en" sz="2000" baseline="-25000" dirty="0"/>
              <a:t>13th</a:t>
            </a:r>
            <a:endParaRPr dirty="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lphaUcPeriod" startAt="3"/>
            </a:pPr>
            <a:r>
              <a:rPr lang="en" sz="2000" i="1" dirty="0">
                <a:solidFill>
                  <a:schemeClr val="accent1"/>
                </a:solidFill>
              </a:rPr>
              <a:t>H</a:t>
            </a:r>
            <a:r>
              <a:rPr lang="en" sz="2000" i="1" baseline="-25000" dirty="0">
                <a:solidFill>
                  <a:schemeClr val="accent1"/>
                </a:solidFill>
              </a:rPr>
              <a:t>0</a:t>
            </a:r>
            <a:r>
              <a:rPr lang="en" sz="2000" i="1" baseline="-25000" dirty="0"/>
              <a:t> </a:t>
            </a:r>
            <a:r>
              <a:rPr lang="en" sz="2000" dirty="0"/>
              <a:t>: 𝞵</a:t>
            </a:r>
            <a:r>
              <a:rPr lang="en" sz="2000" baseline="-25000" dirty="0"/>
              <a:t>diff</a:t>
            </a:r>
            <a:r>
              <a:rPr lang="en" sz="2000" dirty="0"/>
              <a:t> = </a:t>
            </a:r>
            <a:r>
              <a:rPr lang="en" sz="2000" dirty="0" smtClean="0"/>
              <a:t>0	</a:t>
            </a:r>
            <a:r>
              <a:rPr lang="en" sz="2000" dirty="0"/>
              <a:t>	</a:t>
            </a:r>
            <a:r>
              <a:rPr lang="en" sz="2000" i="1" dirty="0">
                <a:solidFill>
                  <a:schemeClr val="accent1"/>
                </a:solidFill>
              </a:rPr>
              <a:t>H</a:t>
            </a:r>
            <a:r>
              <a:rPr lang="en" sz="2000" i="1" baseline="-25000" dirty="0">
                <a:solidFill>
                  <a:schemeClr val="accent1"/>
                </a:solidFill>
              </a:rPr>
              <a:t>A</a:t>
            </a:r>
            <a:r>
              <a:rPr lang="en" sz="2000" dirty="0"/>
              <a:t> : 𝞵</a:t>
            </a:r>
            <a:r>
              <a:rPr lang="en" sz="2000" baseline="-25000" dirty="0"/>
              <a:t>diff</a:t>
            </a:r>
            <a:r>
              <a:rPr lang="en" sz="2000" dirty="0"/>
              <a:t> ≠ 0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lphaUcPeriod" startAt="4"/>
            </a:pPr>
            <a:r>
              <a:rPr lang="en" sz="2000" i="1" dirty="0">
                <a:solidFill>
                  <a:schemeClr val="accent1"/>
                </a:solidFill>
              </a:rPr>
              <a:t>H</a:t>
            </a:r>
            <a:r>
              <a:rPr lang="en" sz="2000" i="1" baseline="-25000" dirty="0">
                <a:solidFill>
                  <a:schemeClr val="accent1"/>
                </a:solidFill>
              </a:rPr>
              <a:t>0</a:t>
            </a:r>
            <a:r>
              <a:rPr lang="en" sz="2000" i="1" baseline="-25000" dirty="0"/>
              <a:t> </a:t>
            </a:r>
            <a:r>
              <a:rPr lang="en" sz="2000" dirty="0"/>
              <a:t>:          = </a:t>
            </a:r>
            <a:r>
              <a:rPr lang="en" sz="2000" dirty="0" smtClean="0"/>
              <a:t>0	</a:t>
            </a:r>
            <a:r>
              <a:rPr lang="en" sz="2000" i="1" dirty="0" smtClean="0">
                <a:solidFill>
                  <a:schemeClr val="accent1"/>
                </a:solidFill>
              </a:rPr>
              <a:t>H</a:t>
            </a:r>
            <a:r>
              <a:rPr lang="en" sz="2000" i="1" baseline="-25000" dirty="0" smtClean="0">
                <a:solidFill>
                  <a:schemeClr val="accent1"/>
                </a:solidFill>
              </a:rPr>
              <a:t>A</a:t>
            </a:r>
            <a:r>
              <a:rPr lang="en" sz="2000" dirty="0" smtClean="0"/>
              <a:t> </a:t>
            </a:r>
            <a:r>
              <a:rPr lang="en" sz="2000" dirty="0"/>
              <a:t>:         ≠ 0</a:t>
            </a:r>
            <a:endParaRPr sz="2000" dirty="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713" y="3661950"/>
            <a:ext cx="6381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710" y="3587857"/>
            <a:ext cx="58952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Hypotheses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534675" y="998025"/>
            <a:ext cx="79536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What are the hypotheses for testing for a difference between the average traffic flow between Friday 6</a:t>
            </a:r>
            <a:r>
              <a:rPr lang="en" sz="2000" baseline="30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 and 13</a:t>
            </a:r>
            <a:r>
              <a:rPr lang="en" sz="2000" baseline="30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?</a:t>
            </a:r>
            <a:endParaRPr sz="20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/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457200" y="2163000"/>
            <a:ext cx="7953600" cy="38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UcPeriod"/>
            </a:pPr>
            <a:r>
              <a:rPr lang="en" sz="2000" i="1" dirty="0">
                <a:solidFill>
                  <a:schemeClr val="accent1"/>
                </a:solidFill>
              </a:rPr>
              <a:t>H</a:t>
            </a:r>
            <a:r>
              <a:rPr lang="en" sz="2000" i="1" baseline="-25000" dirty="0">
                <a:solidFill>
                  <a:schemeClr val="accent1"/>
                </a:solidFill>
              </a:rPr>
              <a:t>0</a:t>
            </a:r>
            <a:r>
              <a:rPr lang="en" sz="2000" i="1" baseline="-25000" dirty="0">
                <a:solidFill>
                  <a:srgbClr val="000000"/>
                </a:solidFill>
              </a:rPr>
              <a:t> </a:t>
            </a:r>
            <a:r>
              <a:rPr lang="en" sz="2000" dirty="0">
                <a:solidFill>
                  <a:srgbClr val="000000"/>
                </a:solidFill>
              </a:rPr>
              <a:t>: 𝞵</a:t>
            </a:r>
            <a:r>
              <a:rPr lang="en" sz="2000" baseline="-25000" dirty="0">
                <a:solidFill>
                  <a:srgbClr val="000000"/>
                </a:solidFill>
              </a:rPr>
              <a:t>6th</a:t>
            </a:r>
            <a:r>
              <a:rPr lang="en" sz="2000" dirty="0">
                <a:solidFill>
                  <a:srgbClr val="000000"/>
                </a:solidFill>
              </a:rPr>
              <a:t> = </a:t>
            </a:r>
            <a:r>
              <a:rPr lang="en" sz="2000" dirty="0"/>
              <a:t>𝞵</a:t>
            </a:r>
            <a:r>
              <a:rPr lang="en" sz="2000" baseline="-25000" dirty="0" smtClean="0"/>
              <a:t>13th	</a:t>
            </a:r>
            <a:r>
              <a:rPr lang="en" sz="2000" i="1" dirty="0" smtClean="0">
                <a:solidFill>
                  <a:schemeClr val="accent1"/>
                </a:solidFill>
              </a:rPr>
              <a:t>H</a:t>
            </a:r>
            <a:r>
              <a:rPr lang="en" sz="2000" i="1" baseline="-25000" dirty="0" smtClean="0">
                <a:solidFill>
                  <a:schemeClr val="accent1"/>
                </a:solidFill>
              </a:rPr>
              <a:t>A</a:t>
            </a:r>
            <a:r>
              <a:rPr lang="en" sz="2000" dirty="0" smtClean="0">
                <a:solidFill>
                  <a:srgbClr val="000000"/>
                </a:solidFill>
              </a:rPr>
              <a:t> </a:t>
            </a:r>
            <a:r>
              <a:rPr lang="en" sz="2000" dirty="0">
                <a:solidFill>
                  <a:srgbClr val="000000"/>
                </a:solidFill>
              </a:rPr>
              <a:t>: </a:t>
            </a:r>
            <a:r>
              <a:rPr lang="en" sz="2000" dirty="0"/>
              <a:t>𝞵</a:t>
            </a:r>
            <a:r>
              <a:rPr lang="en" sz="2000" baseline="-25000" dirty="0"/>
              <a:t>6th</a:t>
            </a:r>
            <a:r>
              <a:rPr lang="en" sz="2000" dirty="0"/>
              <a:t> ≠ 𝞵</a:t>
            </a:r>
            <a:r>
              <a:rPr lang="en" sz="2000" baseline="-25000" dirty="0"/>
              <a:t>13th</a:t>
            </a:r>
            <a:endParaRPr dirty="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lphaUcPeriod" startAt="2"/>
            </a:pPr>
            <a:r>
              <a:rPr lang="en" sz="2000" i="1" dirty="0">
                <a:solidFill>
                  <a:schemeClr val="accent1"/>
                </a:solidFill>
              </a:rPr>
              <a:t>H</a:t>
            </a:r>
            <a:r>
              <a:rPr lang="en" sz="2000" i="1" baseline="-25000" dirty="0">
                <a:solidFill>
                  <a:schemeClr val="accent1"/>
                </a:solidFill>
              </a:rPr>
              <a:t>0 </a:t>
            </a:r>
            <a:r>
              <a:rPr lang="en" sz="2000" dirty="0"/>
              <a:t>: 𝙥</a:t>
            </a:r>
            <a:r>
              <a:rPr lang="en" sz="2000" baseline="-25000" dirty="0"/>
              <a:t>6th</a:t>
            </a:r>
            <a:r>
              <a:rPr lang="en" sz="2000" dirty="0"/>
              <a:t> = 𝙥</a:t>
            </a:r>
            <a:r>
              <a:rPr lang="en" sz="2000" baseline="-25000" dirty="0" smtClean="0"/>
              <a:t>13th	</a:t>
            </a:r>
            <a:r>
              <a:rPr lang="en" sz="2000" i="1" dirty="0" smtClean="0">
                <a:solidFill>
                  <a:schemeClr val="accent1"/>
                </a:solidFill>
              </a:rPr>
              <a:t>H</a:t>
            </a:r>
            <a:r>
              <a:rPr lang="en" sz="2000" i="1" baseline="-25000" dirty="0" smtClean="0">
                <a:solidFill>
                  <a:schemeClr val="accent1"/>
                </a:solidFill>
              </a:rPr>
              <a:t>A</a:t>
            </a:r>
            <a:r>
              <a:rPr lang="en" sz="2000" dirty="0" smtClean="0"/>
              <a:t> </a:t>
            </a:r>
            <a:r>
              <a:rPr lang="en" sz="2000" dirty="0"/>
              <a:t>: 𝙥</a:t>
            </a:r>
            <a:r>
              <a:rPr lang="en" sz="2000" baseline="-25000" dirty="0"/>
              <a:t>6th</a:t>
            </a:r>
            <a:r>
              <a:rPr lang="en" sz="2000" dirty="0"/>
              <a:t> ≠ 𝙥</a:t>
            </a:r>
            <a:r>
              <a:rPr lang="en" sz="2000" baseline="-25000" dirty="0"/>
              <a:t>13th</a:t>
            </a:r>
            <a:endParaRPr dirty="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lphaUcPeriod" startAt="3"/>
            </a:pPr>
            <a:r>
              <a:rPr lang="en" sz="2000" i="1" dirty="0">
                <a:solidFill>
                  <a:srgbClr val="FF0000"/>
                </a:solidFill>
              </a:rPr>
              <a:t>H</a:t>
            </a:r>
            <a:r>
              <a:rPr lang="en" sz="2000" i="1" baseline="-25000" dirty="0">
                <a:solidFill>
                  <a:srgbClr val="FF0000"/>
                </a:solidFill>
              </a:rPr>
              <a:t>0 </a:t>
            </a:r>
            <a:r>
              <a:rPr lang="en" sz="2000" dirty="0">
                <a:solidFill>
                  <a:srgbClr val="FF0000"/>
                </a:solidFill>
              </a:rPr>
              <a:t>: 𝞵</a:t>
            </a:r>
            <a:r>
              <a:rPr lang="en" sz="2000" baseline="-25000" dirty="0">
                <a:solidFill>
                  <a:srgbClr val="FF0000"/>
                </a:solidFill>
              </a:rPr>
              <a:t>diff</a:t>
            </a:r>
            <a:r>
              <a:rPr lang="en" sz="2000" dirty="0">
                <a:solidFill>
                  <a:srgbClr val="FF0000"/>
                </a:solidFill>
              </a:rPr>
              <a:t> = </a:t>
            </a:r>
            <a:r>
              <a:rPr lang="en" sz="2000" dirty="0" smtClean="0">
                <a:solidFill>
                  <a:srgbClr val="FF0000"/>
                </a:solidFill>
              </a:rPr>
              <a:t>0	</a:t>
            </a:r>
            <a:r>
              <a:rPr lang="en" sz="2000" dirty="0">
                <a:solidFill>
                  <a:srgbClr val="FF0000"/>
                </a:solidFill>
              </a:rPr>
              <a:t>	</a:t>
            </a:r>
            <a:r>
              <a:rPr lang="en" sz="2000" i="1" dirty="0">
                <a:solidFill>
                  <a:srgbClr val="FF0000"/>
                </a:solidFill>
              </a:rPr>
              <a:t>H</a:t>
            </a:r>
            <a:r>
              <a:rPr lang="en" sz="2000" i="1" baseline="-25000" dirty="0">
                <a:solidFill>
                  <a:srgbClr val="FF0000"/>
                </a:solidFill>
              </a:rPr>
              <a:t>A</a:t>
            </a:r>
            <a:r>
              <a:rPr lang="en" sz="2000" dirty="0">
                <a:solidFill>
                  <a:srgbClr val="FF0000"/>
                </a:solidFill>
              </a:rPr>
              <a:t> : 𝞵</a:t>
            </a:r>
            <a:r>
              <a:rPr lang="en" sz="2000" baseline="-25000" dirty="0">
                <a:solidFill>
                  <a:srgbClr val="FF0000"/>
                </a:solidFill>
              </a:rPr>
              <a:t>diff</a:t>
            </a:r>
            <a:r>
              <a:rPr lang="en" sz="2000" dirty="0">
                <a:solidFill>
                  <a:srgbClr val="FF0000"/>
                </a:solidFill>
              </a:rPr>
              <a:t> ≠ 0</a:t>
            </a:r>
            <a:endParaRPr sz="2000" dirty="0">
              <a:solidFill>
                <a:srgbClr val="FF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lphaUcPeriod" startAt="4"/>
            </a:pPr>
            <a:r>
              <a:rPr lang="en" sz="2000" i="1" dirty="0">
                <a:solidFill>
                  <a:schemeClr val="accent1"/>
                </a:solidFill>
              </a:rPr>
              <a:t>H</a:t>
            </a:r>
            <a:r>
              <a:rPr lang="en" sz="2000" i="1" baseline="-25000" dirty="0">
                <a:solidFill>
                  <a:schemeClr val="accent1"/>
                </a:solidFill>
              </a:rPr>
              <a:t>0</a:t>
            </a:r>
            <a:r>
              <a:rPr lang="en" sz="2000" i="1" baseline="-25000" dirty="0"/>
              <a:t> </a:t>
            </a:r>
            <a:r>
              <a:rPr lang="en" sz="2000" dirty="0"/>
              <a:t>:          = </a:t>
            </a:r>
            <a:r>
              <a:rPr lang="en" sz="2000" dirty="0" smtClean="0"/>
              <a:t>0	</a:t>
            </a:r>
            <a:r>
              <a:rPr lang="en" sz="2000" i="1" dirty="0" smtClean="0">
                <a:solidFill>
                  <a:schemeClr val="accent1"/>
                </a:solidFill>
              </a:rPr>
              <a:t>H</a:t>
            </a:r>
            <a:r>
              <a:rPr lang="en" sz="2000" i="1" baseline="-25000" dirty="0" smtClean="0">
                <a:solidFill>
                  <a:schemeClr val="accent1"/>
                </a:solidFill>
              </a:rPr>
              <a:t>A</a:t>
            </a:r>
            <a:r>
              <a:rPr lang="en" sz="2000" dirty="0" smtClean="0"/>
              <a:t> </a:t>
            </a:r>
            <a:r>
              <a:rPr lang="en" sz="2000" dirty="0"/>
              <a:t>:         ≠ 0</a:t>
            </a:r>
            <a:endParaRPr sz="2000" dirty="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713" y="3661950"/>
            <a:ext cx="6381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710" y="3587857"/>
            <a:ext cx="589525" cy="39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685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Conditions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57200" y="1212575"/>
            <a:ext cx="7953600" cy="25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i="1">
                <a:solidFill>
                  <a:schemeClr val="accent1"/>
                </a:solidFill>
              </a:rPr>
              <a:t>Independence</a:t>
            </a:r>
            <a:r>
              <a:rPr lang="en" sz="2000">
                <a:solidFill>
                  <a:srgbClr val="000000"/>
                </a:solidFill>
              </a:rPr>
              <a:t>: We are told to assume that cases (rows) are independent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Conditions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457200" y="1212575"/>
            <a:ext cx="7953600" cy="25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i="1">
                <a:solidFill>
                  <a:schemeClr val="accent1"/>
                </a:solidFill>
              </a:rPr>
              <a:t>Independence</a:t>
            </a:r>
            <a:r>
              <a:rPr lang="en" sz="2000">
                <a:solidFill>
                  <a:srgbClr val="000000"/>
                </a:solidFill>
              </a:rPr>
              <a:t>: We are told to assume that cases (rows) are independent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chemeClr val="accent1"/>
                </a:solidFill>
              </a:rPr>
              <a:t>Sample size / skew:</a:t>
            </a:r>
            <a:endParaRPr sz="20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53650" y="2483875"/>
            <a:ext cx="6435600" cy="3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The sample distribution does not appear to be</a:t>
            </a:r>
            <a:br>
              <a:rPr lang="en" sz="2000" dirty="0">
                <a:solidFill>
                  <a:srgbClr val="000000"/>
                </a:solidFill>
              </a:rPr>
            </a:br>
            <a:r>
              <a:rPr lang="en" sz="2000" dirty="0">
                <a:solidFill>
                  <a:srgbClr val="000000"/>
                </a:solidFill>
              </a:rPr>
              <a:t>extremely skewed, but it’s very difficult to assess</a:t>
            </a:r>
            <a:br>
              <a:rPr lang="en" sz="2000" dirty="0">
                <a:solidFill>
                  <a:srgbClr val="000000"/>
                </a:solidFill>
              </a:rPr>
            </a:br>
            <a:r>
              <a:rPr lang="en" sz="2000" dirty="0">
                <a:solidFill>
                  <a:srgbClr val="000000"/>
                </a:solidFill>
              </a:rPr>
              <a:t>with such a small sample size. We might want to</a:t>
            </a:r>
            <a:br>
              <a:rPr lang="en" sz="2000" dirty="0">
                <a:solidFill>
                  <a:srgbClr val="000000"/>
                </a:solidFill>
              </a:rPr>
            </a:br>
            <a:r>
              <a:rPr lang="en" sz="2000" dirty="0">
                <a:solidFill>
                  <a:srgbClr val="000000"/>
                </a:solidFill>
              </a:rPr>
              <a:t>think about whether we would expect the</a:t>
            </a:r>
            <a:br>
              <a:rPr lang="en" sz="2000" dirty="0">
                <a:solidFill>
                  <a:srgbClr val="000000"/>
                </a:solidFill>
              </a:rPr>
            </a:br>
            <a:r>
              <a:rPr lang="en" sz="2000" dirty="0">
                <a:solidFill>
                  <a:srgbClr val="000000"/>
                </a:solidFill>
              </a:rPr>
              <a:t>population distribution to be skewed or not </a:t>
            </a:r>
            <a:br>
              <a:rPr lang="en" sz="2000" dirty="0">
                <a:solidFill>
                  <a:srgbClr val="000000"/>
                </a:solidFill>
              </a:rPr>
            </a:br>
            <a:r>
              <a:rPr lang="en" sz="2000" dirty="0">
                <a:solidFill>
                  <a:srgbClr val="000000"/>
                </a:solidFill>
              </a:rPr>
              <a:t>probably not, it should be equally likely to have</a:t>
            </a:r>
            <a:br>
              <a:rPr lang="en" sz="2000" dirty="0">
                <a:solidFill>
                  <a:srgbClr val="000000"/>
                </a:solidFill>
              </a:rPr>
            </a:br>
            <a:r>
              <a:rPr lang="en" sz="2000" dirty="0">
                <a:solidFill>
                  <a:srgbClr val="000000"/>
                </a:solidFill>
              </a:rPr>
              <a:t>days with lower than average traffic and higher</a:t>
            </a:r>
            <a:br>
              <a:rPr lang="en" sz="2000" dirty="0">
                <a:solidFill>
                  <a:srgbClr val="000000"/>
                </a:solidFill>
              </a:rPr>
            </a:br>
            <a:r>
              <a:rPr lang="en" sz="2000" dirty="0">
                <a:solidFill>
                  <a:srgbClr val="000000"/>
                </a:solidFill>
              </a:rPr>
              <a:t>than average traffic.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 smtClean="0">
                <a:solidFill>
                  <a:srgbClr val="000000"/>
                </a:solidFill>
              </a:rPr>
              <a:t>It makes sense that the population distribution is not very different from a normal distribution.</a:t>
            </a:r>
            <a:r>
              <a:rPr lang="en" sz="2000" dirty="0">
                <a:solidFill>
                  <a:srgbClr val="000000"/>
                </a:solidFill>
              </a:rPr>
              <a:t/>
            </a:r>
            <a:br>
              <a:rPr lang="en" sz="2000" dirty="0">
                <a:solidFill>
                  <a:srgbClr val="000000"/>
                </a:solidFill>
              </a:rPr>
            </a:b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350" y="3502525"/>
            <a:ext cx="2918750" cy="17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The normality condition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595200" y="1082850"/>
            <a:ext cx="7953600" cy="25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CLT, which states that sampling distributions will be nearly normal, hold true for </a:t>
            </a:r>
            <a:r>
              <a:rPr lang="en" sz="2000" i="1">
                <a:solidFill>
                  <a:srgbClr val="FF9900"/>
                </a:solidFill>
              </a:rPr>
              <a:t>any </a:t>
            </a:r>
            <a:r>
              <a:rPr lang="en" sz="2000">
                <a:solidFill>
                  <a:srgbClr val="000000"/>
                </a:solidFill>
              </a:rPr>
              <a:t>sample size as long as the population distribution is nearly normal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1476</Words>
  <Application>Microsoft Office PowerPoint</Application>
  <PresentationFormat>On-screen Show (4:3)</PresentationFormat>
  <Paragraphs>143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Cambria Math</vt:lpstr>
      <vt:lpstr>Courier New</vt:lpstr>
      <vt:lpstr>Simple Light</vt:lpstr>
      <vt:lpstr>One-sample mean with the t-distribution</vt:lpstr>
      <vt:lpstr>Friday the 13th</vt:lpstr>
      <vt:lpstr>Friday the 13th</vt:lpstr>
      <vt:lpstr>Friday the 13th</vt:lpstr>
      <vt:lpstr>Hypotheses</vt:lpstr>
      <vt:lpstr>Hypotheses</vt:lpstr>
      <vt:lpstr>Conditions</vt:lpstr>
      <vt:lpstr>Conditions</vt:lpstr>
      <vt:lpstr>The normality condition</vt:lpstr>
      <vt:lpstr>The normality condition</vt:lpstr>
      <vt:lpstr>The 𝒕 distribution</vt:lpstr>
      <vt:lpstr>The 𝒕 distribution (cont.)</vt:lpstr>
      <vt:lpstr>Back to Friday the 13th</vt:lpstr>
      <vt:lpstr>Find the test statistic</vt:lpstr>
      <vt:lpstr>Find the test statistic</vt:lpstr>
      <vt:lpstr>Finding the p-value</vt:lpstr>
      <vt:lpstr>Finding the p-value</vt:lpstr>
      <vt:lpstr>Conclusion of the test</vt:lpstr>
      <vt:lpstr>What is the difference?</vt:lpstr>
      <vt:lpstr>What is the difference?</vt:lpstr>
      <vt:lpstr>Confidence interval for a small sample mean</vt:lpstr>
      <vt:lpstr>Confidence interval for a small sample mean</vt:lpstr>
      <vt:lpstr>Confidence interval for a small sample mean</vt:lpstr>
      <vt:lpstr>Finding the critical value (t★)</vt:lpstr>
      <vt:lpstr>Constructing a CI for a small sample mean </vt:lpstr>
      <vt:lpstr>Constructing a CI for a small sample mean </vt:lpstr>
      <vt:lpstr>Interpreting the CI </vt:lpstr>
      <vt:lpstr>Interpreting the CI </vt:lpstr>
      <vt:lpstr>Synthesis </vt:lpstr>
      <vt:lpstr>Recap: Inference using the 𝒕-distribution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One-sample mean with the t-distribution</dc:title>
  <cp:lastModifiedBy>Fang, Rebecca</cp:lastModifiedBy>
  <cp:revision>17</cp:revision>
  <dcterms:modified xsi:type="dcterms:W3CDTF">2023-04-11T15:33:41Z</dcterms:modified>
</cp:coreProperties>
</file>