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69" r:id="rId9"/>
    <p:sldId id="270" r:id="rId10"/>
    <p:sldId id="273" r:id="rId11"/>
    <p:sldId id="276" r:id="rId12"/>
    <p:sldId id="279" r:id="rId13"/>
    <p:sldId id="280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5b2e35842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5b2e35842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b2e35842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b2e35842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b2e35842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b2e35842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b2e35842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b2e35842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b2e35842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b2e35842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5b2e35842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5b2e35842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5b2e35842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5b2e35842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b2e3584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b2e3584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b2e35842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b2e35842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b2e35842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b2e35842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b2e35842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b2e35842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a089064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a089064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b2e35842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b2e35842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/>
        </p:nvSpPr>
        <p:spPr>
          <a:xfrm>
            <a:off x="685800" y="2111126"/>
            <a:ext cx="7772400" cy="22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A81BA"/>
                </a:solidFill>
              </a:rPr>
              <a:t>Paired Data</a:t>
            </a:r>
            <a:endParaRPr sz="4800" b="1">
              <a:solidFill>
                <a:srgbClr val="3A81B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233500" y="288650"/>
            <a:ext cx="86568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Calculating the test-statistics and the p-value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 flipH="1">
            <a:off x="457200" y="1106850"/>
            <a:ext cx="7822200" cy="19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The observed average difference between the two scores is -0.545 points and the standard deviation of the difference is 8.887 points. Do these data provide convincing evidence of a difference between the average scores on the two exams? Use α = 0.05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00" y="3212352"/>
            <a:ext cx="3776572" cy="19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00" y="3212352"/>
            <a:ext cx="3776572" cy="19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233500" y="288650"/>
            <a:ext cx="86568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Calculating the test-statistics and the p-value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 flipH="1">
            <a:off x="457200" y="1106850"/>
            <a:ext cx="7822200" cy="19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The observed average difference between the two scores is -0.545 points and the standard deviation of the difference is 8.887 points. Do these data provide convincing evidence of a difference between the average scores on the two exams? Use α = 0.05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313" y="3096138"/>
            <a:ext cx="17240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8950" y="4059825"/>
            <a:ext cx="2182800" cy="5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950" y="4704625"/>
            <a:ext cx="21828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2200" y="5215125"/>
            <a:ext cx="3524250" cy="3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 flipH="1">
            <a:off x="533400" y="5526450"/>
            <a:ext cx="78222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Since p-value &gt; 0.05, fail to reject, the data do not provide convincing evidence of a difference between the average reading and writing </a:t>
            </a:r>
            <a:r>
              <a:rPr lang="en" sz="2200" dirty="0" smtClean="0"/>
              <a:t>scores.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/>
        </p:nvSpPr>
        <p:spPr>
          <a:xfrm flipH="1">
            <a:off x="457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Suppose we were to construct a 95% confidence interval for the average difference between the reading and writing scores. Would you expect this interval to include 0?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yes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no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cannot tell from the information given</a:t>
            </a:r>
            <a:endParaRPr sz="2200"/>
          </a:p>
        </p:txBody>
      </p:sp>
      <p:sp>
        <p:nvSpPr>
          <p:cNvPr id="195" name="Google Shape;195;p31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HT ↔ CI</a:t>
            </a:r>
            <a:endParaRPr sz="30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 flipH="1">
            <a:off x="457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Suppose we were to construct a 95% confidence interval for the average difference between the reading and writing scores. Would you expect this interval to include 0?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UcPeriod"/>
            </a:pPr>
            <a:r>
              <a:rPr lang="en" sz="2200" i="1">
                <a:solidFill>
                  <a:srgbClr val="FF9900"/>
                </a:solidFill>
              </a:rPr>
              <a:t>yes</a:t>
            </a:r>
            <a:endParaRPr sz="2200" i="1">
              <a:solidFill>
                <a:srgbClr val="FF99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no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cannot tell from the information given</a:t>
            </a:r>
            <a:endParaRPr sz="2200"/>
          </a:p>
        </p:txBody>
      </p:sp>
      <p:sp>
        <p:nvSpPr>
          <p:cNvPr id="201" name="Google Shape;201;p32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HT ↔ CI</a:t>
            </a:r>
            <a:endParaRPr sz="3000" b="1">
              <a:solidFill>
                <a:schemeClr val="accent1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300" y="4231813"/>
            <a:ext cx="56197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/>
        </p:nvSpPr>
        <p:spPr>
          <a:xfrm flipH="1">
            <a:off x="457075" y="1305775"/>
            <a:ext cx="78222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200 observations were randomly sampled from the High School and Beyond survey. The same students took a reading and writing test and their scores are shown below. At a first glance, does there appear to be a difference between the average reading and writing test score?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170" y="3332970"/>
            <a:ext cx="5126025" cy="298052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/>
        </p:nvSpPr>
        <p:spPr>
          <a:xfrm>
            <a:off x="457200" y="357845"/>
            <a:ext cx="82296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Paired observations</a:t>
            </a:r>
            <a:endParaRPr sz="30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 flipH="1">
            <a:off x="457075" y="1305775"/>
            <a:ext cx="78222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The same students took a reading and writing test and their scores are shown below. Are the reading and writing scores of each student independent of each other?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49" name="Google Shape;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348" y="2784448"/>
            <a:ext cx="2862250" cy="22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/>
        </p:nvSpPr>
        <p:spPr>
          <a:xfrm>
            <a:off x="457200" y="357845"/>
            <a:ext cx="82296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Paired observations</a:t>
            </a:r>
            <a:endParaRPr sz="3000" b="1">
              <a:solidFill>
                <a:srgbClr val="3A81B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Analyzing paired data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When two sets of observations have this special correspondence (not independent), they are said to be </a:t>
            </a:r>
            <a:r>
              <a:rPr lang="en" sz="2000" i="1" dirty="0" smtClean="0">
                <a:solidFill>
                  <a:schemeClr val="accent1"/>
                </a:solidFill>
              </a:rPr>
              <a:t>paired.</a:t>
            </a:r>
            <a:endParaRPr sz="2000" i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Analyzing paired data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When two sets of observations have this special correspondence (not independent), they are said to be </a:t>
            </a:r>
            <a:r>
              <a:rPr lang="en" sz="2000" i="1" dirty="0">
                <a:solidFill>
                  <a:schemeClr val="accent1"/>
                </a:solidFill>
              </a:rPr>
              <a:t>paired</a:t>
            </a:r>
            <a:endParaRPr sz="2000" i="1" dirty="0">
              <a:solidFill>
                <a:schemeClr val="accen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To analyze paired data, it is often useful to look at the difference in outcomes of each pair of observations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chemeClr val="accent1"/>
                </a:solidFill>
              </a:rPr>
              <a:t>diff</a:t>
            </a:r>
            <a:r>
              <a:rPr lang="en" sz="2000" dirty="0">
                <a:solidFill>
                  <a:srgbClr val="000000"/>
                </a:solidFill>
              </a:rPr>
              <a:t> = read - write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Analyzing paired data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When two sets of observations have this special correspondence (not independent), they are said to be </a:t>
            </a:r>
            <a:r>
              <a:rPr lang="en" sz="2000" i="1" dirty="0">
                <a:solidFill>
                  <a:schemeClr val="accent1"/>
                </a:solidFill>
              </a:rPr>
              <a:t>paired</a:t>
            </a:r>
            <a:endParaRPr sz="2000" i="1" dirty="0">
              <a:solidFill>
                <a:schemeClr val="accen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To analyze paired data, it is often useful to look at the difference in outcomes of each pair of observations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chemeClr val="accent1"/>
                </a:solidFill>
              </a:rPr>
              <a:t>diff</a:t>
            </a:r>
            <a:r>
              <a:rPr lang="en" sz="2000" dirty="0">
                <a:solidFill>
                  <a:srgbClr val="000000"/>
                </a:solidFill>
              </a:rPr>
              <a:t> = read - write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It is important that we always subtract using a consistent order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75" y="3771863"/>
            <a:ext cx="40195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163" y="4236088"/>
            <a:ext cx="37052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Parameter and point estimate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595200" y="1082850"/>
            <a:ext cx="79536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i="1">
                <a:solidFill>
                  <a:schemeClr val="accent1"/>
                </a:solidFill>
              </a:rPr>
              <a:t>Parameter of interest</a:t>
            </a:r>
            <a:r>
              <a:rPr lang="en" sz="2000">
                <a:solidFill>
                  <a:srgbClr val="000000"/>
                </a:solidFill>
              </a:rPr>
              <a:t>: Average difference between the reading and writing scores of </a:t>
            </a:r>
            <a:r>
              <a:rPr lang="en" sz="2000">
                <a:solidFill>
                  <a:srgbClr val="FF9900"/>
                </a:solidFill>
              </a:rPr>
              <a:t>all </a:t>
            </a:r>
            <a:r>
              <a:rPr lang="en" sz="2000">
                <a:solidFill>
                  <a:srgbClr val="000000"/>
                </a:solidFill>
              </a:rPr>
              <a:t>high school students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i="1">
                <a:solidFill>
                  <a:schemeClr val="accent1"/>
                </a:solidFill>
              </a:rPr>
              <a:t>Point estimate</a:t>
            </a:r>
            <a:r>
              <a:rPr lang="en" sz="2000">
                <a:solidFill>
                  <a:srgbClr val="000000"/>
                </a:solidFill>
              </a:rPr>
              <a:t>: Average difference between the reading and writing scores of </a:t>
            </a:r>
            <a:r>
              <a:rPr lang="en" sz="2000">
                <a:solidFill>
                  <a:srgbClr val="FF9900"/>
                </a:solidFill>
              </a:rPr>
              <a:t>sampled </a:t>
            </a:r>
            <a:r>
              <a:rPr lang="en" sz="2000">
                <a:solidFill>
                  <a:srgbClr val="000000"/>
                </a:solidFill>
              </a:rPr>
              <a:t>high school students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099" y="2134175"/>
            <a:ext cx="940777" cy="45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388" y="3879350"/>
            <a:ext cx="988035" cy="49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Setting the hypotheses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 flipH="1">
            <a:off x="457075" y="1077175"/>
            <a:ext cx="78222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</a:rPr>
              <a:t>What are the hypotheses for testing if there is a difference between the average reading and writing scores?</a:t>
            </a:r>
            <a:endParaRPr sz="2200" dirty="0">
              <a:solidFill>
                <a:schemeClr val="accent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</a:pPr>
            <a:r>
              <a:rPr lang="en" sz="2000" i="1" dirty="0">
                <a:solidFill>
                  <a:schemeClr val="dk1"/>
                </a:solidFill>
              </a:rPr>
              <a:t>H</a:t>
            </a:r>
            <a:r>
              <a:rPr lang="en" sz="2000" i="1" baseline="-25000" dirty="0">
                <a:solidFill>
                  <a:schemeClr val="dk1"/>
                </a:solidFill>
              </a:rPr>
              <a:t>0 </a:t>
            </a:r>
            <a:r>
              <a:rPr lang="en" sz="2000" dirty="0">
                <a:solidFill>
                  <a:schemeClr val="dk1"/>
                </a:solidFill>
              </a:rPr>
              <a:t>: </a:t>
            </a:r>
            <a:r>
              <a:rPr lang="en" sz="2000" dirty="0">
                <a:solidFill>
                  <a:schemeClr val="dk1"/>
                </a:solidFill>
              </a:rPr>
              <a:t>Average reading and writing scores </a:t>
            </a:r>
            <a:r>
              <a:rPr lang="en" sz="2000" dirty="0">
                <a:solidFill>
                  <a:schemeClr val="dk1"/>
                </a:solidFill>
              </a:rPr>
              <a:t>are </a:t>
            </a:r>
            <a:r>
              <a:rPr lang="en" sz="2000" dirty="0">
                <a:solidFill>
                  <a:schemeClr val="dk1"/>
                </a:solidFill>
              </a:rPr>
              <a:t>equal.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2000" i="1" dirty="0">
                <a:solidFill>
                  <a:schemeClr val="dk1"/>
                </a:solidFill>
              </a:rPr>
              <a:t>H</a:t>
            </a:r>
            <a:r>
              <a:rPr lang="en" sz="2000" i="1" baseline="-25000" dirty="0">
                <a:solidFill>
                  <a:schemeClr val="dk1"/>
                </a:solidFill>
              </a:rPr>
              <a:t>A</a:t>
            </a:r>
            <a:r>
              <a:rPr lang="en" sz="2000" dirty="0">
                <a:solidFill>
                  <a:schemeClr val="dk1"/>
                </a:solidFill>
              </a:rPr>
              <a:t> : </a:t>
            </a:r>
            <a:r>
              <a:rPr lang="en" sz="2000" dirty="0">
                <a:solidFill>
                  <a:schemeClr val="dk1"/>
                </a:solidFill>
              </a:rPr>
              <a:t>Average reading and writing scores </a:t>
            </a:r>
            <a:r>
              <a:rPr lang="en" sz="2000" dirty="0" smtClean="0">
                <a:solidFill>
                  <a:schemeClr val="dk1"/>
                </a:solidFill>
              </a:rPr>
              <a:t>are </a:t>
            </a:r>
            <a:r>
              <a:rPr lang="en" sz="2000" dirty="0">
                <a:solidFill>
                  <a:schemeClr val="dk1"/>
                </a:solidFill>
              </a:rPr>
              <a:t>different.</a:t>
            </a:r>
            <a:endParaRPr sz="2200" dirty="0">
              <a:solidFill>
                <a:schemeClr val="accent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512" y="3011588"/>
            <a:ext cx="1139300" cy="3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188" y="4404027"/>
            <a:ext cx="1251750" cy="3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A81BA"/>
                </a:solidFill>
              </a:rPr>
              <a:t>Nothing new here</a:t>
            </a:r>
            <a:endParaRPr sz="3000" b="1">
              <a:solidFill>
                <a:srgbClr val="3A81BA"/>
              </a:solidFill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570775" y="1082850"/>
            <a:ext cx="7921500" cy="4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The analysis is no different than what we have done before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We have data from </a:t>
            </a:r>
            <a:r>
              <a:rPr lang="en" sz="2400" dirty="0">
                <a:solidFill>
                  <a:srgbClr val="FF9900"/>
                </a:solidFill>
              </a:rPr>
              <a:t>one </a:t>
            </a:r>
            <a:r>
              <a:rPr lang="en" sz="2400" dirty="0">
                <a:solidFill>
                  <a:srgbClr val="000000"/>
                </a:solidFill>
              </a:rPr>
              <a:t>sample: differences.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We are testing to see if the </a:t>
            </a:r>
            <a:r>
              <a:rPr lang="en" sz="2400" dirty="0" smtClean="0">
                <a:solidFill>
                  <a:srgbClr val="000000"/>
                </a:solidFill>
              </a:rPr>
              <a:t>mean is 0</a:t>
            </a:r>
            <a:r>
              <a:rPr lang="en" sz="2400" dirty="0">
                <a:solidFill>
                  <a:srgbClr val="000000"/>
                </a:solidFill>
              </a:rPr>
              <a:t>.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540</Words>
  <Application>Microsoft Office PowerPoint</Application>
  <PresentationFormat>On-screen Show (4:3)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Fang, Rebecca</cp:lastModifiedBy>
  <cp:revision>6</cp:revision>
  <dcterms:modified xsi:type="dcterms:W3CDTF">2023-04-11T15:49:12Z</dcterms:modified>
</cp:coreProperties>
</file>