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4" r:id="rId7"/>
    <p:sldId id="266" r:id="rId8"/>
    <p:sldId id="268" r:id="rId9"/>
    <p:sldId id="271" r:id="rId10"/>
    <p:sldId id="273" r:id="rId11"/>
    <p:sldId id="274" r:id="rId12"/>
    <p:sldId id="275" r:id="rId13"/>
    <p:sldId id="27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5b2e35842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5b2e35842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2e35842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2e35842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2e35842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2e35842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a2ec5b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fa2ec5b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2e35842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b2e35842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b2e35842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5b2e35842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b2e35842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5b2e35842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2e3584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b2e3584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2e35842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2e35842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2e35842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2e35842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2e35842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2e35842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a2ec5b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a2ec5b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a2ec5b3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a2ec5b3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685800" y="2111126"/>
            <a:ext cx="7772400" cy="22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A81BA"/>
                </a:solidFill>
              </a:rPr>
              <a:t>Difference in two means</a:t>
            </a:r>
            <a:endParaRPr sz="4800" b="1">
              <a:solidFill>
                <a:srgbClr val="3A81B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 (cont.)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Which of the following is the correct </a:t>
            </a:r>
            <a:r>
              <a:rPr lang="en" sz="2200" i="1" dirty="0">
                <a:solidFill>
                  <a:schemeClr val="accent1"/>
                </a:solidFill>
              </a:rPr>
              <a:t>df</a:t>
            </a:r>
            <a:r>
              <a:rPr lang="en" sz="2200" dirty="0">
                <a:solidFill>
                  <a:schemeClr val="accent1"/>
                </a:solidFill>
              </a:rPr>
              <a:t> for this hypothesis test? 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UcPeriod"/>
            </a:pPr>
            <a:r>
              <a:rPr lang="en" sz="2200" dirty="0"/>
              <a:t>22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23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30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29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52</a:t>
            </a:r>
            <a:endParaRPr sz="2200"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300" y="2280038"/>
            <a:ext cx="3352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750" y="2689263"/>
            <a:ext cx="2466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750" y="3079925"/>
            <a:ext cx="16802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b</a:t>
            </a:r>
            <a:r>
              <a:rPr lang="en" sz="2200" dirty="0">
                <a:solidFill>
                  <a:schemeClr val="dk1"/>
                </a:solidFill>
              </a:rPr>
              <a:t>etween 0.005 and 0.01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" sz="2200" dirty="0">
                <a:solidFill>
                  <a:schemeClr val="dk1"/>
                </a:solidFill>
              </a:rPr>
              <a:t>between 0.01 and 0.025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" sz="2200" dirty="0">
                <a:solidFill>
                  <a:schemeClr val="dk1"/>
                </a:solidFill>
              </a:rPr>
              <a:t>between 0.02 and 0.05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>
                <a:solidFill>
                  <a:schemeClr val="dk1"/>
                </a:solidFill>
              </a:rPr>
              <a:t>betwe</a:t>
            </a:r>
            <a:r>
              <a:rPr lang="en" sz="2200" dirty="0"/>
              <a:t>en 0.01 and 0.2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p-value</a:t>
            </a:r>
            <a:endParaRPr sz="3000" b="1">
              <a:solidFill>
                <a:srgbClr val="3A81BA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p-value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between 0.005 and 0.01 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200"/>
              <a:buAutoNum type="alphaUcPeriod"/>
            </a:pPr>
            <a:r>
              <a:rPr lang="en" sz="2200" i="1" dirty="0">
                <a:solidFill>
                  <a:srgbClr val="E69138"/>
                </a:solidFill>
              </a:rPr>
              <a:t>between 0.01 and 0.025 </a:t>
            </a:r>
            <a:endParaRPr sz="2200" i="1" dirty="0">
              <a:solidFill>
                <a:srgbClr val="E69138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dirty="0"/>
              <a:t>between 0.02 and 0.05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0.01 and 0.2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Courier New"/>
                <a:ea typeface="Courier New"/>
                <a:cs typeface="Courier New"/>
                <a:sym typeface="Courier New"/>
              </a:rPr>
              <a:t>&gt; pt(q = -2.508, df = 22)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Courier New"/>
                <a:ea typeface="Courier New"/>
                <a:cs typeface="Courier New"/>
                <a:sym typeface="Courier New"/>
              </a:rPr>
              <a:t>[1] 0.0100071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b="1" dirty="0" smtClean="0">
                <a:solidFill>
                  <a:srgbClr val="3A81BA"/>
                </a:solidFill>
              </a:rPr>
              <a:t>Conclusion</a:t>
            </a:r>
            <a:endParaRPr sz="3000" b="1" dirty="0">
              <a:solidFill>
                <a:srgbClr val="3A81BA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What is the conclusion of the hypothesis test? How (if at all) would this conclusion change your behavior if you went diamond shopping? 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smtClean="0"/>
              <a:t>p-value </a:t>
            </a:r>
            <a:r>
              <a:rPr lang="en" sz="2200" dirty="0"/>
              <a:t>is smaller than </a:t>
            </a:r>
            <a:r>
              <a:rPr lang="el-GR" sz="2200" dirty="0"/>
              <a:t>α</a:t>
            </a:r>
            <a:r>
              <a:rPr lang="en-US" sz="2200" dirty="0"/>
              <a:t> (</a:t>
            </a:r>
            <a:r>
              <a:rPr lang="en" sz="2200" dirty="0"/>
              <a:t>0.05) so reject </a:t>
            </a:r>
            <a:r>
              <a:rPr lang="en" sz="2200" i="1" dirty="0"/>
              <a:t>H</a:t>
            </a:r>
            <a:r>
              <a:rPr lang="en" sz="2200" i="1" baseline="-25000" dirty="0"/>
              <a:t>0</a:t>
            </a:r>
            <a:r>
              <a:rPr lang="en" sz="2200" dirty="0"/>
              <a:t>. The data provide convincing evidence to suggest that the point price of 0.99 carat diamonds is lower than the point price of 1 carat </a:t>
            </a:r>
            <a:r>
              <a:rPr lang="en" sz="2200" dirty="0" smtClean="0"/>
              <a:t>diamonds.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Maybe buy a 0.99 carat diamond? It looks like a 1 carat, but is significantly </a:t>
            </a:r>
            <a:r>
              <a:rPr lang="en" sz="2200" dirty="0" smtClean="0"/>
              <a:t>cheaper.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Diamonds</a:t>
            </a:r>
            <a:endParaRPr sz="3000" b="1"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Weights of diamonds are measured in </a:t>
            </a:r>
            <a:r>
              <a:rPr lang="en" sz="2200" dirty="0" smtClean="0">
                <a:solidFill>
                  <a:srgbClr val="000000"/>
                </a:solidFill>
              </a:rPr>
              <a:t>carats. The </a:t>
            </a:r>
            <a:r>
              <a:rPr lang="en" sz="2200" dirty="0">
                <a:solidFill>
                  <a:srgbClr val="000000"/>
                </a:solidFill>
              </a:rPr>
              <a:t>difference between the size of a 0.99 carat diamond and a 1 carat diamond is undetectable to the naked human eye, but </a:t>
            </a:r>
            <a:r>
              <a:rPr lang="en" sz="2200" i="1" dirty="0" smtClean="0">
                <a:solidFill>
                  <a:srgbClr val="000000"/>
                </a:solidFill>
              </a:rPr>
              <a:t>does the </a:t>
            </a:r>
            <a:r>
              <a:rPr lang="en" sz="2200" i="1" dirty="0">
                <a:solidFill>
                  <a:srgbClr val="000000"/>
                </a:solidFill>
              </a:rPr>
              <a:t>price of a 1 carat diamond </a:t>
            </a:r>
            <a:r>
              <a:rPr lang="en" sz="2200" i="1" dirty="0" smtClean="0">
                <a:solidFill>
                  <a:srgbClr val="000000"/>
                </a:solidFill>
              </a:rPr>
              <a:t>tend </a:t>
            </a:r>
            <a:r>
              <a:rPr lang="en" sz="2200" i="1" dirty="0">
                <a:solidFill>
                  <a:srgbClr val="000000"/>
                </a:solidFill>
              </a:rPr>
              <a:t>to be higher than the price of a 0.99 </a:t>
            </a:r>
            <a:r>
              <a:rPr lang="en" sz="2200" i="1" dirty="0" smtClean="0">
                <a:solidFill>
                  <a:srgbClr val="000000"/>
                </a:solidFill>
              </a:rPr>
              <a:t>diamond?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endParaRPr lang="en" sz="2200" dirty="0" smtClean="0">
              <a:solidFill>
                <a:srgbClr val="000000"/>
              </a:solidFill>
            </a:endParaRPr>
          </a:p>
          <a:p>
            <a:pPr lvl="0" indent="-3683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" sz="2200" dirty="0" smtClean="0">
                <a:solidFill>
                  <a:srgbClr val="000000"/>
                </a:solidFill>
              </a:rPr>
              <a:t>In </a:t>
            </a:r>
            <a:r>
              <a:rPr lang="en" sz="2200" dirty="0">
                <a:solidFill>
                  <a:srgbClr val="000000"/>
                </a:solidFill>
              </a:rPr>
              <a:t>order to be able to compare equivalent units, we divide the prices of 0.99 carat diamonds by 99 and 1 carat diamonds by 100, and compare the average point </a:t>
            </a:r>
            <a:r>
              <a:rPr lang="en" sz="2200" dirty="0" smtClean="0">
                <a:solidFill>
                  <a:srgbClr val="000000"/>
                </a:solidFill>
              </a:rPr>
              <a:t>prices. </a:t>
            </a:r>
            <a:r>
              <a:rPr lang="en" sz="2200" dirty="0" smtClean="0">
                <a:solidFill>
                  <a:srgbClr val="000000"/>
                </a:solidFill>
              </a:rPr>
              <a:t>Assume the </a:t>
            </a:r>
            <a:r>
              <a:rPr lang="en" sz="2200" dirty="0">
                <a:solidFill>
                  <a:srgbClr val="000000"/>
                </a:solidFill>
              </a:rPr>
              <a:t>point </a:t>
            </a:r>
            <a:r>
              <a:rPr lang="en" sz="2200" dirty="0" smtClean="0">
                <a:solidFill>
                  <a:srgbClr val="000000"/>
                </a:solidFill>
              </a:rPr>
              <a:t>prices are normally distributed.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025" y="152400"/>
            <a:ext cx="1265705" cy="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Data</a:t>
            </a:r>
            <a:endParaRPr sz="3000" b="1">
              <a:solidFill>
                <a:schemeClr val="accent1"/>
              </a:solidFill>
            </a:endParaRPr>
          </a:p>
        </p:txBody>
      </p:sp>
      <p:cxnSp>
        <p:nvCxnSpPr>
          <p:cNvPr id="48" name="Google Shape;48;p11"/>
          <p:cNvCxnSpPr/>
          <p:nvPr/>
        </p:nvCxnSpPr>
        <p:spPr>
          <a:xfrm>
            <a:off x="268100" y="62839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11"/>
          <p:cNvSpPr txBox="1"/>
          <p:nvPr/>
        </p:nvSpPr>
        <p:spPr>
          <a:xfrm>
            <a:off x="268100" y="6330450"/>
            <a:ext cx="7653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Note</a:t>
            </a:r>
            <a:r>
              <a:rPr lang="en" dirty="0"/>
              <a:t>: These data are a random sample from the diamonds data set in ggplot2 R package.</a:t>
            </a:r>
            <a:endParaRPr dirty="0"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425" y="839925"/>
            <a:ext cx="5251860" cy="5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Parameter and point estimate</a:t>
            </a:r>
            <a:endParaRPr sz="3000" b="1">
              <a:solidFill>
                <a:schemeClr val="accent1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Point estimate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lang="en" sz="2200" i="1">
                <a:solidFill>
                  <a:srgbClr val="FF9900"/>
                </a:solidFill>
              </a:rPr>
              <a:t>sampled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369788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151313"/>
            <a:ext cx="14859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Hypotheses</a:t>
            </a:r>
            <a:endParaRPr sz="3000" b="1">
              <a:solidFill>
                <a:schemeClr val="accent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34675" y="8456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</a:rPr>
              <a:t>We are testing </a:t>
            </a:r>
            <a:r>
              <a:rPr lang="en" sz="2000" dirty="0">
                <a:solidFill>
                  <a:schemeClr val="accent1"/>
                </a:solidFill>
              </a:rPr>
              <a:t>if the average point price of 1 carat diamonds (pt100) is higher than the average point price of 0.99 carat diamonds (pt99)? 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/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lnSpc>
                <a:spcPct val="115000"/>
              </a:lnSpc>
              <a:buClr>
                <a:srgbClr val="000000"/>
              </a:buClr>
              <a:buSzPts val="2000"/>
              <a:buNone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</a:t>
            </a:r>
            <a:r>
              <a:rPr lang="en" sz="2000" i="1" baseline="-25000" dirty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: 𝞵</a:t>
            </a:r>
            <a:r>
              <a:rPr lang="en" sz="2000" baseline="-25000" dirty="0">
                <a:solidFill>
                  <a:srgbClr val="000000"/>
                </a:solidFill>
              </a:rPr>
              <a:t>pt99</a:t>
            </a:r>
            <a:r>
              <a:rPr lang="en" sz="2000" dirty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- </a:t>
            </a:r>
            <a:r>
              <a:rPr lang="en" sz="2000" dirty="0"/>
              <a:t>𝞵</a:t>
            </a:r>
            <a:r>
              <a:rPr lang="en" sz="2000" baseline="-25000" dirty="0" smtClean="0"/>
              <a:t>pt100 </a:t>
            </a:r>
            <a:r>
              <a:rPr lang="en" sz="2000" dirty="0" smtClean="0"/>
              <a:t>= 0</a:t>
            </a:r>
            <a:endParaRPr sz="2000" baseline="-250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" sz="2000" i="1" dirty="0" smtClean="0">
                <a:solidFill>
                  <a:schemeClr val="accent1"/>
                </a:solidFill>
              </a:rPr>
              <a:t>H</a:t>
            </a:r>
            <a:r>
              <a:rPr lang="en" sz="2000" i="1" baseline="-25000" dirty="0" smtClean="0">
                <a:solidFill>
                  <a:schemeClr val="accent1"/>
                </a:solidFill>
              </a:rPr>
              <a:t>A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en" sz="2000" dirty="0"/>
              <a:t>𝞵</a:t>
            </a:r>
            <a:r>
              <a:rPr lang="en" sz="2000" baseline="-25000" dirty="0"/>
              <a:t>pt99</a:t>
            </a:r>
            <a:r>
              <a:rPr lang="en" sz="2000" dirty="0"/>
              <a:t> </a:t>
            </a:r>
            <a:r>
              <a:rPr lang="en" sz="2000" dirty="0" smtClean="0"/>
              <a:t>- </a:t>
            </a:r>
            <a:r>
              <a:rPr lang="en" sz="2000" dirty="0"/>
              <a:t>𝞵</a:t>
            </a:r>
            <a:r>
              <a:rPr lang="en" sz="2000" baseline="-25000" dirty="0" smtClean="0"/>
              <a:t>pt100</a:t>
            </a:r>
            <a:r>
              <a:rPr lang="en" sz="3200" dirty="0"/>
              <a:t> </a:t>
            </a:r>
            <a:r>
              <a:rPr lang="en" sz="2000" dirty="0"/>
              <a:t>&lt; </a:t>
            </a:r>
            <a:r>
              <a:rPr lang="en" sz="2000" dirty="0"/>
              <a:t>0</a:t>
            </a:r>
            <a:endParaRPr sz="2000" dirty="0"/>
          </a:p>
          <a:p>
            <a:pPr marL="101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Conditions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Independence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Sample size or Normality</a:t>
            </a: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 flipH="1">
            <a:off x="457200" y="1030650"/>
            <a:ext cx="7822200" cy="4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The test statistic for inference on the difference of two means where </a:t>
            </a:r>
            <a:r>
              <a:rPr lang="en" sz="2200" i="1" dirty="0"/>
              <a:t>σ</a:t>
            </a:r>
            <a:r>
              <a:rPr lang="en" sz="2200" i="1" baseline="-25000" dirty="0"/>
              <a:t>1</a:t>
            </a:r>
            <a:r>
              <a:rPr lang="en" sz="2200" dirty="0"/>
              <a:t> and </a:t>
            </a:r>
            <a:r>
              <a:rPr lang="en" sz="2200" i="1" dirty="0"/>
              <a:t>σ</a:t>
            </a:r>
            <a:r>
              <a:rPr lang="en" sz="2200" i="1" baseline="-25000" dirty="0"/>
              <a:t>2</a:t>
            </a:r>
            <a:r>
              <a:rPr lang="en" sz="2200" dirty="0"/>
              <a:t> are unknown is the </a:t>
            </a:r>
            <a:r>
              <a:rPr lang="en" sz="2200" i="1" dirty="0"/>
              <a:t>T</a:t>
            </a:r>
            <a:r>
              <a:rPr lang="en" sz="2200" dirty="0"/>
              <a:t> statistic. 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where</a:t>
            </a:r>
            <a:endParaRPr sz="2200" dirty="0"/>
          </a:p>
        </p:txBody>
      </p:sp>
      <p:cxnSp>
        <p:nvCxnSpPr>
          <p:cNvPr id="102" name="Google Shape;102;p18"/>
          <p:cNvCxnSpPr/>
          <p:nvPr/>
        </p:nvCxnSpPr>
        <p:spPr>
          <a:xfrm>
            <a:off x="268100" y="5826750"/>
            <a:ext cx="3113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302700" y="592397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The calculation of the </a:t>
            </a:r>
            <a:r>
              <a:rPr lang="en" i="1"/>
              <a:t>df</a:t>
            </a:r>
            <a:r>
              <a:rPr lang="en"/>
              <a:t> is actually much more complicated. For simplicity we’ll use the above formula to </a:t>
            </a:r>
            <a:r>
              <a:rPr lang="en" u="sng"/>
              <a:t>estimate</a:t>
            </a:r>
            <a:r>
              <a:rPr lang="en"/>
              <a:t> the true df when conducting the analysis by hand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630" y="2551325"/>
            <a:ext cx="3439339" cy="6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225" y="4357823"/>
            <a:ext cx="6361947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 (cont.)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Test statistics (cont.)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70573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t="29427" b="38087"/>
          <a:stretch/>
        </p:blipFill>
        <p:spPr>
          <a:xfrm>
            <a:off x="1942325" y="4495674"/>
            <a:ext cx="4241873" cy="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t="61909" b="13103"/>
          <a:stretch/>
        </p:blipFill>
        <p:spPr>
          <a:xfrm>
            <a:off x="1942325" y="5442700"/>
            <a:ext cx="4241873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t="86897"/>
          <a:stretch/>
        </p:blipFill>
        <p:spPr>
          <a:xfrm>
            <a:off x="1942325" y="6171150"/>
            <a:ext cx="4241873" cy="3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5;p18"/>
          <p:cNvPicPr preferRelativeResize="0"/>
          <p:nvPr/>
        </p:nvPicPr>
        <p:blipFill rotWithShape="1">
          <a:blip r:embed="rId5">
            <a:alphaModFix/>
          </a:blip>
          <a:srcRect r="66539"/>
          <a:stretch/>
        </p:blipFill>
        <p:spPr>
          <a:xfrm>
            <a:off x="6452532" y="4592199"/>
            <a:ext cx="2128760" cy="988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5308366" y="5163194"/>
            <a:ext cx="1144166" cy="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467</Words>
  <Application>Microsoft Office PowerPoint</Application>
  <PresentationFormat>On-screen Show (4:3)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Rebecca</dc:creator>
  <cp:lastModifiedBy>Fang, Rebecca</cp:lastModifiedBy>
  <cp:revision>14</cp:revision>
  <dcterms:modified xsi:type="dcterms:W3CDTF">2024-04-24T14:29:40Z</dcterms:modified>
</cp:coreProperties>
</file>