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57" r:id="rId2"/>
    <p:sldId id="261" r:id="rId3"/>
    <p:sldId id="262" r:id="rId4"/>
    <p:sldId id="263" r:id="rId5"/>
    <p:sldId id="264" r:id="rId6"/>
    <p:sldId id="268" r:id="rId7"/>
    <p:sldId id="271" r:id="rId8"/>
    <p:sldId id="279" r:id="rId9"/>
    <p:sldId id="337" r:id="rId10"/>
    <p:sldId id="30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5b2e35842_0_12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5b2e35842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5b2e35842_0_13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5b2e35842_0_1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5b2e35842_0_13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5b2e35842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5b2e35842_0_13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5b2e35842_0_1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b2e35842_0_13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b2e35842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b2e35842_0_13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b2e35842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b2e35842_0_14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b2e35842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b2e35842_0_1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b2e35842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5b2e35842_0_17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5b2e35842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p:nvPr/>
        </p:nvSpPr>
        <p:spPr>
          <a:xfrm>
            <a:off x="821575" y="2111125"/>
            <a:ext cx="7636500" cy="2281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smtClean="0">
                <a:solidFill>
                  <a:srgbClr val="3A81BA"/>
                </a:solidFill>
              </a:rPr>
              <a:t>ANOVA</a:t>
            </a:r>
          </a:p>
          <a:p>
            <a:pPr lvl="0"/>
            <a:r>
              <a:rPr lang="en" sz="4800" b="1" dirty="0" smtClean="0">
                <a:solidFill>
                  <a:srgbClr val="3A81BA"/>
                </a:solidFill>
              </a:rPr>
              <a:t>- </a:t>
            </a:r>
            <a:r>
              <a:rPr lang="en" sz="4800" b="1" dirty="0">
                <a:solidFill>
                  <a:srgbClr val="3A81BA"/>
                </a:solidFill>
              </a:rPr>
              <a:t>Comparing means </a:t>
            </a:r>
            <a:endParaRPr sz="4800" b="1" dirty="0">
              <a:solidFill>
                <a:srgbClr val="3A81BA"/>
              </a:solidFill>
            </a:endParaRPr>
          </a:p>
          <a:p>
            <a:pPr marL="0" lvl="0" indent="0" algn="l" rtl="0">
              <a:spcBef>
                <a:spcPts val="0"/>
              </a:spcBef>
              <a:spcAft>
                <a:spcPts val="0"/>
              </a:spcAft>
              <a:buNone/>
            </a:pPr>
            <a:endParaRPr sz="4800" b="1" dirty="0">
              <a:solidFill>
                <a:srgbClr val="3A81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flipH="1">
            <a:off x="457250" y="1886925"/>
            <a:ext cx="8545500" cy="465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solidFill>
                  <a:schemeClr val="accent1"/>
                </a:solidFill>
              </a:rPr>
              <a:t>p-value</a:t>
            </a:r>
            <a:endParaRPr sz="2200" dirty="0">
              <a:solidFill>
                <a:schemeClr val="accent1"/>
              </a:solidFill>
            </a:endParaRPr>
          </a:p>
          <a:p>
            <a:pPr marL="0" lvl="0" indent="0" algn="l" rtl="0">
              <a:lnSpc>
                <a:spcPct val="115000"/>
              </a:lnSpc>
              <a:spcBef>
                <a:spcPts val="0"/>
              </a:spcBef>
              <a:spcAft>
                <a:spcPts val="0"/>
              </a:spcAft>
              <a:buNone/>
            </a:pPr>
            <a:endParaRPr sz="2200" dirty="0">
              <a:solidFill>
                <a:schemeClr val="accent1"/>
              </a:solidFill>
            </a:endParaRPr>
          </a:p>
          <a:p>
            <a:pPr marL="0" lvl="0" indent="0" algn="l" rtl="0">
              <a:lnSpc>
                <a:spcPct val="115000"/>
              </a:lnSpc>
              <a:spcBef>
                <a:spcPts val="0"/>
              </a:spcBef>
              <a:spcAft>
                <a:spcPts val="0"/>
              </a:spcAft>
              <a:buNone/>
            </a:pPr>
            <a:r>
              <a:rPr lang="en" sz="2200" dirty="0" smtClean="0"/>
              <a:t>Since p-value (0.0063) is less than the significance level of 0.05, we reject Ho.</a:t>
            </a:r>
          </a:p>
          <a:p>
            <a:pPr marL="0" lvl="0" indent="0" algn="l" rtl="0">
              <a:lnSpc>
                <a:spcPct val="115000"/>
              </a:lnSpc>
              <a:spcBef>
                <a:spcPts val="0"/>
              </a:spcBef>
              <a:spcAft>
                <a:spcPts val="0"/>
              </a:spcAft>
              <a:buNone/>
            </a:pPr>
            <a:endParaRPr lang="en" sz="2200" dirty="0" smtClean="0"/>
          </a:p>
          <a:p>
            <a:pPr>
              <a:lnSpc>
                <a:spcPct val="115000"/>
              </a:lnSpc>
            </a:pPr>
            <a:r>
              <a:rPr lang="en" sz="2200" dirty="0"/>
              <a:t>The data provide convincing evidence that </a:t>
            </a:r>
            <a:r>
              <a:rPr lang="en-US" sz="2200" dirty="0"/>
              <a:t>the average </a:t>
            </a:r>
            <a:r>
              <a:rPr lang="en-US" sz="2200" dirty="0" err="1"/>
              <a:t>aldrin</a:t>
            </a:r>
            <a:r>
              <a:rPr lang="en-US" sz="2200" dirty="0"/>
              <a:t> concentration is different for at least one </a:t>
            </a:r>
            <a:r>
              <a:rPr lang="en-US" sz="2200" dirty="0" smtClean="0"/>
              <a:t>group.</a:t>
            </a:r>
            <a:endParaRPr sz="2200" dirty="0"/>
          </a:p>
          <a:p>
            <a:pPr marL="0" lvl="0" indent="0" algn="ctr"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p:txBody>
      </p:sp>
      <p:pic>
        <p:nvPicPr>
          <p:cNvPr id="385" name="Google Shape;385;p57"/>
          <p:cNvPicPr preferRelativeResize="0"/>
          <p:nvPr/>
        </p:nvPicPr>
        <p:blipFill>
          <a:blip r:embed="rId3">
            <a:alphaModFix/>
          </a:blip>
          <a:stretch>
            <a:fillRect/>
          </a:stretch>
        </p:blipFill>
        <p:spPr>
          <a:xfrm>
            <a:off x="457250" y="269700"/>
            <a:ext cx="8349750" cy="161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59" name="Google Shape;59;p13"/>
          <p:cNvSpPr txBox="1"/>
          <p:nvPr/>
        </p:nvSpPr>
        <p:spPr>
          <a:xfrm flipH="1">
            <a:off x="422650" y="2986900"/>
            <a:ext cx="8545500" cy="36549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dirty="0"/>
              <a:t>The Wolf River in Tennessee flows past an abandoned site once used by the pesticide industry for dumping wastes, including chlordane (pesticide), </a:t>
            </a:r>
            <a:r>
              <a:rPr lang="en" sz="2000" u="sng" dirty="0"/>
              <a:t>aldrin</a:t>
            </a:r>
            <a:r>
              <a:rPr lang="en" sz="2000" dirty="0"/>
              <a:t>, and dieldrin (both insecticides)</a:t>
            </a:r>
            <a:endParaRPr sz="2000" dirty="0"/>
          </a:p>
          <a:p>
            <a:pPr marL="457200" lvl="0" indent="-355600" algn="l" rtl="0">
              <a:lnSpc>
                <a:spcPct val="115000"/>
              </a:lnSpc>
              <a:spcBef>
                <a:spcPts val="0"/>
              </a:spcBef>
              <a:spcAft>
                <a:spcPts val="0"/>
              </a:spcAft>
              <a:buSzPts val="2000"/>
              <a:buChar char="●"/>
            </a:pPr>
            <a:r>
              <a:rPr lang="en" sz="2000" dirty="0"/>
              <a:t>These highly toxic organic compounds can cause various cancers and birth defects</a:t>
            </a:r>
            <a:endParaRPr sz="2000" dirty="0"/>
          </a:p>
          <a:p>
            <a:pPr marL="457200" lvl="0" indent="-355600" algn="l" rtl="0">
              <a:lnSpc>
                <a:spcPct val="115000"/>
              </a:lnSpc>
              <a:spcBef>
                <a:spcPts val="0"/>
              </a:spcBef>
              <a:spcAft>
                <a:spcPts val="0"/>
              </a:spcAft>
              <a:buSzPts val="2000"/>
              <a:buChar char="●"/>
            </a:pPr>
            <a:r>
              <a:rPr lang="en" sz="2000" dirty="0"/>
              <a:t>The standard methods to test whether these substances are present in a river is to take samples at six-tenths depth</a:t>
            </a:r>
            <a:endParaRPr sz="2000" dirty="0"/>
          </a:p>
          <a:p>
            <a:pPr marL="457200" lvl="0" indent="-355600" algn="l" rtl="0">
              <a:lnSpc>
                <a:spcPct val="115000"/>
              </a:lnSpc>
              <a:spcBef>
                <a:spcPts val="0"/>
              </a:spcBef>
              <a:spcAft>
                <a:spcPts val="0"/>
              </a:spcAft>
              <a:buSzPts val="2000"/>
              <a:buChar char="●"/>
            </a:pPr>
            <a:r>
              <a:rPr lang="en" sz="2000" dirty="0"/>
              <a:t>But since these compounds are denser than water and their molecules tend to stick to particles of sediment, they are more likely to be found in higher concentrations near the bottom</a:t>
            </a:r>
            <a:endParaRPr sz="2000" dirty="0"/>
          </a:p>
          <a:p>
            <a:pPr marL="0" lvl="0" indent="0" algn="l" rtl="0">
              <a:lnSpc>
                <a:spcPct val="115000"/>
              </a:lnSpc>
              <a:spcBef>
                <a:spcPts val="0"/>
              </a:spcBef>
              <a:spcAft>
                <a:spcPts val="0"/>
              </a:spcAft>
              <a:buNone/>
            </a:pP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457200" y="212445"/>
            <a:ext cx="8229600" cy="702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3A81BA"/>
                </a:solidFill>
              </a:rPr>
              <a:t/>
            </a:r>
            <a:br>
              <a:rPr lang="en" sz="3000" b="1">
                <a:solidFill>
                  <a:srgbClr val="3A81BA"/>
                </a:solidFill>
              </a:rPr>
            </a:br>
            <a:r>
              <a:rPr lang="en" sz="3000" b="1">
                <a:solidFill>
                  <a:srgbClr val="3A81BA"/>
                </a:solidFill>
              </a:rPr>
              <a:t>Data</a:t>
            </a:r>
            <a:endParaRPr sz="3000" b="1">
              <a:solidFill>
                <a:srgbClr val="3A81BA"/>
              </a:solidFill>
            </a:endParaRPr>
          </a:p>
        </p:txBody>
      </p:sp>
      <p:sp>
        <p:nvSpPr>
          <p:cNvPr id="65" name="Google Shape;65;p14"/>
          <p:cNvSpPr txBox="1"/>
          <p:nvPr/>
        </p:nvSpPr>
        <p:spPr>
          <a:xfrm flipH="1">
            <a:off x="457250" y="878250"/>
            <a:ext cx="8545500" cy="547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Aldrin concentration (nanograms per liter) at three levels of depth</a:t>
            </a:r>
            <a:endParaRPr sz="20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p>
        </p:txBody>
      </p:sp>
      <p:pic>
        <p:nvPicPr>
          <p:cNvPr id="66" name="Google Shape;66;p14"/>
          <p:cNvPicPr preferRelativeResize="0"/>
          <p:nvPr/>
        </p:nvPicPr>
        <p:blipFill>
          <a:blip r:embed="rId3">
            <a:alphaModFix/>
          </a:blip>
          <a:stretch>
            <a:fillRect/>
          </a:stretch>
        </p:blipFill>
        <p:spPr>
          <a:xfrm>
            <a:off x="3069860" y="1470175"/>
            <a:ext cx="3004275" cy="519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457200" y="212445"/>
            <a:ext cx="8229600" cy="702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3A81BA"/>
                </a:solidFill>
              </a:rPr>
              <a:t/>
            </a:r>
            <a:br>
              <a:rPr lang="en" sz="3000" b="1">
                <a:solidFill>
                  <a:srgbClr val="3A81BA"/>
                </a:solidFill>
              </a:rPr>
            </a:br>
            <a:r>
              <a:rPr lang="en" sz="3000" b="1">
                <a:solidFill>
                  <a:srgbClr val="3A81BA"/>
                </a:solidFill>
              </a:rPr>
              <a:t>Exploratory analysis</a:t>
            </a:r>
            <a:endParaRPr sz="3000" b="1">
              <a:solidFill>
                <a:srgbClr val="3A81BA"/>
              </a:solidFill>
            </a:endParaRPr>
          </a:p>
        </p:txBody>
      </p:sp>
      <p:sp>
        <p:nvSpPr>
          <p:cNvPr id="72" name="Google Shape;72;p15"/>
          <p:cNvSpPr txBox="1"/>
          <p:nvPr/>
        </p:nvSpPr>
        <p:spPr>
          <a:xfrm flipH="1">
            <a:off x="457250" y="878250"/>
            <a:ext cx="8545500" cy="547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Aldrin concentration (nanograms per liter) at three levels of depth</a:t>
            </a:r>
            <a:endParaRPr sz="20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p>
        </p:txBody>
      </p:sp>
      <p:pic>
        <p:nvPicPr>
          <p:cNvPr id="73" name="Google Shape;73;p15"/>
          <p:cNvPicPr preferRelativeResize="0"/>
          <p:nvPr/>
        </p:nvPicPr>
        <p:blipFill>
          <a:blip r:embed="rId3">
            <a:alphaModFix/>
          </a:blip>
          <a:stretch>
            <a:fillRect/>
          </a:stretch>
        </p:blipFill>
        <p:spPr>
          <a:xfrm>
            <a:off x="1442713" y="1478850"/>
            <a:ext cx="6258575" cy="511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457200" y="212445"/>
            <a:ext cx="8229600" cy="702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3A81BA"/>
                </a:solidFill>
              </a:rPr>
              <a:t/>
            </a:r>
            <a:br>
              <a:rPr lang="en" sz="3000" b="1">
                <a:solidFill>
                  <a:srgbClr val="3A81BA"/>
                </a:solidFill>
              </a:rPr>
            </a:br>
            <a:r>
              <a:rPr lang="en" sz="3000" b="1">
                <a:solidFill>
                  <a:srgbClr val="3A81BA"/>
                </a:solidFill>
              </a:rPr>
              <a:t>Research question</a:t>
            </a:r>
            <a:endParaRPr sz="3000" b="1">
              <a:solidFill>
                <a:srgbClr val="3A81BA"/>
              </a:solidFill>
            </a:endParaRPr>
          </a:p>
        </p:txBody>
      </p:sp>
      <p:sp>
        <p:nvSpPr>
          <p:cNvPr id="79" name="Google Shape;79;p16"/>
          <p:cNvSpPr txBox="1"/>
          <p:nvPr/>
        </p:nvSpPr>
        <p:spPr>
          <a:xfrm flipH="1">
            <a:off x="457250" y="878250"/>
            <a:ext cx="8545500" cy="547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457200" y="212445"/>
            <a:ext cx="8229600" cy="702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3A81BA"/>
                </a:solidFill>
              </a:rPr>
              <a:t/>
            </a:r>
            <a:br>
              <a:rPr lang="en" sz="3000" b="1">
                <a:solidFill>
                  <a:srgbClr val="3A81BA"/>
                </a:solidFill>
              </a:rPr>
            </a:br>
            <a:r>
              <a:rPr lang="en" sz="3000" b="1">
                <a:solidFill>
                  <a:srgbClr val="3A81BA"/>
                </a:solidFill>
              </a:rPr>
              <a:t>ANOVA</a:t>
            </a:r>
            <a:endParaRPr sz="3000" b="1">
              <a:solidFill>
                <a:srgbClr val="3A81BA"/>
              </a:solidFill>
            </a:endParaRPr>
          </a:p>
        </p:txBody>
      </p:sp>
      <p:sp>
        <p:nvSpPr>
          <p:cNvPr id="103" name="Google Shape;103;p20"/>
          <p:cNvSpPr txBox="1"/>
          <p:nvPr/>
        </p:nvSpPr>
        <p:spPr>
          <a:xfrm flipH="1">
            <a:off x="457250" y="878250"/>
            <a:ext cx="8545500" cy="5474400"/>
          </a:xfrm>
          <a:prstGeom prst="rect">
            <a:avLst/>
          </a:prstGeom>
          <a:noFill/>
          <a:ln>
            <a:noFill/>
          </a:ln>
        </p:spPr>
        <p:txBody>
          <a:bodyPr spcFirstLastPara="1" wrap="square" lIns="91425" tIns="91425" rIns="91425" bIns="91425" anchor="t" anchorCtr="0">
            <a:noAutofit/>
          </a:bodyPr>
          <a:lstStyle/>
          <a:p>
            <a:pPr lvl="0">
              <a:lnSpc>
                <a:spcPct val="115000"/>
              </a:lnSpc>
            </a:pPr>
            <a:r>
              <a:rPr lang="en-US" sz="2200" dirty="0"/>
              <a:t>ANOVA is used to assess whether the mean</a:t>
            </a:r>
            <a:r>
              <a:rPr lang="en-US" altLang="zh-CN" sz="2200" dirty="0"/>
              <a:t>s</a:t>
            </a:r>
            <a:r>
              <a:rPr lang="en-US" sz="2200" dirty="0"/>
              <a:t> are different for different levels of a categorical variable.</a:t>
            </a:r>
            <a:endParaRPr lang="en-US" sz="2200" dirty="0">
              <a:solidFill>
                <a:schemeClr val="accent1"/>
              </a:solidFill>
            </a:endParaRPr>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r>
              <a:rPr lang="en" sz="2200" dirty="0"/>
              <a:t>	</a:t>
            </a:r>
            <a:r>
              <a:rPr lang="en" sz="2200" i="1" dirty="0">
                <a:solidFill>
                  <a:schemeClr val="accent1"/>
                </a:solidFill>
              </a:rPr>
              <a:t>H</a:t>
            </a:r>
            <a:r>
              <a:rPr lang="en" sz="2200" i="1" baseline="-25000" dirty="0">
                <a:solidFill>
                  <a:schemeClr val="accent1"/>
                </a:solidFill>
              </a:rPr>
              <a:t>0 </a:t>
            </a:r>
            <a:r>
              <a:rPr lang="en" sz="2200" dirty="0"/>
              <a:t>: The mean outcome is the same across all </a:t>
            </a:r>
            <a:r>
              <a:rPr lang="en" sz="2200" dirty="0" smtClean="0"/>
              <a:t>categories</a:t>
            </a:r>
            <a:endParaRPr sz="2200" dirty="0"/>
          </a:p>
          <a:p>
            <a:pPr marL="0" lvl="0" indent="0" algn="l" rtl="0">
              <a:lnSpc>
                <a:spcPct val="115000"/>
              </a:lnSpc>
              <a:spcBef>
                <a:spcPts val="0"/>
              </a:spcBef>
              <a:spcAft>
                <a:spcPts val="0"/>
              </a:spcAft>
              <a:buNone/>
            </a:pPr>
            <a:endParaRPr sz="2200" dirty="0"/>
          </a:p>
          <a:p>
            <a:pPr marL="0" lvl="0" indent="0" algn="ctr" rtl="0">
              <a:lnSpc>
                <a:spcPct val="115000"/>
              </a:lnSpc>
              <a:spcBef>
                <a:spcPts val="0"/>
              </a:spcBef>
              <a:spcAft>
                <a:spcPts val="0"/>
              </a:spcAft>
              <a:buNone/>
            </a:pPr>
            <a:r>
              <a:rPr lang="en" sz="2200" dirty="0"/>
              <a:t>𝜇</a:t>
            </a:r>
            <a:r>
              <a:rPr lang="en" sz="2200" baseline="-25000" dirty="0"/>
              <a:t>1</a:t>
            </a:r>
            <a:r>
              <a:rPr lang="en" sz="2200" dirty="0"/>
              <a:t> = 𝜇</a:t>
            </a:r>
            <a:r>
              <a:rPr lang="en" sz="2200" baseline="-25000" dirty="0"/>
              <a:t>2</a:t>
            </a:r>
            <a:r>
              <a:rPr lang="en" sz="2200" dirty="0"/>
              <a:t> = … = 𝜇</a:t>
            </a:r>
            <a:r>
              <a:rPr lang="en" sz="2200" baseline="-25000" dirty="0" smtClean="0"/>
              <a:t>k</a:t>
            </a:r>
            <a:endParaRPr sz="2200" dirty="0"/>
          </a:p>
          <a:p>
            <a:pPr marL="0" lvl="0" indent="0" algn="ctr"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i="1" dirty="0">
              <a:solidFill>
                <a:schemeClr val="accent1"/>
              </a:solidFill>
            </a:endParaRPr>
          </a:p>
          <a:p>
            <a:pPr marL="0" lvl="0" indent="0" algn="l" rtl="0">
              <a:lnSpc>
                <a:spcPct val="115000"/>
              </a:lnSpc>
              <a:spcBef>
                <a:spcPts val="0"/>
              </a:spcBef>
              <a:spcAft>
                <a:spcPts val="0"/>
              </a:spcAft>
              <a:buNone/>
            </a:pPr>
            <a:r>
              <a:rPr lang="en" sz="2200" i="1" dirty="0">
                <a:solidFill>
                  <a:schemeClr val="accent1"/>
                </a:solidFill>
              </a:rPr>
              <a:t>	H</a:t>
            </a:r>
            <a:r>
              <a:rPr lang="en" sz="2200" i="1" baseline="-25000" dirty="0">
                <a:solidFill>
                  <a:schemeClr val="accent1"/>
                </a:solidFill>
              </a:rPr>
              <a:t>A </a:t>
            </a:r>
            <a:r>
              <a:rPr lang="en" sz="2200" dirty="0"/>
              <a:t>: At least one mean is different than others</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p:nvPr/>
        </p:nvSpPr>
        <p:spPr>
          <a:xfrm>
            <a:off x="457200" y="212445"/>
            <a:ext cx="8229600" cy="702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rgbClr val="3A81BA"/>
                </a:solidFill>
              </a:rPr>
              <a:t/>
            </a:r>
            <a:br>
              <a:rPr lang="en" sz="3000" b="1">
                <a:solidFill>
                  <a:srgbClr val="3A81BA"/>
                </a:solidFill>
              </a:rPr>
            </a:br>
            <a:r>
              <a:rPr lang="en" sz="3000" b="1">
                <a:solidFill>
                  <a:srgbClr val="3A81BA"/>
                </a:solidFill>
              </a:rPr>
              <a:t>Conditions</a:t>
            </a:r>
            <a:endParaRPr sz="3000" b="1">
              <a:solidFill>
                <a:srgbClr val="3A81BA"/>
              </a:solidFill>
            </a:endParaRPr>
          </a:p>
        </p:txBody>
      </p:sp>
      <p:sp>
        <p:nvSpPr>
          <p:cNvPr id="121" name="Google Shape;121;p23"/>
          <p:cNvSpPr txBox="1"/>
          <p:nvPr/>
        </p:nvSpPr>
        <p:spPr>
          <a:xfrm flipH="1">
            <a:off x="457250" y="881625"/>
            <a:ext cx="8545500" cy="59763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AutoNum type="arabicPeriod"/>
            </a:pPr>
            <a:r>
              <a:rPr lang="en" sz="2000" dirty="0"/>
              <a:t>The observations should be independent within and between groups </a:t>
            </a:r>
            <a:endParaRPr sz="2000" dirty="0"/>
          </a:p>
          <a:p>
            <a:pPr marL="0" lvl="0" indent="0" algn="l" rtl="0">
              <a:lnSpc>
                <a:spcPct val="115000"/>
              </a:lnSpc>
              <a:spcBef>
                <a:spcPts val="0"/>
              </a:spcBef>
              <a:spcAft>
                <a:spcPts val="0"/>
              </a:spcAft>
              <a:buNone/>
            </a:pPr>
            <a:endParaRPr sz="2000" dirty="0"/>
          </a:p>
          <a:p>
            <a:pPr marL="457200" lvl="0" indent="-355600" algn="l" rtl="0">
              <a:lnSpc>
                <a:spcPct val="115000"/>
              </a:lnSpc>
              <a:spcBef>
                <a:spcPts val="0"/>
              </a:spcBef>
              <a:spcAft>
                <a:spcPts val="0"/>
              </a:spcAft>
              <a:buSzPts val="2000"/>
              <a:buAutoNum type="arabicPeriod" startAt="2"/>
            </a:pPr>
            <a:r>
              <a:rPr lang="en" sz="2000" dirty="0"/>
              <a:t>The observations within each group should be nearly normal</a:t>
            </a:r>
            <a:endParaRPr sz="2000" dirty="0"/>
          </a:p>
          <a:p>
            <a:pPr marL="914400" lvl="0" indent="-355600" algn="l" rtl="0">
              <a:lnSpc>
                <a:spcPct val="115000"/>
              </a:lnSpc>
              <a:spcBef>
                <a:spcPts val="0"/>
              </a:spcBef>
              <a:spcAft>
                <a:spcPts val="0"/>
              </a:spcAft>
              <a:buSzPts val="2000"/>
              <a:buChar char="●"/>
            </a:pPr>
            <a:r>
              <a:rPr lang="en" sz="2000" dirty="0"/>
              <a:t>Especially important when the sample sizes are </a:t>
            </a:r>
            <a:r>
              <a:rPr lang="en" sz="2000" dirty="0" smtClean="0"/>
              <a:t>small</a:t>
            </a:r>
          </a:p>
          <a:p>
            <a:pPr marL="914400" lvl="0" indent="-355600" algn="l" rtl="0">
              <a:lnSpc>
                <a:spcPct val="115000"/>
              </a:lnSpc>
              <a:spcBef>
                <a:spcPts val="0"/>
              </a:spcBef>
              <a:spcAft>
                <a:spcPts val="0"/>
              </a:spcAft>
              <a:buSzPts val="2000"/>
              <a:buChar char="●"/>
            </a:pPr>
            <a:r>
              <a:rPr lang="en" sz="2000" smtClean="0"/>
              <a:t>Use </a:t>
            </a:r>
            <a:r>
              <a:rPr lang="en" sz="2000" smtClean="0"/>
              <a:t>histogram </a:t>
            </a:r>
            <a:r>
              <a:rPr lang="en" sz="2000" dirty="0" smtClean="0"/>
              <a:t>or other visualization </a:t>
            </a:r>
            <a:endParaRPr sz="2000" dirty="0"/>
          </a:p>
          <a:p>
            <a:pPr marL="0" lvl="0" indent="0" algn="l" rtl="0">
              <a:lnSpc>
                <a:spcPct val="115000"/>
              </a:lnSpc>
              <a:spcBef>
                <a:spcPts val="0"/>
              </a:spcBef>
              <a:spcAft>
                <a:spcPts val="0"/>
              </a:spcAft>
              <a:buNone/>
            </a:pPr>
            <a:endParaRPr sz="2000" dirty="0"/>
          </a:p>
          <a:p>
            <a:pPr marL="457200" lvl="0" indent="-355600" algn="l" rtl="0">
              <a:lnSpc>
                <a:spcPct val="115000"/>
              </a:lnSpc>
              <a:spcBef>
                <a:spcPts val="0"/>
              </a:spcBef>
              <a:spcAft>
                <a:spcPts val="0"/>
              </a:spcAft>
              <a:buSzPts val="2000"/>
              <a:buAutoNum type="arabicPeriod" startAt="3"/>
            </a:pPr>
            <a:r>
              <a:rPr lang="en" sz="2000" dirty="0" smtClean="0"/>
              <a:t>The </a:t>
            </a:r>
            <a:r>
              <a:rPr lang="en" sz="2000" dirty="0"/>
              <a:t>variability across the groups should be about equal</a:t>
            </a:r>
            <a:endParaRPr sz="2000" dirty="0"/>
          </a:p>
          <a:p>
            <a:pPr marL="914400" lvl="0" indent="-355600" algn="l" rtl="0">
              <a:lnSpc>
                <a:spcPct val="115000"/>
              </a:lnSpc>
              <a:spcBef>
                <a:spcPts val="0"/>
              </a:spcBef>
              <a:spcAft>
                <a:spcPts val="0"/>
              </a:spcAft>
              <a:buSzPts val="2000"/>
              <a:buChar char="●"/>
            </a:pPr>
            <a:r>
              <a:rPr lang="en" sz="2000" dirty="0"/>
              <a:t>Especially important when the sample sizes differ between </a:t>
            </a:r>
            <a:r>
              <a:rPr lang="en" sz="2000" dirty="0" smtClean="0"/>
              <a:t>groups</a:t>
            </a:r>
          </a:p>
          <a:p>
            <a:pPr marL="914400" indent="-355600">
              <a:lnSpc>
                <a:spcPct val="115000"/>
              </a:lnSpc>
              <a:buSzPts val="2000"/>
              <a:buFont typeface="Arial"/>
              <a:buChar char="●"/>
            </a:pPr>
            <a:r>
              <a:rPr lang="en" sz="2000" dirty="0" smtClean="0"/>
              <a:t>Use boxplot </a:t>
            </a:r>
            <a:r>
              <a:rPr lang="en-US" sz="2000" dirty="0"/>
              <a:t>or other visualization </a:t>
            </a:r>
          </a:p>
          <a:p>
            <a:pPr marL="914400" lvl="0" indent="-355600" algn="l" rtl="0">
              <a:lnSpc>
                <a:spcPct val="115000"/>
              </a:lnSpc>
              <a:spcBef>
                <a:spcPts val="0"/>
              </a:spcBef>
              <a:spcAft>
                <a:spcPts val="0"/>
              </a:spcAft>
              <a:buSzPts val="2000"/>
              <a:buChar char="●"/>
            </a:pPr>
            <a:endParaRPr sz="2000" dirty="0"/>
          </a:p>
          <a:p>
            <a:pPr marL="0" lvl="0" indent="0" algn="l" rtl="0">
              <a:lnSpc>
                <a:spcPct val="115000"/>
              </a:lnSpc>
              <a:spcBef>
                <a:spcPts val="0"/>
              </a:spcBef>
              <a:spcAft>
                <a:spcPts val="0"/>
              </a:spcAft>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457200" y="212445"/>
            <a:ext cx="8229600" cy="702000"/>
          </a:xfrm>
          <a:prstGeom prst="rect">
            <a:avLst/>
          </a:prstGeom>
          <a:noFill/>
          <a:ln>
            <a:noFill/>
          </a:ln>
        </p:spPr>
        <p:txBody>
          <a:bodyPr spcFirstLastPara="1" wrap="square" lIns="91425" tIns="91425" rIns="91425" bIns="91425" anchor="b" anchorCtr="0">
            <a:noAutofit/>
          </a:bodyPr>
          <a:lstStyle/>
          <a:p>
            <a:pPr lvl="0"/>
            <a:r>
              <a:rPr lang="en-US" sz="3000" b="1" dirty="0" smtClean="0">
                <a:solidFill>
                  <a:srgbClr val="3A81BA"/>
                </a:solidFill>
              </a:rPr>
              <a:t>Variability</a:t>
            </a:r>
            <a:endParaRPr sz="3000" b="1" dirty="0">
              <a:solidFill>
                <a:srgbClr val="3A81BA"/>
              </a:solidFill>
            </a:endParaRPr>
          </a:p>
        </p:txBody>
      </p:sp>
      <p:sp>
        <p:nvSpPr>
          <p:cNvPr id="177" name="Google Shape;177;p31"/>
          <p:cNvSpPr txBox="1"/>
          <p:nvPr/>
        </p:nvSpPr>
        <p:spPr>
          <a:xfrm flipH="1">
            <a:off x="457250" y="1110225"/>
            <a:ext cx="8545500" cy="539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solidFill>
                  <a:schemeClr val="accent1"/>
                </a:solidFill>
              </a:rPr>
              <a:t>Does there appear to be a lot of variability within groups? How about between groups? </a:t>
            </a:r>
            <a:endParaRPr sz="2200" dirty="0">
              <a:solidFill>
                <a:schemeClr val="accent1"/>
              </a:solidFill>
            </a:endParaRPr>
          </a:p>
        </p:txBody>
      </p:sp>
      <p:pic>
        <p:nvPicPr>
          <p:cNvPr id="179" name="Google Shape;179;p31"/>
          <p:cNvPicPr preferRelativeResize="0"/>
          <p:nvPr/>
        </p:nvPicPr>
        <p:blipFill>
          <a:blip r:embed="rId3">
            <a:alphaModFix/>
          </a:blip>
          <a:stretch>
            <a:fillRect/>
          </a:stretch>
        </p:blipFill>
        <p:spPr>
          <a:xfrm>
            <a:off x="1322525" y="3087150"/>
            <a:ext cx="6498935" cy="311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endParaRPr lang="en-US" dirty="0"/>
          </a:p>
        </p:txBody>
      </p:sp>
      <p:pic>
        <p:nvPicPr>
          <p:cNvPr id="1026" name="Picture 2" descr="ANOVA Test - Types, Table, Formula, Examples"/>
          <p:cNvPicPr>
            <a:picLocks noChangeAspect="1" noChangeArrowheads="1"/>
          </p:cNvPicPr>
          <p:nvPr/>
        </p:nvPicPr>
        <p:blipFill rotWithShape="1">
          <a:blip r:embed="rId2">
            <a:extLst>
              <a:ext uri="{28A0092B-C50C-407E-A947-70E740481C1C}">
                <a14:useLocalDpi xmlns:a14="http://schemas.microsoft.com/office/drawing/2010/main" val="0"/>
              </a:ext>
            </a:extLst>
          </a:blip>
          <a:srcRect l="3015" t="21830" r="3454"/>
          <a:stretch/>
        </p:blipFill>
        <p:spPr bwMode="auto">
          <a:xfrm>
            <a:off x="272561" y="1749671"/>
            <a:ext cx="8730761" cy="1950793"/>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385;p57"/>
          <p:cNvPicPr preferRelativeResize="0"/>
          <p:nvPr/>
        </p:nvPicPr>
        <p:blipFill rotWithShape="1">
          <a:blip r:embed="rId3">
            <a:alphaModFix/>
          </a:blip>
          <a:srcRect r="15022"/>
          <a:stretch/>
        </p:blipFill>
        <p:spPr>
          <a:xfrm>
            <a:off x="896817" y="4032497"/>
            <a:ext cx="7605346" cy="1617225"/>
          </a:xfrm>
          <a:prstGeom prst="rect">
            <a:avLst/>
          </a:prstGeom>
          <a:noFill/>
          <a:ln>
            <a:noFill/>
          </a:ln>
        </p:spPr>
      </p:pic>
    </p:spTree>
    <p:extLst>
      <p:ext uri="{BB962C8B-B14F-4D97-AF65-F5344CB8AC3E}">
        <p14:creationId xmlns:p14="http://schemas.microsoft.com/office/powerpoint/2010/main" val="3485859981"/>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4048</TotalTime>
  <Words>312</Words>
  <Application>Microsoft Office PowerPoint</Application>
  <PresentationFormat>On-screen Show (4:3)</PresentationFormat>
  <Paragraphs>44</Paragraphs>
  <Slides>10</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Fang, Rebecca</cp:lastModifiedBy>
  <cp:revision>9</cp:revision>
  <dcterms:modified xsi:type="dcterms:W3CDTF">2024-03-18T12:50:59Z</dcterms:modified>
</cp:coreProperties>
</file>