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7" r:id="rId2"/>
    <p:sldId id="259" r:id="rId3"/>
    <p:sldId id="262" r:id="rId4"/>
    <p:sldId id="263" r:id="rId5"/>
    <p:sldId id="264" r:id="rId6"/>
    <p:sldId id="289" r:id="rId7"/>
    <p:sldId id="290" r:id="rId8"/>
    <p:sldId id="293" r:id="rId9"/>
    <p:sldId id="292" r:id="rId10"/>
    <p:sldId id="287" r:id="rId11"/>
    <p:sldId id="291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5d90997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5d90997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5d909973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5d909973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04decb5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04decb5_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64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04decb5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04decb5_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16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69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a1d17a6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a1d17a6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07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Simple </a:t>
            </a:r>
            <a:r>
              <a:rPr lang="en-US" smtClean="0">
                <a:solidFill>
                  <a:schemeClr val="accent1"/>
                </a:solidFill>
              </a:rPr>
              <a:t>Linear Regression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Sleep Study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045"/>
          <a:stretch/>
        </p:blipFill>
        <p:spPr>
          <a:xfrm>
            <a:off x="879231" y="1784838"/>
            <a:ext cx="7142857" cy="47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Testing for the slope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always use a t-test in inference for regression.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61" y="3063019"/>
            <a:ext cx="63341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1"/>
                </a:solidFill>
              </a:rPr>
              <a:t>Response </a:t>
            </a:r>
            <a:r>
              <a:rPr lang="en" sz="2200" dirty="0" smtClean="0">
                <a:solidFill>
                  <a:schemeClr val="accent1"/>
                </a:solidFill>
              </a:rPr>
              <a:t>variable: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 </a:t>
            </a:r>
            <a:r>
              <a:rPr lang="en" sz="2200" i="1" dirty="0"/>
              <a:t>% in poverty</a:t>
            </a:r>
            <a:endParaRPr sz="2200" i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1"/>
                </a:solidFill>
              </a:rPr>
              <a:t>Explanatory </a:t>
            </a:r>
            <a:r>
              <a:rPr lang="en" sz="2200" dirty="0" smtClean="0">
                <a:solidFill>
                  <a:schemeClr val="accent1"/>
                </a:solidFill>
              </a:rPr>
              <a:t>variable: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 </a:t>
            </a:r>
            <a:r>
              <a:rPr lang="en" sz="2200" i="1" dirty="0"/>
              <a:t>% HS grad</a:t>
            </a:r>
            <a:endParaRPr sz="2200" i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i="1" dirty="0"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 linear, negative,</a:t>
            </a:r>
            <a:br>
              <a:rPr lang="en" sz="2200" i="1"/>
            </a:br>
            <a:r>
              <a:rPr lang="en" sz="2200" i="1"/>
              <a:t> moderately strong</a:t>
            </a:r>
            <a:endParaRPr sz="2200" i="1"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1538654" y="3241375"/>
            <a:ext cx="3508131" cy="25791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The </a:t>
            </a:r>
            <a:r>
              <a:rPr lang="en" dirty="0" smtClean="0">
                <a:solidFill>
                  <a:schemeClr val="accent1"/>
                </a:solidFill>
              </a:rPr>
              <a:t>linear regression line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01" name="Google Shape;101;p24"/>
          <p:cNvPicPr preferRelativeResize="0"/>
          <p:nvPr/>
        </p:nvPicPr>
        <p:blipFill rotWithShape="1">
          <a:blip r:embed="rId3">
            <a:alphaModFix/>
          </a:blip>
          <a:srcRect t="24578"/>
          <a:stretch/>
        </p:blipFill>
        <p:spPr>
          <a:xfrm>
            <a:off x="684888" y="1641188"/>
            <a:ext cx="8045874" cy="14278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809492" y="1338318"/>
                <a:ext cx="23340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92" y="1338318"/>
                <a:ext cx="2334008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The </a:t>
            </a:r>
            <a:r>
              <a:rPr lang="en" dirty="0" smtClean="0">
                <a:solidFill>
                  <a:schemeClr val="accent1"/>
                </a:solidFill>
              </a:rPr>
              <a:t>linear regression line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01" name="Google Shape;101;p24"/>
          <p:cNvPicPr preferRelativeResize="0"/>
          <p:nvPr/>
        </p:nvPicPr>
        <p:blipFill rotWithShape="1">
          <a:blip r:embed="rId3">
            <a:alphaModFix/>
          </a:blip>
          <a:srcRect t="24578"/>
          <a:stretch/>
        </p:blipFill>
        <p:spPr>
          <a:xfrm>
            <a:off x="684888" y="1641188"/>
            <a:ext cx="8045874" cy="14278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09492" y="1338318"/>
                <a:ext cx="23340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92" y="1338318"/>
                <a:ext cx="2334008" cy="400110"/>
              </a:xfrm>
              <a:prstGeom prst="rect">
                <a:avLst/>
              </a:prstGeom>
              <a:blipFill>
                <a:blip r:embed="rId4"/>
                <a:stretch>
                  <a:fillRect t="-3077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30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108" y="3499338"/>
            <a:ext cx="3457840" cy="3164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Residuals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 flipH="1">
            <a:off x="5558050" y="2793025"/>
            <a:ext cx="2774700" cy="31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338954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Conditions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dirty="0" smtClean="0"/>
              <a:t>Linearity</a:t>
            </a:r>
          </a:p>
          <a:p>
            <a:pPr lvl="1" indent="-3683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" sz="1600" dirty="0" smtClean="0"/>
              <a:t>Scatterplot</a:t>
            </a:r>
          </a:p>
          <a:p>
            <a:pPr lvl="1" indent="-3683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endParaRPr sz="16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dirty="0"/>
              <a:t>Nearly normal </a:t>
            </a:r>
            <a:r>
              <a:rPr lang="en" sz="2200" dirty="0" smtClean="0"/>
              <a:t>residuals</a:t>
            </a:r>
          </a:p>
          <a:p>
            <a:pPr lvl="1" indent="-3683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" sz="1600" dirty="0" smtClean="0"/>
              <a:t>Histogram of residuals</a:t>
            </a:r>
            <a:endParaRPr lang="en" sz="16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dirty="0" smtClean="0"/>
              <a:t>Constant variability</a:t>
            </a:r>
          </a:p>
          <a:p>
            <a:pPr marL="889000" lvl="1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-US" sz="1600" dirty="0" smtClean="0"/>
              <a:t>Plot of residuals</a:t>
            </a:r>
            <a:endParaRPr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64" y="1305775"/>
            <a:ext cx="4572000" cy="34808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4915" r="6179"/>
          <a:stretch/>
        </p:blipFill>
        <p:spPr>
          <a:xfrm>
            <a:off x="879231" y="4291670"/>
            <a:ext cx="3365702" cy="23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11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362</Words>
  <Application>Microsoft Office PowerPoint</Application>
  <PresentationFormat>On-screen Show (4:3)</PresentationFormat>
  <Paragraphs>45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Custom</vt:lpstr>
      <vt:lpstr>Simple Linear Regression</vt:lpstr>
      <vt:lpstr>Poverty vs. HS graduate rate</vt:lpstr>
      <vt:lpstr>Poverty vs. HS graduate rate</vt:lpstr>
      <vt:lpstr>Poverty vs. HS graduate rate</vt:lpstr>
      <vt:lpstr>Poverty vs. HS graduate rate</vt:lpstr>
      <vt:lpstr>The linear regression line</vt:lpstr>
      <vt:lpstr>The linear regression line</vt:lpstr>
      <vt:lpstr>Residuals</vt:lpstr>
      <vt:lpstr>Conditions</vt:lpstr>
      <vt:lpstr>Sleep Study</vt:lpstr>
      <vt:lpstr>Testing for the slope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Fitting, Residuals, and Correlation</dc:title>
  <dc:creator>Fang, Rebecca</dc:creator>
  <cp:lastModifiedBy>Fang, Rebecca</cp:lastModifiedBy>
  <cp:revision>18</cp:revision>
  <dcterms:modified xsi:type="dcterms:W3CDTF">2024-03-18T20:48:47Z</dcterms:modified>
</cp:coreProperties>
</file>