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3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a332d6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a332d6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a332d67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a332d67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a332d67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a332d67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d909973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5d909973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047626b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047626b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047626b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047626b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047626b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047626b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047626b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047626b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047626b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047626b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5d90997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5d909973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5d90997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5d90997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d90997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d90997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5d90997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5d90997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5d90997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5d90997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47626b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047626b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 Fitting,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Residuals, and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Correlation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lang="en" sz="2200" baseline="-25000"/>
              <a:t>i</a:t>
            </a:r>
            <a:r>
              <a:rPr lang="en" sz="2200"/>
              <a:t>) and predicted ŷ</a:t>
            </a:r>
            <a:r>
              <a:rPr lang="en" sz="2200" baseline="-250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Correlation</a:t>
            </a:r>
            <a:r>
              <a:rPr lang="en" sz="2200" i="1"/>
              <a:t> </a:t>
            </a:r>
            <a:r>
              <a:rPr lang="en" sz="2200"/>
              <a:t>describes the strength of the </a:t>
            </a:r>
            <a:r>
              <a:rPr lang="en" sz="2200" i="1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i="1" dirty="0">
                <a:solidFill>
                  <a:schemeClr val="accent1"/>
                </a:solidFill>
              </a:rPr>
              <a:t>Correlation</a:t>
            </a:r>
            <a:r>
              <a:rPr lang="en" sz="2200" i="1" dirty="0"/>
              <a:t> </a:t>
            </a:r>
            <a:r>
              <a:rPr lang="en" sz="2200" dirty="0"/>
              <a:t>describes the strength of the </a:t>
            </a:r>
            <a:r>
              <a:rPr lang="en" sz="2200" i="1" dirty="0">
                <a:solidFill>
                  <a:srgbClr val="FF9900"/>
                </a:solidFill>
              </a:rPr>
              <a:t>linear </a:t>
            </a:r>
            <a:r>
              <a:rPr lang="en" sz="2200" dirty="0" smtClean="0"/>
              <a:t>relationship </a:t>
            </a:r>
            <a:r>
              <a:rPr lang="en" sz="2200" dirty="0"/>
              <a:t>between two variables.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It takes values between -1 (perfect negative) and</a:t>
            </a:r>
            <a:br>
              <a:rPr lang="en" sz="2200" dirty="0"/>
            </a:br>
            <a:r>
              <a:rPr lang="en" sz="2200" dirty="0"/>
              <a:t>+1 (perfect positive).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A value of 0 indicates no linear association.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-0.75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8" y="2439063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-0.75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8" y="2439063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0.9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arenBoth"/>
            </a:pPr>
            <a:r>
              <a:rPr lang="en" sz="2200">
                <a:solidFill>
                  <a:srgbClr val="000000"/>
                </a:solidFill>
              </a:rPr>
              <a:t>0.5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8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0.9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0.5</a:t>
            </a:r>
            <a:endParaRPr sz="2200" i="1">
              <a:solidFill>
                <a:srgbClr val="FF9900"/>
              </a:solidFill>
            </a:endParaRPr>
          </a:p>
        </p:txBody>
      </p:sp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8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 flipH="1">
            <a:off x="5828950" y="3111575"/>
            <a:ext cx="2905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rgbClr val="FF9900"/>
                </a:solidFill>
              </a:rPr>
              <a:t>(b)  → correlation means </a:t>
            </a:r>
            <a:r>
              <a:rPr lang="en" sz="2200" i="1" u="sng">
                <a:solidFill>
                  <a:srgbClr val="FF9900"/>
                </a:solidFill>
              </a:rPr>
              <a:t>linear</a:t>
            </a:r>
            <a:r>
              <a:rPr lang="en" sz="2200" i="1">
                <a:solidFill>
                  <a:srgbClr val="FF9900"/>
                </a:solidFill>
              </a:rPr>
              <a:t> association</a:t>
            </a:r>
            <a:endParaRPr sz="2200" i="1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74" name="Google Shape;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in poverty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lang="en" sz="2200" i="1"/>
              <a:t>% HS grad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 linear, negative,</a:t>
            </a:r>
            <a:br>
              <a:rPr lang="en" sz="2200" i="1"/>
            </a:br>
            <a:r>
              <a:rPr lang="en" sz="2200" i="1"/>
              <a:t> moderately strong</a:t>
            </a:r>
            <a:endParaRPr sz="2200" i="1"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2654700" cy="45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0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5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= Fit + Residual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75" y="2210275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749</Words>
  <Application>Microsoft Office PowerPoint</Application>
  <PresentationFormat>On-screen Show (4:3)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Simple Light</vt:lpstr>
      <vt:lpstr>Custom</vt:lpstr>
      <vt:lpstr>Line Fitting, Residuals, and Correlation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Poverty vs. HS graduate rate</vt:lpstr>
      <vt:lpstr>Eyeballing the line</vt:lpstr>
      <vt:lpstr>Residuals</vt:lpstr>
      <vt:lpstr>Residuals (cont.)</vt:lpstr>
      <vt:lpstr>Residuals (cont.)</vt:lpstr>
      <vt:lpstr>Residuals (cont.)</vt:lpstr>
      <vt:lpstr>Quantifying the relationship</vt:lpstr>
      <vt:lpstr>Quantifying the relationship</vt:lpstr>
      <vt:lpstr>Guessing the correlation</vt:lpstr>
      <vt:lpstr>Guessing the correlation</vt:lpstr>
      <vt:lpstr>Guessing the correlation</vt:lpstr>
      <vt:lpstr>Guessing the correlation</vt:lpstr>
      <vt:lpstr>Assessing the correlation</vt:lpstr>
      <vt:lpstr>Assessing the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Fitting, Residuals, and Correlation</dc:title>
  <cp:lastModifiedBy>Fang, Rebecca</cp:lastModifiedBy>
  <cp:revision>2</cp:revision>
  <dcterms:modified xsi:type="dcterms:W3CDTF">2023-04-21T17:53:45Z</dcterms:modified>
</cp:coreProperties>
</file>