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314" r:id="rId7"/>
    <p:sldId id="261" r:id="rId8"/>
    <p:sldId id="262" r:id="rId9"/>
    <p:sldId id="263" r:id="rId10"/>
    <p:sldId id="302" r:id="rId11"/>
    <p:sldId id="293" r:id="rId12"/>
    <p:sldId id="298" r:id="rId13"/>
    <p:sldId id="303" r:id="rId14"/>
    <p:sldId id="270" r:id="rId15"/>
    <p:sldId id="306" r:id="rId16"/>
    <p:sldId id="305" r:id="rId17"/>
    <p:sldId id="271" r:id="rId18"/>
    <p:sldId id="273" r:id="rId19"/>
    <p:sldId id="285" r:id="rId20"/>
    <p:sldId id="274" r:id="rId21"/>
    <p:sldId id="275" r:id="rId22"/>
    <p:sldId id="276" r:id="rId23"/>
    <p:sldId id="312" r:id="rId24"/>
    <p:sldId id="277" r:id="rId25"/>
    <p:sldId id="278" r:id="rId26"/>
    <p:sldId id="279" r:id="rId27"/>
    <p:sldId id="280" r:id="rId28"/>
    <p:sldId id="289" r:id="rId29"/>
    <p:sldId id="290" r:id="rId30"/>
    <p:sldId id="291" r:id="rId31"/>
    <p:sldId id="307" r:id="rId32"/>
    <p:sldId id="309" r:id="rId33"/>
    <p:sldId id="283" r:id="rId34"/>
    <p:sldId id="311" r:id="rId35"/>
    <p:sldId id="295" r:id="rId36"/>
    <p:sldId id="313" r:id="rId37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der Albahlal" initials="BA" lastIdx="2" clrIdx="0">
    <p:extLst>
      <p:ext uri="{19B8F6BF-5375-455C-9EA6-DF929625EA0E}">
        <p15:presenceInfo xmlns:p15="http://schemas.microsoft.com/office/powerpoint/2012/main" userId="S::bma16d@my.fsu.edu::0b02df89-d0bc-4ea4-9fc1-decbcc8ade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4" autoAdjust="0"/>
    <p:restoredTop sz="71210" autoAdjust="0"/>
  </p:normalViewPr>
  <p:slideViewPr>
    <p:cSldViewPr>
      <p:cViewPr varScale="1">
        <p:scale>
          <a:sx n="60" d="100"/>
          <a:sy n="60" d="100"/>
        </p:scale>
        <p:origin x="4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E9B60-4543-C944-BA55-4B5F88A97B05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7133F-1005-3542-A4C9-D32CD0DF5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56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7133F-1005-3542-A4C9-D32CD0DF54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32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7133F-1005-3542-A4C9-D32CD0DF549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14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154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82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9411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7133F-1005-3542-A4C9-D32CD0DF549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701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7133F-1005-3542-A4C9-D32CD0DF549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12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7133F-1005-3542-A4C9-D32CD0DF549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241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4259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7133F-1005-3542-A4C9-D32CD0DF549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026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7133F-1005-3542-A4C9-D32CD0DF549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49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7133F-1005-3542-A4C9-D32CD0DF54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167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7133F-1005-3542-A4C9-D32CD0DF549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983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7133F-1005-3542-A4C9-D32CD0DF549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256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changing just one field in the original CUSTOMER file would require a program that: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Reads a record from the original file.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Transforms the original data to conform to the new structure’s storage requirements.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Writes the transformed data into the new file structure.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Repeats the preceding steps for each record in the original file.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7133F-1005-3542-A4C9-D32CD0DF549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421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7133F-1005-3542-A4C9-D32CD0DF549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029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Having multiple copies of data increases the chances for a copy of the data to unauthorized access.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7133F-1005-3542-A4C9-D32CD0DF549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982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database management system (DBMS) is a collection of programs that manages the database structure and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controls access to the data stored in the database.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7133F-1005-3542-A4C9-D32CD0DF549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341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DBMS serves as the intermediary between the user and the database.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7133F-1005-3542-A4C9-D32CD0DF549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663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7133F-1005-3542-A4C9-D32CD0DF549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010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3434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You interact with DB through type of application. You can not interact with your DB directly and work on it.  </a:t>
            </a:r>
          </a:p>
        </p:txBody>
      </p:sp>
    </p:spTree>
    <p:extLst>
      <p:ext uri="{BB962C8B-B14F-4D97-AF65-F5344CB8AC3E}">
        <p14:creationId xmlns:p14="http://schemas.microsoft.com/office/powerpoint/2010/main" val="562943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7133F-1005-3542-A4C9-D32CD0DF54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545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thing you learned here in class you can apply it in any DBMS products like </a:t>
            </a:r>
            <a:r>
              <a:rPr lang="en-US" dirty="0" err="1"/>
              <a:t>Oracl</a:t>
            </a:r>
            <a:r>
              <a:rPr lang="en-US" dirty="0"/>
              <a:t> or SQL server because they are all use SQL.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7133F-1005-3542-A4C9-D32CD0DF549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42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7133F-1005-3542-A4C9-D32CD0DF549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86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7133F-1005-3542-A4C9-D32CD0DF54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85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7133F-1005-3542-A4C9-D32CD0DF54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58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7133F-1005-3542-A4C9-D32CD0DF54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7133F-1005-3542-A4C9-D32CD0DF549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18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202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2800" u="sng" dirty="0">
                <a:solidFill>
                  <a:srgbClr val="FF0000"/>
                </a:solidFill>
              </a:rPr>
              <a:t>Databases Create Information</a:t>
            </a:r>
            <a:endParaRPr lang="en-US" sz="2800" b="1" u="sng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2800" b="1" dirty="0">
                <a:solidFill>
                  <a:srgbClr val="0099CC"/>
                </a:solidFill>
              </a:rPr>
              <a:t>Data</a:t>
            </a:r>
            <a:r>
              <a:rPr lang="en-US" dirty="0"/>
              <a:t> = </a:t>
            </a:r>
            <a:r>
              <a:rPr lang="en-US" sz="2800" dirty="0"/>
              <a:t>recorded facts and figures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endParaRPr lang="en-US" dirty="0"/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2800" b="1" dirty="0">
                <a:solidFill>
                  <a:srgbClr val="0099CC"/>
                </a:solidFill>
              </a:rPr>
              <a:t>Information</a:t>
            </a:r>
            <a:r>
              <a:rPr lang="en-US" dirty="0"/>
              <a:t> = </a:t>
            </a:r>
            <a:r>
              <a:rPr lang="en-US" sz="2800" dirty="0"/>
              <a:t>knowledge derived from data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endParaRPr lang="en-US" dirty="0"/>
          </a:p>
          <a:p>
            <a:pPr marL="342900" indent="-342900" eaLnBrk="1" hangingPunct="1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Databases record data, but they do so in such a way that we can produce information from the data.</a:t>
            </a:r>
          </a:p>
          <a:p>
            <a:pPr marL="342900" indent="-342900" eaLnBrk="1" hangingPunct="1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2800" dirty="0">
                <a:solidFill>
                  <a:srgbClr val="292934"/>
                </a:solidFill>
                <a:latin typeface="Arial"/>
                <a:cs typeface="Arial"/>
              </a:rPr>
              <a:t>The data on STUDENTs, </a:t>
            </a:r>
            <a:r>
              <a:rPr lang="en-US" sz="2800" dirty="0" err="1">
                <a:solidFill>
                  <a:srgbClr val="292934"/>
                </a:solidFill>
                <a:latin typeface="Arial"/>
                <a:cs typeface="Arial"/>
              </a:rPr>
              <a:t>CLASSes</a:t>
            </a:r>
            <a:r>
              <a:rPr lang="en-US" sz="2800" dirty="0">
                <a:solidFill>
                  <a:srgbClr val="292934"/>
                </a:solidFill>
                <a:latin typeface="Arial"/>
                <a:cs typeface="Arial"/>
              </a:rPr>
              <a:t>, and GRADEs could produce information about each student’s GPA.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7133F-1005-3542-A4C9-D32CD0DF549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29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D2533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9293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365760"/>
          </a:xfrm>
          <a:custGeom>
            <a:avLst/>
            <a:gdLst/>
            <a:ahLst/>
            <a:cxnLst/>
            <a:rect l="l" t="t" r="r" b="b"/>
            <a:pathLst>
              <a:path w="9144000" h="365760">
                <a:moveTo>
                  <a:pt x="0" y="0"/>
                </a:moveTo>
                <a:lnTo>
                  <a:pt x="9144000" y="0"/>
                </a:lnTo>
                <a:lnTo>
                  <a:pt x="9144000" y="365760"/>
                </a:lnTo>
                <a:lnTo>
                  <a:pt x="0" y="365760"/>
                </a:lnTo>
                <a:lnTo>
                  <a:pt x="0" y="0"/>
                </a:lnTo>
                <a:close/>
              </a:path>
            </a:pathLst>
          </a:custGeom>
          <a:solidFill>
            <a:srgbClr val="A4B1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1993" y="1691640"/>
            <a:ext cx="1270" cy="4709160"/>
          </a:xfrm>
          <a:custGeom>
            <a:avLst/>
            <a:gdLst/>
            <a:ahLst/>
            <a:cxnLst/>
            <a:rect l="l" t="t" r="r" b="b"/>
            <a:pathLst>
              <a:path w="1270" h="4709160">
                <a:moveTo>
                  <a:pt x="794" y="0"/>
                </a:moveTo>
                <a:lnTo>
                  <a:pt x="0" y="4709156"/>
                </a:lnTo>
              </a:path>
            </a:pathLst>
          </a:custGeom>
          <a:ln w="19049">
            <a:solidFill>
              <a:srgbClr val="DC69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D2533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D2533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00CC"/>
          </a:solid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>
                <a:solidFill>
                  <a:srgbClr val="0000CC"/>
                </a:solidFill>
              </a:defRPr>
            </a:lvl1pPr>
          </a:lstStyle>
          <a:p>
            <a:pPr>
              <a:defRPr/>
            </a:pPr>
            <a:r>
              <a:rPr lang="en-US" dirty="0"/>
              <a:t>KROENKE AND AUER - DATABASE PROCESSING, 13th Edition  © 2014 Pearson Education, Inc.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 smtClean="0">
                <a:solidFill>
                  <a:srgbClr val="0000CC"/>
                </a:solidFill>
              </a:defRPr>
            </a:lvl1pPr>
          </a:lstStyle>
          <a:p>
            <a:pPr>
              <a:defRPr/>
            </a:pPr>
            <a:r>
              <a:rPr lang="en-US" dirty="0"/>
              <a:t>1-</a:t>
            </a:r>
            <a:fld id="{318D1B29-349E-40EB-92A2-7A184B969FD7}" type="slidenum">
              <a:rPr lang="en-US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45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365760"/>
          </a:xfrm>
          <a:custGeom>
            <a:avLst/>
            <a:gdLst/>
            <a:ahLst/>
            <a:cxnLst/>
            <a:rect l="l" t="t" r="r" b="b"/>
            <a:pathLst>
              <a:path w="9144000" h="365760">
                <a:moveTo>
                  <a:pt x="0" y="0"/>
                </a:moveTo>
                <a:lnTo>
                  <a:pt x="9144000" y="0"/>
                </a:lnTo>
                <a:lnTo>
                  <a:pt x="9144000" y="365760"/>
                </a:lnTo>
                <a:lnTo>
                  <a:pt x="0" y="365760"/>
                </a:lnTo>
                <a:lnTo>
                  <a:pt x="0" y="0"/>
                </a:lnTo>
                <a:close/>
              </a:path>
            </a:pathLst>
          </a:custGeom>
          <a:solidFill>
            <a:srgbClr val="A4B1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500379"/>
            <a:ext cx="8072119" cy="1092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D2533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645920"/>
            <a:ext cx="8072119" cy="3834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29293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db-engines.com/en/ranking" TargetMode="External"/><Relationship Id="rId3" Type="http://schemas.openxmlformats.org/officeDocument/2006/relationships/hyperlink" Target="http://office.microsoft.com/en-us/access/" TargetMode="External"/><Relationship Id="rId7" Type="http://schemas.openxmlformats.org/officeDocument/2006/relationships/hyperlink" Target="http://www-306.ibm.com/software/data/db2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ysql.com/" TargetMode="External"/><Relationship Id="rId5" Type="http://schemas.openxmlformats.org/officeDocument/2006/relationships/hyperlink" Target="http://www.oracle.com/database/index.html" TargetMode="External"/><Relationship Id="rId4" Type="http://schemas.openxmlformats.org/officeDocument/2006/relationships/hyperlink" Target="http://www.microsoft.com/sql/default.mspx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dev.mysql.com/downloads/workbench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if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sql/default.as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3398520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4">
                <a:moveTo>
                  <a:pt x="0" y="0"/>
                </a:moveTo>
                <a:lnTo>
                  <a:pt x="7848594" y="1587"/>
                </a:lnTo>
              </a:path>
            </a:pathLst>
          </a:custGeom>
          <a:ln w="19049">
            <a:solidFill>
              <a:srgbClr val="DC69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0045" y="2033904"/>
            <a:ext cx="7543800" cy="1219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333500">
              <a:lnSpc>
                <a:spcPct val="100000"/>
              </a:lnSpc>
            </a:pPr>
            <a:r>
              <a:rPr spc="-90" dirty="0"/>
              <a:t>COURSE </a:t>
            </a:r>
            <a:r>
              <a:rPr spc="-110" dirty="0"/>
              <a:t>OVERVIEW  </a:t>
            </a:r>
            <a:r>
              <a:rPr spc="-95" dirty="0"/>
              <a:t>INTRODUCTION </a:t>
            </a:r>
            <a:r>
              <a:rPr spc="-90" dirty="0"/>
              <a:t>TO</a:t>
            </a:r>
            <a:r>
              <a:rPr spc="-415" dirty="0"/>
              <a:t> </a:t>
            </a:r>
            <a:r>
              <a:rPr spc="-175" dirty="0"/>
              <a:t>DATABASES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4540" y="3489960"/>
            <a:ext cx="7696834" cy="10977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444490">
              <a:lnSpc>
                <a:spcPct val="120000"/>
              </a:lnSpc>
            </a:pPr>
            <a:r>
              <a:rPr sz="2000" dirty="0">
                <a:solidFill>
                  <a:srgbClr val="57576E"/>
                </a:solidFill>
                <a:latin typeface="Arial"/>
                <a:cs typeface="Arial"/>
              </a:rPr>
              <a:t>Database</a:t>
            </a:r>
            <a:r>
              <a:rPr sz="2000" spc="-100" dirty="0">
                <a:solidFill>
                  <a:srgbClr val="57576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7576E"/>
                </a:solidFill>
                <a:latin typeface="Arial"/>
                <a:cs typeface="Arial"/>
              </a:rPr>
              <a:t>Concepts  </a:t>
            </a:r>
            <a:endParaRPr lang="en-US" sz="2000" dirty="0">
              <a:solidFill>
                <a:srgbClr val="57576E"/>
              </a:solidFill>
              <a:latin typeface="Arial"/>
              <a:cs typeface="Arial"/>
            </a:endParaRPr>
          </a:p>
          <a:p>
            <a:pPr marL="12700" marR="5444490">
              <a:lnSpc>
                <a:spcPct val="120000"/>
              </a:lnSpc>
            </a:pPr>
            <a:r>
              <a:rPr lang="en-US" altLang="zh-CN" sz="2000" dirty="0">
                <a:solidFill>
                  <a:srgbClr val="57576E"/>
                </a:solidFill>
                <a:latin typeface="Arial"/>
                <a:cs typeface="Arial"/>
              </a:rPr>
              <a:t>Spring</a:t>
            </a:r>
            <a:r>
              <a:rPr lang="en-US" sz="2000" dirty="0">
                <a:solidFill>
                  <a:srgbClr val="57576E"/>
                </a:solidFill>
                <a:latin typeface="Arial"/>
                <a:cs typeface="Arial"/>
              </a:rPr>
              <a:t> 2021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00" spc="-10" dirty="0">
                <a:solidFill>
                  <a:srgbClr val="57576E"/>
                </a:solidFill>
                <a:latin typeface="Arial"/>
                <a:cs typeface="Arial"/>
              </a:rPr>
              <a:t>Week</a:t>
            </a:r>
            <a:r>
              <a:rPr sz="2000" spc="-100" dirty="0">
                <a:solidFill>
                  <a:srgbClr val="57576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7576E"/>
                </a:solidFill>
                <a:latin typeface="Arial"/>
                <a:cs typeface="Arial"/>
              </a:rPr>
              <a:t>1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The Characteristics of Databases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5940" y="1645920"/>
            <a:ext cx="8072119" cy="3016210"/>
          </a:xfrm>
        </p:spPr>
        <p:txBody>
          <a:bodyPr/>
          <a:lstStyle/>
          <a:p>
            <a:pPr eaLnBrk="1" hangingPunct="1"/>
            <a:r>
              <a:rPr lang="en-US" sz="2800" dirty="0"/>
              <a:t>Data is stored in </a:t>
            </a:r>
            <a:r>
              <a:rPr lang="en-US" sz="2800" b="1" dirty="0">
                <a:solidFill>
                  <a:srgbClr val="0099CC"/>
                </a:solidFill>
              </a:rPr>
              <a:t>tables</a:t>
            </a:r>
            <a:r>
              <a:rPr lang="en-US" sz="2800" dirty="0"/>
              <a:t>, which have rows and columns like a spreadsheet. A database may have multiple tables, where each table stores data about a different thing.</a:t>
            </a:r>
          </a:p>
          <a:p>
            <a:pPr eaLnBrk="1" hangingPunct="1"/>
            <a:r>
              <a:rPr lang="en-US" sz="2800" dirty="0"/>
              <a:t>Each row in a table stores data about an </a:t>
            </a:r>
            <a:r>
              <a:rPr lang="en-US" sz="2800" b="1" dirty="0">
                <a:solidFill>
                  <a:srgbClr val="0099CC"/>
                </a:solidFill>
              </a:rPr>
              <a:t>instance</a:t>
            </a:r>
            <a:r>
              <a:rPr lang="en-US" sz="2800" dirty="0"/>
              <a:t> of the thing of interest ( records).</a:t>
            </a:r>
          </a:p>
          <a:p>
            <a:pPr eaLnBrk="1" hangingPunct="1"/>
            <a:r>
              <a:rPr lang="en-US" sz="2800" dirty="0"/>
              <a:t>A database stores </a:t>
            </a:r>
            <a:r>
              <a:rPr lang="en-US" sz="2800" b="1" dirty="0">
                <a:solidFill>
                  <a:srgbClr val="0099CC"/>
                </a:solidFill>
              </a:rPr>
              <a:t>data</a:t>
            </a:r>
            <a:r>
              <a:rPr lang="en-US" sz="2800"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4876800"/>
            <a:ext cx="3886200" cy="1499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10"/>
              </a:spcBef>
              <a:buClr>
                <a:srgbClr val="93A299"/>
              </a:buClr>
              <a:buSzPct val="85000"/>
              <a:buChar char="•"/>
              <a:tabLst>
                <a:tab pos="195580" algn="l"/>
              </a:tabLst>
            </a:pPr>
            <a:r>
              <a:rPr dirty="0">
                <a:solidFill>
                  <a:srgbClr val="292934"/>
                </a:solidFill>
                <a:latin typeface="Arial"/>
                <a:cs typeface="Arial"/>
              </a:rPr>
              <a:t>Raw</a:t>
            </a:r>
            <a:r>
              <a:rPr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292934"/>
                </a:solidFill>
                <a:latin typeface="Arial"/>
                <a:cs typeface="Arial"/>
              </a:rPr>
              <a:t>facts</a:t>
            </a:r>
            <a:endParaRPr dirty="0">
              <a:latin typeface="Arial"/>
              <a:cs typeface="Arial"/>
            </a:endParaRPr>
          </a:p>
          <a:p>
            <a:pPr marL="469900" marR="302895" lvl="1" indent="-190500">
              <a:lnSpc>
                <a:spcPct val="98300"/>
              </a:lnSpc>
              <a:spcBef>
                <a:spcPts val="520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dirty="0">
                <a:solidFill>
                  <a:srgbClr val="292934"/>
                </a:solidFill>
                <a:latin typeface="Arial"/>
                <a:cs typeface="Arial"/>
              </a:rPr>
              <a:t>Raw data - Not yet</a:t>
            </a:r>
            <a:r>
              <a:rPr spc="-114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292934"/>
                </a:solidFill>
                <a:latin typeface="Arial"/>
                <a:cs typeface="Arial"/>
              </a:rPr>
              <a:t>been  processed to reveal the  meaning</a:t>
            </a:r>
            <a:endParaRPr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480"/>
              </a:spcBef>
              <a:buClr>
                <a:srgbClr val="93A299"/>
              </a:buClr>
              <a:buSzPct val="85000"/>
              <a:buChar char="•"/>
              <a:tabLst>
                <a:tab pos="195580" algn="l"/>
              </a:tabLst>
            </a:pPr>
            <a:r>
              <a:rPr dirty="0">
                <a:solidFill>
                  <a:srgbClr val="292934"/>
                </a:solidFill>
                <a:latin typeface="Arial"/>
                <a:cs typeface="Arial"/>
              </a:rPr>
              <a:t>Building blocks of</a:t>
            </a:r>
            <a:r>
              <a:rPr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292934"/>
                </a:solidFill>
                <a:latin typeface="Arial"/>
                <a:cs typeface="Arial"/>
              </a:rPr>
              <a:t>information</a:t>
            </a:r>
            <a:endParaRPr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24400" y="4876800"/>
            <a:ext cx="4191000" cy="1562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 indent="-177800">
              <a:lnSpc>
                <a:spcPct val="100000"/>
              </a:lnSpc>
              <a:spcBef>
                <a:spcPts val="1010"/>
              </a:spcBef>
              <a:buClr>
                <a:srgbClr val="93A299"/>
              </a:buClr>
              <a:buSzPct val="85000"/>
              <a:buChar char="•"/>
              <a:tabLst>
                <a:tab pos="195580" algn="l"/>
              </a:tabLst>
            </a:pPr>
            <a:r>
              <a:rPr dirty="0">
                <a:solidFill>
                  <a:srgbClr val="292934"/>
                </a:solidFill>
                <a:latin typeface="Arial"/>
                <a:cs typeface="Arial"/>
              </a:rPr>
              <a:t>Produced by processing</a:t>
            </a:r>
            <a:r>
              <a:rPr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292934"/>
                </a:solidFill>
                <a:latin typeface="Arial"/>
                <a:cs typeface="Arial"/>
              </a:rPr>
              <a:t>data</a:t>
            </a:r>
            <a:endParaRPr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480"/>
              </a:spcBef>
              <a:buClr>
                <a:srgbClr val="93A299"/>
              </a:buClr>
              <a:buSzPct val="85000"/>
              <a:buChar char="•"/>
              <a:tabLst>
                <a:tab pos="195580" algn="l"/>
              </a:tabLst>
            </a:pPr>
            <a:r>
              <a:rPr dirty="0">
                <a:solidFill>
                  <a:srgbClr val="292934"/>
                </a:solidFill>
                <a:latin typeface="Arial"/>
                <a:cs typeface="Arial"/>
              </a:rPr>
              <a:t>Reveals the meaning of</a:t>
            </a:r>
            <a:r>
              <a:rPr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292934"/>
                </a:solidFill>
                <a:latin typeface="Arial"/>
                <a:cs typeface="Arial"/>
              </a:rPr>
              <a:t>data</a:t>
            </a:r>
            <a:endParaRPr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Char char="•"/>
              <a:tabLst>
                <a:tab pos="195580" algn="l"/>
              </a:tabLst>
            </a:pPr>
            <a:r>
              <a:rPr dirty="0">
                <a:solidFill>
                  <a:srgbClr val="292934"/>
                </a:solidFill>
                <a:latin typeface="Arial"/>
                <a:cs typeface="Arial"/>
              </a:rPr>
              <a:t>Enables </a:t>
            </a:r>
            <a:r>
              <a:rPr spc="-5" dirty="0">
                <a:solidFill>
                  <a:srgbClr val="363744"/>
                </a:solidFill>
                <a:latin typeface="Arial"/>
                <a:cs typeface="Arial"/>
              </a:rPr>
              <a:t>knowledge</a:t>
            </a:r>
            <a:r>
              <a:rPr spc="-100" dirty="0">
                <a:solidFill>
                  <a:srgbClr val="363744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292934"/>
                </a:solidFill>
                <a:latin typeface="Arial"/>
                <a:cs typeface="Arial"/>
              </a:rPr>
              <a:t>creation</a:t>
            </a:r>
            <a:endParaRPr dirty="0">
              <a:latin typeface="Arial"/>
              <a:cs typeface="Arial"/>
            </a:endParaRPr>
          </a:p>
          <a:p>
            <a:pPr marL="190500" marR="5080" indent="-177800">
              <a:lnSpc>
                <a:spcPct val="100400"/>
              </a:lnSpc>
              <a:spcBef>
                <a:spcPts val="490"/>
              </a:spcBef>
              <a:buClr>
                <a:srgbClr val="93A299"/>
              </a:buClr>
              <a:buSzPct val="85000"/>
              <a:buChar char="•"/>
              <a:tabLst>
                <a:tab pos="195580" algn="l"/>
              </a:tabLst>
            </a:pPr>
            <a:r>
              <a:rPr dirty="0">
                <a:solidFill>
                  <a:srgbClr val="292934"/>
                </a:solidFill>
                <a:latin typeface="Arial"/>
                <a:cs typeface="Arial"/>
              </a:rPr>
              <a:t>Should be accurate,</a:t>
            </a:r>
            <a:r>
              <a:rPr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292934"/>
                </a:solidFill>
                <a:latin typeface="Arial"/>
                <a:cs typeface="Arial"/>
              </a:rPr>
              <a:t>relevant,  and timely to enable good decision</a:t>
            </a:r>
            <a:r>
              <a:rPr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292934"/>
                </a:solidFill>
                <a:latin typeface="Arial"/>
                <a:cs typeface="Arial"/>
              </a:rPr>
              <a:t>making</a:t>
            </a:r>
            <a:endParaRPr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40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80" dirty="0"/>
              <a:t>Data </a:t>
            </a:r>
            <a:r>
              <a:rPr sz="3600" spc="-70" dirty="0"/>
              <a:t>vs.</a:t>
            </a:r>
            <a:r>
              <a:rPr sz="3600" spc="-405" dirty="0"/>
              <a:t> </a:t>
            </a:r>
            <a:r>
              <a:rPr sz="3600" spc="-100" dirty="0"/>
              <a:t>Information</a:t>
            </a:r>
            <a:endParaRPr sz="3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369408"/>
              </p:ext>
            </p:extLst>
          </p:nvPr>
        </p:nvGraphicFramePr>
        <p:xfrm>
          <a:off x="457200" y="1600200"/>
          <a:ext cx="8229600" cy="30226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Data is raw, unorganized facts that need to be processed. Data can be something simple and seemingly random and useless until it is organized.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When data is processed, organized, structured or presented in a given context so as to make it useful, it is called information.</a:t>
                      </a:r>
                    </a:p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Each student's test score is one piece of data.</a:t>
                      </a:r>
                    </a:p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The average score of a class or of the entire school is information that can be derived from the given data.</a:t>
                      </a:r>
                    </a:p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888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00379"/>
            <a:ext cx="8072119" cy="810478"/>
          </a:xfrm>
          <a:prstGeom prst="rect">
            <a:avLst/>
          </a:prstGeom>
        </p:spPr>
        <p:txBody>
          <a:bodyPr vert="horz" wrap="square" lIns="0" tIns="254000" rIns="0" bIns="0" rtlCol="0">
            <a:spAutoFit/>
          </a:bodyPr>
          <a:lstStyle/>
          <a:p>
            <a:r>
              <a:rPr lang="en-US" sz="3600" dirty="0"/>
              <a:t>File Terminology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1524000"/>
          <a:ext cx="8305801" cy="46177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532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Arial" charset="0"/>
                          <a:ea typeface="Arial" charset="0"/>
                          <a:cs typeface="Arial" charset="0"/>
                        </a:rPr>
                        <a:t>Term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Arial" charset="0"/>
                          <a:ea typeface="Arial" charset="0"/>
                          <a:cs typeface="Arial" charset="0"/>
                        </a:rPr>
                        <a:t>Definition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Arial" charset="0"/>
                          <a:ea typeface="Arial" charset="0"/>
                          <a:cs typeface="Arial" charset="0"/>
                        </a:rPr>
                        <a:t>Data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Raw facts, such as a telephone number, a birth date, a customer name, and a year-to-date (YTD)</a:t>
                      </a:r>
                      <a:r>
                        <a:rPr lang="zh-CN" altLang="en-US" baseline="0" dirty="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sales value. Data have little meaning unless they have been organized in some logical manner.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Arial" charset="0"/>
                          <a:ea typeface="Arial" charset="0"/>
                          <a:cs typeface="Arial" charset="0"/>
                        </a:rPr>
                        <a:t>Field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A character or group of characters (alphabetic or numeric) that has a specific meaning. A field is</a:t>
                      </a:r>
                      <a:r>
                        <a:rPr lang="zh-CN" altLang="en-US" baseline="0" dirty="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used to define and store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Arial" charset="0"/>
                          <a:ea typeface="Arial" charset="0"/>
                          <a:cs typeface="Arial" charset="0"/>
                        </a:rPr>
                        <a:t>Record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A logically connected set of one or more fields that describes a person, place, or thing. For example,</a:t>
                      </a:r>
                      <a:r>
                        <a:rPr lang="zh-CN" altLang="en-US" baseline="0" dirty="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the fields that constitute a record for a customer might consist of the customer’s name,</a:t>
                      </a:r>
                      <a:r>
                        <a:rPr lang="zh-CN" altLang="en-US" baseline="0" dirty="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address,</a:t>
                      </a:r>
                      <a:r>
                        <a:rPr lang="zh-CN" altLang="en-US" baseline="0" dirty="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phone number, date of birth, credit limit, and unpaid balance.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Arial" charset="0"/>
                          <a:ea typeface="Arial" charset="0"/>
                          <a:cs typeface="Arial" charset="0"/>
                        </a:rPr>
                        <a:t>File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A collection of related records. For example, a file might contain data about the students currently</a:t>
                      </a:r>
                      <a:r>
                        <a:rPr lang="zh-CN" altLang="en-US" baseline="0" dirty="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enrolled at </a:t>
                      </a:r>
                      <a:r>
                        <a:rPr lang="en-US" altLang="zh-CN" dirty="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FSU.</a:t>
                      </a:r>
                      <a:endParaRPr lang="en-US" dirty="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675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BB0BED-CF71-477C-AE42-171A860C7544}"/>
              </a:ext>
            </a:extLst>
          </p:cNvPr>
          <p:cNvSpPr/>
          <p:nvPr/>
        </p:nvSpPr>
        <p:spPr>
          <a:xfrm>
            <a:off x="152400" y="533400"/>
            <a:ext cx="71506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spc="-80" dirty="0">
                <a:solidFill>
                  <a:srgbClr val="D2533C"/>
                </a:solidFill>
                <a:latin typeface="Arial"/>
                <a:ea typeface="+mj-ea"/>
                <a:cs typeface="Arial"/>
              </a:rPr>
              <a:t>Components of a Database System</a:t>
            </a:r>
          </a:p>
        </p:txBody>
      </p:sp>
      <p:pic>
        <p:nvPicPr>
          <p:cNvPr id="11" name="Picture 4" descr="C:\Users\Auer.WWU\Auer-Projects\Kroenke-Auer-Projects\Kroenke-Auer-DBP-e11\DBP-e11-Supplements\Images\Chapter01\Fig1-6.JPG">
            <a:extLst>
              <a:ext uri="{FF2B5EF4-FFF2-40B4-BE49-F238E27FC236}">
                <a16:creationId xmlns:a16="http://schemas.microsoft.com/office/drawing/2014/main" id="{8D7404CB-B254-4AFD-9E87-5CE18562A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85800" y="2971800"/>
            <a:ext cx="7696200" cy="26683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0C3188-DF0E-4C11-BC2C-A0C5EA78824B}"/>
              </a:ext>
            </a:extLst>
          </p:cNvPr>
          <p:cNvSpPr txBox="1"/>
          <p:nvPr/>
        </p:nvSpPr>
        <p:spPr>
          <a:xfrm>
            <a:off x="240726" y="1524000"/>
            <a:ext cx="8141274" cy="782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3A299"/>
              </a:buClr>
              <a:buSzPct val="83333"/>
              <a:buFont typeface="Arial"/>
              <a:buChar char="•"/>
              <a:tabLst>
                <a:tab pos="195580" algn="l"/>
              </a:tabLst>
            </a:pPr>
            <a:r>
              <a:rPr lang="en-US" sz="2400" b="1">
                <a:solidFill>
                  <a:srgbClr val="292934"/>
                </a:solidFill>
                <a:latin typeface="Arial"/>
                <a:cs typeface="Arial"/>
              </a:rPr>
              <a:t>Five components </a:t>
            </a:r>
            <a:r>
              <a:rPr lang="en-US" sz="2400">
                <a:solidFill>
                  <a:srgbClr val="292934"/>
                </a:solidFill>
                <a:latin typeface="Arial"/>
                <a:cs typeface="Arial"/>
              </a:rPr>
              <a:t>of database</a:t>
            </a:r>
            <a:r>
              <a:rPr lang="en-US" sz="2400" spc="-10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US" sz="2400">
                <a:solidFill>
                  <a:srgbClr val="292934"/>
                </a:solidFill>
                <a:latin typeface="Arial"/>
                <a:cs typeface="Arial"/>
              </a:rPr>
              <a:t>systems (pp.20-21)</a:t>
            </a:r>
            <a:endParaRPr lang="en-US" sz="2400">
              <a:latin typeface="Arial"/>
              <a:cs typeface="Arial"/>
            </a:endParaRPr>
          </a:p>
          <a:p>
            <a:pPr marL="462280" lvl="1" indent="-182880">
              <a:lnSpc>
                <a:spcPct val="100000"/>
              </a:lnSpc>
              <a:spcBef>
                <a:spcPts val="140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lang="en-US" sz="2000" i="1">
                <a:solidFill>
                  <a:srgbClr val="292934"/>
                </a:solidFill>
                <a:latin typeface="Arial"/>
                <a:cs typeface="Arial"/>
              </a:rPr>
              <a:t>Hardware, Software, People, Procedure, and</a:t>
            </a:r>
            <a:r>
              <a:rPr lang="en-US" sz="2000" i="1" spc="-1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US" sz="2000" i="1">
                <a:solidFill>
                  <a:srgbClr val="292934"/>
                </a:solidFill>
                <a:latin typeface="Arial"/>
                <a:cs typeface="Arial"/>
              </a:rPr>
              <a:t>Data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2DF967F-5F14-4EF3-90F8-6D7834599089}"/>
              </a:ext>
            </a:extLst>
          </p:cNvPr>
          <p:cNvSpPr txBox="1">
            <a:spLocks/>
          </p:cNvSpPr>
          <p:nvPr/>
        </p:nvSpPr>
        <p:spPr>
          <a:xfrm>
            <a:off x="76200" y="6619875"/>
            <a:ext cx="8991600" cy="238125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cs typeface="Arial" charset="0"/>
              </a:rPr>
              <a:t>KROENKE AND AUER - DATABASE PROCESSING, 13th Edition  © 2014 Pearson Education, Inc.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535940" y="500379"/>
            <a:ext cx="8072119" cy="615553"/>
          </a:xfrm>
        </p:spPr>
        <p:txBody>
          <a:bodyPr/>
          <a:lstStyle/>
          <a:p>
            <a:pPr eaLnBrk="1" hangingPunct="1"/>
            <a:r>
              <a:rPr lang="en-US" sz="4000" dirty="0"/>
              <a:t>Database Applications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5940" y="1645920"/>
            <a:ext cx="8072119" cy="1661993"/>
          </a:xfrm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99CC"/>
                </a:solidFill>
              </a:rPr>
              <a:t>Database Applications</a:t>
            </a:r>
            <a:r>
              <a:rPr lang="en-US" dirty="0"/>
              <a:t> </a:t>
            </a:r>
            <a:r>
              <a:rPr lang="en-US" kern="1200" dirty="0">
                <a:solidFill>
                  <a:schemeClr val="tx1"/>
                </a:solidFill>
              </a:rPr>
              <a:t>are the computer programs that users work with to access data within the database to generate reports</a:t>
            </a:r>
          </a:p>
          <a:p>
            <a:pPr marL="342900" indent="-342900" eaLnBrk="1" hangingPunct="1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C:\Users\Auer.WWU\Auer-Projects\Kroenke-Auer-Projects\Kroenke-Auer-DBP-e11\DBP-e11-Supplements\Images\Chapter01\Fig1-12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708535" y="2632551"/>
            <a:ext cx="5524500" cy="2828925"/>
          </a:xfr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FAD2D334-7D7F-42E8-B5B2-C5145C1BBB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5940" y="500379"/>
            <a:ext cx="8072119" cy="615553"/>
          </a:xfrm>
          <a:noFill/>
        </p:spPr>
        <p:txBody>
          <a:bodyPr/>
          <a:lstStyle/>
          <a:p>
            <a:pPr eaLnBrk="1" hangingPunct="1"/>
            <a:r>
              <a:rPr lang="en-US" dirty="0"/>
              <a:t>DBMS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03550C-F5DC-45E0-8CB0-CF8906CAD3B5}"/>
              </a:ext>
            </a:extLst>
          </p:cNvPr>
          <p:cNvSpPr txBox="1"/>
          <p:nvPr/>
        </p:nvSpPr>
        <p:spPr>
          <a:xfrm>
            <a:off x="197019" y="1411138"/>
            <a:ext cx="85475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b="1" dirty="0">
                <a:solidFill>
                  <a:srgbClr val="0099CC"/>
                </a:solidFill>
              </a:rPr>
              <a:t>Database Management System (DBMS)</a:t>
            </a:r>
            <a:r>
              <a:rPr lang="en-US" sz="2400" dirty="0">
                <a:solidFill>
                  <a:srgbClr val="0099CC"/>
                </a:solidFill>
              </a:rPr>
              <a:t> </a:t>
            </a:r>
            <a:r>
              <a:rPr lang="en-US" sz="2400" dirty="0">
                <a:latin typeface="Arial"/>
                <a:cs typeface="Arial"/>
              </a:rPr>
              <a:t>creates, processes, </a:t>
            </a:r>
          </a:p>
          <a:p>
            <a:r>
              <a:rPr lang="en-US" sz="2400" dirty="0">
                <a:latin typeface="Arial"/>
                <a:cs typeface="Arial"/>
              </a:rPr>
              <a:t>and administers databases.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51FF8-2D42-4884-AC62-7C44977B5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940" y="500379"/>
            <a:ext cx="8072119" cy="615553"/>
          </a:xfrm>
        </p:spPr>
        <p:txBody>
          <a:bodyPr/>
          <a:lstStyle/>
          <a:p>
            <a:r>
              <a:rPr lang="en-US" dirty="0"/>
              <a:t>Database 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7EAFA-E484-418B-AA15-DD4959DB3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940" y="1645920"/>
            <a:ext cx="8072119" cy="1969514"/>
          </a:xfrm>
        </p:spPr>
        <p:txBody>
          <a:bodyPr/>
          <a:lstStyle/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>
                <a:solidFill>
                  <a:srgbClr val="0099CC"/>
                </a:solidFill>
              </a:rPr>
              <a:t>database</a:t>
            </a:r>
            <a:r>
              <a:rPr lang="en-US" dirty="0"/>
              <a:t> stores a collection</a:t>
            </a:r>
            <a:r>
              <a:rPr lang="en-US" spc="-235" dirty="0"/>
              <a:t> </a:t>
            </a:r>
            <a:r>
              <a:rPr lang="en-US" dirty="0"/>
              <a:t>of:</a:t>
            </a:r>
          </a:p>
          <a:p>
            <a:pPr marL="660400" indent="-34290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pos="660400" algn="l"/>
              </a:tabLst>
            </a:pPr>
            <a:r>
              <a:rPr lang="en-US" sz="2000" b="1" dirty="0">
                <a:solidFill>
                  <a:srgbClr val="0099CC"/>
                </a:solidFill>
              </a:rPr>
              <a:t>End-user data </a:t>
            </a:r>
            <a:r>
              <a:rPr lang="en-US" sz="2000" dirty="0"/>
              <a:t>- </a:t>
            </a:r>
            <a:r>
              <a:rPr lang="en-US" dirty="0"/>
              <a:t>Raw facts of interest to end user</a:t>
            </a:r>
          </a:p>
          <a:p>
            <a:pPr marL="660400" marR="5080" indent="-342900">
              <a:lnSpc>
                <a:spcPct val="100800"/>
              </a:lnSpc>
              <a:spcBef>
                <a:spcPts val="480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pos="660400" algn="l"/>
              </a:tabLst>
            </a:pPr>
            <a:r>
              <a:rPr lang="en-US" sz="2000" b="1" dirty="0">
                <a:solidFill>
                  <a:srgbClr val="0099CC"/>
                </a:solidFill>
              </a:rPr>
              <a:t>Metadata</a:t>
            </a:r>
            <a:r>
              <a:rPr lang="en-US" sz="1800" spc="-5" dirty="0"/>
              <a:t>: </a:t>
            </a:r>
            <a:r>
              <a:rPr lang="en-US" dirty="0"/>
              <a:t>Data about data, which the end-user data are  integrated and managed</a:t>
            </a:r>
          </a:p>
          <a:p>
            <a:endParaRPr lang="en-US" dirty="0"/>
          </a:p>
        </p:txBody>
      </p:sp>
      <p:pic>
        <p:nvPicPr>
          <p:cNvPr id="5" name="Picture 4" descr="A picture containing toiletry, lotion&#10;&#10;Description automatically generated">
            <a:extLst>
              <a:ext uri="{FF2B5EF4-FFF2-40B4-BE49-F238E27FC236}">
                <a16:creationId xmlns:a16="http://schemas.microsoft.com/office/drawing/2014/main" id="{E283C4AA-7C0E-48BF-BEA0-2B3BA4E9BD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910" y="3124200"/>
            <a:ext cx="4114800" cy="353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42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40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125" dirty="0"/>
              <a:t>Types </a:t>
            </a:r>
            <a:r>
              <a:rPr sz="3600" spc="-50" dirty="0"/>
              <a:t>of</a:t>
            </a:r>
            <a:r>
              <a:rPr sz="3600" spc="-365" dirty="0"/>
              <a:t> </a:t>
            </a:r>
            <a:r>
              <a:rPr sz="3600" spc="-90" dirty="0"/>
              <a:t>databases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3A299"/>
              </a:buClr>
              <a:buSzPct val="85416"/>
              <a:buChar char="•"/>
              <a:tabLst>
                <a:tab pos="195580" algn="l"/>
              </a:tabLst>
            </a:pPr>
            <a:r>
              <a:rPr dirty="0"/>
              <a:t>Classified by (pp.9-10) (*review</a:t>
            </a:r>
            <a:r>
              <a:rPr spc="-100" dirty="0"/>
              <a:t> </a:t>
            </a:r>
            <a:r>
              <a:rPr dirty="0"/>
              <a:t>definitions)</a:t>
            </a:r>
          </a:p>
          <a:p>
            <a:pPr marL="532765" lvl="1" indent="-253365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Char char="•"/>
              <a:tabLst>
                <a:tab pos="53340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the number of users</a:t>
            </a:r>
            <a:r>
              <a:rPr sz="2000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supported</a:t>
            </a:r>
            <a:endParaRPr sz="2000" dirty="0">
              <a:latin typeface="Arial"/>
              <a:cs typeface="Arial"/>
            </a:endParaRPr>
          </a:p>
          <a:p>
            <a:pPr marL="741680" lvl="2" indent="-182880">
              <a:lnSpc>
                <a:spcPct val="100000"/>
              </a:lnSpc>
              <a:spcBef>
                <a:spcPts val="450"/>
              </a:spcBef>
              <a:buClr>
                <a:srgbClr val="93A299"/>
              </a:buClr>
              <a:buSzPct val="88888"/>
              <a:buChar char="•"/>
              <a:tabLst>
                <a:tab pos="741680" algn="l"/>
              </a:tabLst>
            </a:pP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a single-user/a desktop/a workgroup/an enterprise</a:t>
            </a:r>
            <a:r>
              <a:rPr sz="18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database</a:t>
            </a:r>
            <a:endParaRPr sz="1800" dirty="0">
              <a:latin typeface="Arial"/>
              <a:cs typeface="Arial"/>
            </a:endParaRPr>
          </a:p>
          <a:p>
            <a:pPr marL="532765" lvl="1" indent="-253365">
              <a:lnSpc>
                <a:spcPct val="100000"/>
              </a:lnSpc>
              <a:spcBef>
                <a:spcPts val="484"/>
              </a:spcBef>
              <a:buClr>
                <a:srgbClr val="93A299"/>
              </a:buClr>
              <a:buSzPct val="85000"/>
              <a:buChar char="•"/>
              <a:tabLst>
                <a:tab pos="53340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where the data are</a:t>
            </a:r>
            <a:r>
              <a:rPr sz="20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located</a:t>
            </a:r>
            <a:endParaRPr sz="2000" dirty="0">
              <a:latin typeface="Arial"/>
              <a:cs typeface="Arial"/>
            </a:endParaRPr>
          </a:p>
          <a:p>
            <a:pPr marL="741680" lvl="2" indent="-182880">
              <a:lnSpc>
                <a:spcPct val="100000"/>
              </a:lnSpc>
              <a:spcBef>
                <a:spcPts val="450"/>
              </a:spcBef>
              <a:buClr>
                <a:srgbClr val="93A299"/>
              </a:buClr>
              <a:buSzPct val="88888"/>
              <a:buChar char="•"/>
              <a:tabLst>
                <a:tab pos="741680" algn="l"/>
              </a:tabLst>
            </a:pP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a centralized/a distributed/a cloud</a:t>
            </a:r>
            <a:r>
              <a:rPr sz="18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database</a:t>
            </a:r>
            <a:endParaRPr sz="1800" dirty="0">
              <a:latin typeface="Arial"/>
              <a:cs typeface="Arial"/>
            </a:endParaRPr>
          </a:p>
          <a:p>
            <a:pPr marL="532765" lvl="1" indent="-253365">
              <a:lnSpc>
                <a:spcPct val="100000"/>
              </a:lnSpc>
              <a:spcBef>
                <a:spcPts val="484"/>
              </a:spcBef>
              <a:buClr>
                <a:srgbClr val="93A299"/>
              </a:buClr>
              <a:buSzPct val="85000"/>
              <a:buChar char="•"/>
              <a:tabLst>
                <a:tab pos="53340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the type of data</a:t>
            </a:r>
            <a:r>
              <a:rPr sz="2000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stored</a:t>
            </a:r>
            <a:endParaRPr sz="2000" dirty="0">
              <a:latin typeface="Arial"/>
              <a:cs typeface="Arial"/>
            </a:endParaRPr>
          </a:p>
          <a:p>
            <a:pPr marL="741680" lvl="2" indent="-182880">
              <a:lnSpc>
                <a:spcPct val="100000"/>
              </a:lnSpc>
              <a:spcBef>
                <a:spcPts val="450"/>
              </a:spcBef>
              <a:buClr>
                <a:srgbClr val="93A299"/>
              </a:buClr>
              <a:buSzPct val="88888"/>
              <a:buChar char="•"/>
              <a:tabLst>
                <a:tab pos="741680" algn="l"/>
              </a:tabLst>
            </a:pP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general-purpose/discipline-specific</a:t>
            </a:r>
            <a:r>
              <a:rPr sz="18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databases</a:t>
            </a:r>
            <a:endParaRPr sz="1800" dirty="0">
              <a:latin typeface="Arial"/>
              <a:cs typeface="Arial"/>
            </a:endParaRPr>
          </a:p>
          <a:p>
            <a:pPr marL="532765" lvl="1" indent="-253365">
              <a:lnSpc>
                <a:spcPct val="100000"/>
              </a:lnSpc>
              <a:spcBef>
                <a:spcPts val="385"/>
              </a:spcBef>
              <a:buClr>
                <a:srgbClr val="93A299"/>
              </a:buClr>
              <a:buSzPct val="85000"/>
              <a:buChar char="•"/>
              <a:tabLst>
                <a:tab pos="53340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the intended data</a:t>
            </a:r>
            <a:r>
              <a:rPr sz="20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usage</a:t>
            </a:r>
            <a:endParaRPr sz="2000" dirty="0">
              <a:latin typeface="Arial"/>
              <a:cs typeface="Arial"/>
            </a:endParaRPr>
          </a:p>
          <a:p>
            <a:pPr marL="741680" lvl="2" indent="-182880">
              <a:lnSpc>
                <a:spcPct val="100000"/>
              </a:lnSpc>
              <a:spcBef>
                <a:spcPts val="450"/>
              </a:spcBef>
              <a:buClr>
                <a:srgbClr val="93A299"/>
              </a:buClr>
              <a:buSzPct val="88888"/>
              <a:buChar char="•"/>
              <a:tabLst>
                <a:tab pos="741680" algn="l"/>
              </a:tabLst>
            </a:pP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an operational/analytical</a:t>
            </a:r>
            <a:r>
              <a:rPr sz="18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database</a:t>
            </a:r>
            <a:endParaRPr sz="1800" dirty="0">
              <a:latin typeface="Arial"/>
              <a:cs typeface="Arial"/>
            </a:endParaRPr>
          </a:p>
          <a:p>
            <a:pPr marL="462280" lvl="1" indent="-182880">
              <a:lnSpc>
                <a:spcPct val="100000"/>
              </a:lnSpc>
              <a:spcBef>
                <a:spcPts val="484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the degree to which the data are</a:t>
            </a:r>
            <a:r>
              <a:rPr sz="20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structured</a:t>
            </a:r>
            <a:endParaRPr sz="2000" dirty="0">
              <a:latin typeface="Arial"/>
              <a:cs typeface="Arial"/>
            </a:endParaRPr>
          </a:p>
          <a:p>
            <a:pPr marL="741680" lvl="2" indent="-182880">
              <a:lnSpc>
                <a:spcPct val="100000"/>
              </a:lnSpc>
              <a:spcBef>
                <a:spcPts val="450"/>
              </a:spcBef>
              <a:buClr>
                <a:srgbClr val="93A299"/>
              </a:buClr>
              <a:buSzPct val="88888"/>
              <a:buChar char="•"/>
              <a:tabLst>
                <a:tab pos="741680" algn="l"/>
              </a:tabLst>
            </a:pP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Unstructured/structured</a:t>
            </a:r>
            <a:r>
              <a:rPr sz="18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databases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7346" y="3150006"/>
            <a:ext cx="7836534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75" dirty="0"/>
              <a:t>From</a:t>
            </a:r>
            <a:r>
              <a:rPr sz="3600" spc="-220" dirty="0"/>
              <a:t> </a:t>
            </a:r>
            <a:r>
              <a:rPr sz="3600" spc="-75" dirty="0"/>
              <a:t>File</a:t>
            </a:r>
            <a:r>
              <a:rPr sz="3600" spc="-220" dirty="0"/>
              <a:t> </a:t>
            </a:r>
            <a:r>
              <a:rPr sz="3600" spc="-90" dirty="0"/>
              <a:t>Systems</a:t>
            </a:r>
            <a:r>
              <a:rPr sz="3600" spc="-220" dirty="0"/>
              <a:t> </a:t>
            </a:r>
            <a:r>
              <a:rPr sz="3600" spc="-50" dirty="0"/>
              <a:t>to</a:t>
            </a:r>
            <a:r>
              <a:rPr sz="3600" spc="-220" dirty="0"/>
              <a:t> </a:t>
            </a:r>
            <a:r>
              <a:rPr sz="3600" spc="-95" dirty="0"/>
              <a:t>Database</a:t>
            </a:r>
            <a:r>
              <a:rPr sz="3600" spc="-210" dirty="0"/>
              <a:t> </a:t>
            </a:r>
            <a:r>
              <a:rPr sz="3600" spc="-105" dirty="0"/>
              <a:t>Systems</a:t>
            </a:r>
            <a:endParaRPr sz="3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39739"/>
            <a:ext cx="8763000" cy="1465261"/>
          </a:xfrm>
        </p:spPr>
        <p:txBody>
          <a:bodyPr/>
          <a:lstStyle/>
          <a:p>
            <a:pPr eaLnBrk="1" hangingPunct="1"/>
            <a:r>
              <a:rPr lang="en-US" sz="3600" dirty="0"/>
              <a:t>A Brief History of Database Processing</a:t>
            </a:r>
            <a:br>
              <a:rPr lang="en-US" sz="3600" dirty="0"/>
            </a:br>
            <a:r>
              <a:rPr lang="en-US" sz="3600" dirty="0"/>
              <a:t>I</a:t>
            </a:r>
          </a:p>
        </p:txBody>
      </p:sp>
      <p:pic>
        <p:nvPicPr>
          <p:cNvPr id="82946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93156" y="1371600"/>
            <a:ext cx="6833887" cy="484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81827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0" dirty="0"/>
              <a:t>Teaching</a:t>
            </a:r>
            <a:r>
              <a:rPr spc="-250" dirty="0"/>
              <a:t> </a:t>
            </a:r>
            <a:r>
              <a:rPr spc="-100" dirty="0"/>
              <a:t>staff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45920"/>
            <a:ext cx="8303260" cy="1429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475" dirty="0">
                <a:solidFill>
                  <a:srgbClr val="93A299"/>
                </a:solidFill>
                <a:latin typeface="Wingdings"/>
                <a:cs typeface="Wingdings"/>
              </a:rPr>
              <a:t></a:t>
            </a:r>
            <a:r>
              <a:rPr sz="2050" spc="-475" dirty="0">
                <a:solidFill>
                  <a:srgbClr val="93A299"/>
                </a:solidFill>
                <a:latin typeface="Times New Roman"/>
                <a:cs typeface="Times New Roman"/>
              </a:rPr>
              <a:t> </a:t>
            </a:r>
            <a:r>
              <a:rPr lang="en-US" sz="24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US" sz="2000" spc="-30" dirty="0">
                <a:solidFill>
                  <a:srgbClr val="292934"/>
                </a:solidFill>
                <a:latin typeface="Arial"/>
                <a:cs typeface="Arial"/>
              </a:rPr>
              <a:t>Instructor</a:t>
            </a:r>
            <a:r>
              <a:rPr lang="en-US" sz="24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292934"/>
                </a:solidFill>
                <a:latin typeface="Arial"/>
                <a:cs typeface="Arial"/>
              </a:rPr>
              <a:t>: Bader Albahlal</a:t>
            </a:r>
            <a:endParaRPr sz="2400" dirty="0">
              <a:latin typeface="Arial"/>
              <a:cs typeface="Arial"/>
            </a:endParaRPr>
          </a:p>
          <a:p>
            <a:pPr marL="462280" indent="-182880">
              <a:lnSpc>
                <a:spcPct val="100000"/>
              </a:lnSpc>
              <a:spcBef>
                <a:spcPts val="500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lang="en-US" sz="2000" spc="-10" dirty="0">
                <a:latin typeface="Arial"/>
                <a:cs typeface="Arial"/>
              </a:rPr>
              <a:t>bma16d@my.fsu.edu</a:t>
            </a:r>
            <a:endParaRPr sz="2000" dirty="0">
              <a:latin typeface="Arial"/>
              <a:cs typeface="Arial"/>
            </a:endParaRPr>
          </a:p>
          <a:p>
            <a:pPr marL="490855" marR="654685" indent="-211454">
              <a:lnSpc>
                <a:spcPct val="120800"/>
              </a:lnSpc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sz="2000" spc="-10" dirty="0">
                <a:solidFill>
                  <a:srgbClr val="292934"/>
                </a:solidFill>
                <a:latin typeface="Arial"/>
                <a:cs typeface="Arial"/>
              </a:rPr>
              <a:t>Office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hours: by appointment</a:t>
            </a:r>
            <a:endParaRPr sz="2950" dirty="0">
              <a:latin typeface="Times New Roman"/>
              <a:cs typeface="Times New Roman"/>
            </a:endParaRPr>
          </a:p>
          <a:p>
            <a:pPr marL="12700"/>
            <a:endParaRPr lang="en-US" sz="2050" spc="-475" dirty="0">
              <a:solidFill>
                <a:srgbClr val="93A299"/>
              </a:solidFill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4320" y="5087390"/>
            <a:ext cx="8553792" cy="12261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06642" y="5249621"/>
            <a:ext cx="666115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File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System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Redux: Modern End-User Productivity</a:t>
            </a:r>
            <a:r>
              <a:rPr sz="21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50" dirty="0">
                <a:solidFill>
                  <a:srgbClr val="FFFFFF"/>
                </a:solidFill>
                <a:latin typeface="Arial"/>
                <a:cs typeface="Arial"/>
              </a:rPr>
              <a:t>Tools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4320" y="5673436"/>
            <a:ext cx="8557945" cy="6192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53488" y="5802283"/>
            <a:ext cx="5182984" cy="3699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00037" y="5700618"/>
            <a:ext cx="8467725" cy="529590"/>
          </a:xfrm>
          <a:prstGeom prst="rect">
            <a:avLst/>
          </a:prstGeom>
          <a:solidFill>
            <a:srgbClr val="F2DAD7"/>
          </a:solidFill>
        </p:spPr>
        <p:txBody>
          <a:bodyPr vert="horz" wrap="square" lIns="0" tIns="132080" rIns="0" bIns="0" rtlCol="0">
            <a:spAutoFit/>
          </a:bodyPr>
          <a:lstStyle/>
          <a:p>
            <a:pPr marL="1718310">
              <a:lnSpc>
                <a:spcPct val="100000"/>
              </a:lnSpc>
              <a:spcBef>
                <a:spcPts val="1040"/>
              </a:spcBef>
            </a:pPr>
            <a:r>
              <a:rPr sz="1600" dirty="0">
                <a:solidFill>
                  <a:srgbClr val="292934"/>
                </a:solidFill>
                <a:latin typeface="Arial"/>
                <a:cs typeface="Arial"/>
              </a:rPr>
              <a:t>Includes spreadsheet programs such as Microsoft</a:t>
            </a:r>
            <a:r>
              <a:rPr sz="1600" spc="-114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92934"/>
                </a:solidFill>
                <a:latin typeface="Arial"/>
                <a:cs typeface="Arial"/>
              </a:rPr>
              <a:t>Excel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4320" y="3366655"/>
            <a:ext cx="8553792" cy="18329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894025" y="3529139"/>
            <a:ext cx="32867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Computerized File</a:t>
            </a:r>
            <a:r>
              <a:rPr sz="21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Systems</a:t>
            </a:r>
            <a:endParaRPr sz="2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4320" y="3973488"/>
            <a:ext cx="8557945" cy="6234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8228" y="3994270"/>
            <a:ext cx="8345982" cy="5860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00037" y="4002633"/>
            <a:ext cx="8467725" cy="529590"/>
          </a:xfrm>
          <a:prstGeom prst="rect">
            <a:avLst/>
          </a:prstGeom>
          <a:solidFill>
            <a:srgbClr val="F2DAD7"/>
          </a:solidFill>
        </p:spPr>
        <p:txBody>
          <a:bodyPr vert="horz" wrap="square" lIns="0" tIns="52705" rIns="0" bIns="0" rtlCol="0">
            <a:spAutoFit/>
          </a:bodyPr>
          <a:lstStyle/>
          <a:p>
            <a:pPr marL="2926080" marR="123189" indent="-2789555">
              <a:lnSpc>
                <a:spcPts val="1700"/>
              </a:lnSpc>
              <a:spcBef>
                <a:spcPts val="415"/>
              </a:spcBef>
            </a:pPr>
            <a:r>
              <a:rPr sz="1600" b="1" dirty="0">
                <a:solidFill>
                  <a:srgbClr val="292934"/>
                </a:solidFill>
                <a:latin typeface="Arial"/>
                <a:cs typeface="Arial"/>
              </a:rPr>
              <a:t>Data processing (DP) </a:t>
            </a:r>
            <a:r>
              <a:rPr sz="1600" b="1" spc="-5" dirty="0">
                <a:solidFill>
                  <a:srgbClr val="292934"/>
                </a:solidFill>
                <a:latin typeface="Arial"/>
                <a:cs typeface="Arial"/>
              </a:rPr>
              <a:t>specialist</a:t>
            </a: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: </a:t>
            </a:r>
            <a:r>
              <a:rPr sz="1600" dirty="0">
                <a:solidFill>
                  <a:srgbClr val="292934"/>
                </a:solidFill>
                <a:latin typeface="Arial"/>
                <a:cs typeface="Arial"/>
              </a:rPr>
              <a:t>Created a computer-based system that would track</a:t>
            </a:r>
            <a:r>
              <a:rPr sz="1600" spc="-5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92934"/>
                </a:solidFill>
                <a:latin typeface="Arial"/>
                <a:cs typeface="Arial"/>
              </a:rPr>
              <a:t>data  and produce required</a:t>
            </a:r>
            <a:r>
              <a:rPr sz="16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92934"/>
                </a:solidFill>
                <a:latin typeface="Arial"/>
                <a:cs typeface="Arial"/>
              </a:rPr>
              <a:t>reports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4320" y="1645932"/>
            <a:ext cx="8553792" cy="183710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286785" y="1808759"/>
            <a:ext cx="250063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Manual File</a:t>
            </a:r>
            <a:r>
              <a:rPr sz="21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Systems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4320" y="2252752"/>
            <a:ext cx="8557945" cy="6234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96047" y="2381589"/>
            <a:ext cx="5910351" cy="36991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00037" y="2282253"/>
            <a:ext cx="8467725" cy="529590"/>
          </a:xfrm>
          <a:prstGeom prst="rect">
            <a:avLst/>
          </a:prstGeom>
          <a:solidFill>
            <a:srgbClr val="F2DAD7"/>
          </a:solidFill>
        </p:spPr>
        <p:txBody>
          <a:bodyPr vert="horz" wrap="square" lIns="0" tIns="132080" rIns="0" bIns="0" rtlCol="0">
            <a:spAutoFit/>
          </a:bodyPr>
          <a:lstStyle/>
          <a:p>
            <a:pPr marL="1350645">
              <a:lnSpc>
                <a:spcPct val="100000"/>
              </a:lnSpc>
              <a:spcBef>
                <a:spcPts val="1040"/>
              </a:spcBef>
            </a:pPr>
            <a:r>
              <a:rPr sz="1600" dirty="0">
                <a:solidFill>
                  <a:srgbClr val="292934"/>
                </a:solidFill>
                <a:latin typeface="Arial"/>
                <a:cs typeface="Arial"/>
              </a:rPr>
              <a:t>Accomplished through a system of file folders and filing</a:t>
            </a:r>
            <a:r>
              <a:rPr sz="1600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92934"/>
                </a:solidFill>
                <a:latin typeface="Arial"/>
                <a:cs typeface="Arial"/>
              </a:rPr>
              <a:t>cabinets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26479" y="704024"/>
            <a:ext cx="7437755" cy="526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90" dirty="0"/>
              <a:t>Evolution</a:t>
            </a:r>
            <a:r>
              <a:rPr sz="3400" spc="-220" dirty="0"/>
              <a:t> </a:t>
            </a:r>
            <a:r>
              <a:rPr sz="3400" spc="-55" dirty="0"/>
              <a:t>of</a:t>
            </a:r>
            <a:r>
              <a:rPr sz="3400" spc="-215" dirty="0"/>
              <a:t> </a:t>
            </a:r>
            <a:r>
              <a:rPr sz="3400" spc="-75" dirty="0"/>
              <a:t>File</a:t>
            </a:r>
            <a:r>
              <a:rPr sz="3400" spc="-220" dirty="0"/>
              <a:t> </a:t>
            </a:r>
            <a:r>
              <a:rPr sz="3400" spc="-85" dirty="0"/>
              <a:t>System</a:t>
            </a:r>
            <a:r>
              <a:rPr sz="3400" spc="-215" dirty="0"/>
              <a:t> </a:t>
            </a:r>
            <a:r>
              <a:rPr sz="3400" spc="-80" dirty="0"/>
              <a:t>Data</a:t>
            </a:r>
            <a:r>
              <a:rPr sz="3400" spc="-215" dirty="0"/>
              <a:t> </a:t>
            </a:r>
            <a:r>
              <a:rPr sz="3400" spc="-100" dirty="0"/>
              <a:t>Processing</a:t>
            </a:r>
            <a:endParaRPr sz="3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00379"/>
            <a:ext cx="822706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300"/>
              </a:lnSpc>
            </a:pPr>
            <a:r>
              <a:rPr sz="3600" spc="-90" dirty="0"/>
              <a:t>Problems </a:t>
            </a:r>
            <a:r>
              <a:rPr sz="3600" spc="-80" dirty="0"/>
              <a:t>with </a:t>
            </a:r>
            <a:r>
              <a:rPr sz="3600" spc="-75" dirty="0"/>
              <a:t>File </a:t>
            </a:r>
            <a:r>
              <a:rPr sz="3600" spc="-85" dirty="0"/>
              <a:t>System</a:t>
            </a:r>
            <a:r>
              <a:rPr lang="en-US" sz="3600" spc="-85" dirty="0"/>
              <a:t> </a:t>
            </a:r>
            <a:r>
              <a:rPr sz="3600" spc="-105" dirty="0"/>
              <a:t>Data  </a:t>
            </a:r>
            <a:r>
              <a:rPr sz="3600" spc="-100" dirty="0"/>
              <a:t>Processing</a:t>
            </a:r>
            <a:endParaRPr sz="3600" dirty="0"/>
          </a:p>
        </p:txBody>
      </p:sp>
      <p:sp>
        <p:nvSpPr>
          <p:cNvPr id="3" name="object 3"/>
          <p:cNvSpPr/>
          <p:nvPr/>
        </p:nvSpPr>
        <p:spPr>
          <a:xfrm>
            <a:off x="577734" y="1953485"/>
            <a:ext cx="8175561" cy="5818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1987143"/>
            <a:ext cx="8077200" cy="478790"/>
          </a:xfrm>
          <a:custGeom>
            <a:avLst/>
            <a:gdLst/>
            <a:ahLst/>
            <a:cxnLst/>
            <a:rect l="l" t="t" r="r" b="b"/>
            <a:pathLst>
              <a:path w="8077200" h="478789">
                <a:moveTo>
                  <a:pt x="0" y="0"/>
                </a:moveTo>
                <a:lnTo>
                  <a:pt x="8077200" y="0"/>
                </a:lnTo>
                <a:lnTo>
                  <a:pt x="8077200" y="478802"/>
                </a:lnTo>
                <a:lnTo>
                  <a:pt x="0" y="478802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" y="1987143"/>
            <a:ext cx="8077200" cy="478790"/>
          </a:xfrm>
          <a:custGeom>
            <a:avLst/>
            <a:gdLst/>
            <a:ahLst/>
            <a:cxnLst/>
            <a:rect l="l" t="t" r="r" b="b"/>
            <a:pathLst>
              <a:path w="8077200" h="478789">
                <a:moveTo>
                  <a:pt x="0" y="0"/>
                </a:moveTo>
                <a:lnTo>
                  <a:pt x="8077194" y="0"/>
                </a:lnTo>
                <a:lnTo>
                  <a:pt x="8077194" y="478799"/>
                </a:lnTo>
                <a:lnTo>
                  <a:pt x="0" y="478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3637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80900" y="1675010"/>
            <a:ext cx="5752401" cy="6608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7734" y="2818016"/>
            <a:ext cx="8175561" cy="5777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9600" y="2848978"/>
            <a:ext cx="8077200" cy="478790"/>
          </a:xfrm>
          <a:custGeom>
            <a:avLst/>
            <a:gdLst/>
            <a:ahLst/>
            <a:cxnLst/>
            <a:rect l="l" t="t" r="r" b="b"/>
            <a:pathLst>
              <a:path w="8077200" h="478789">
                <a:moveTo>
                  <a:pt x="0" y="0"/>
                </a:moveTo>
                <a:lnTo>
                  <a:pt x="8077200" y="0"/>
                </a:lnTo>
                <a:lnTo>
                  <a:pt x="8077200" y="478802"/>
                </a:lnTo>
                <a:lnTo>
                  <a:pt x="0" y="478802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9600" y="2848978"/>
            <a:ext cx="8077200" cy="478790"/>
          </a:xfrm>
          <a:custGeom>
            <a:avLst/>
            <a:gdLst/>
            <a:ahLst/>
            <a:cxnLst/>
            <a:rect l="l" t="t" r="r" b="b"/>
            <a:pathLst>
              <a:path w="8077200" h="478789">
                <a:moveTo>
                  <a:pt x="0" y="0"/>
                </a:moveTo>
                <a:lnTo>
                  <a:pt x="8077194" y="0"/>
                </a:lnTo>
                <a:lnTo>
                  <a:pt x="8077194" y="478799"/>
                </a:lnTo>
                <a:lnTo>
                  <a:pt x="0" y="478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3637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80900" y="2539541"/>
            <a:ext cx="5752401" cy="6567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41849" y="1830298"/>
            <a:ext cx="3589020" cy="1162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dirty="0">
                <a:solidFill>
                  <a:srgbClr val="292934"/>
                </a:solidFill>
                <a:latin typeface="Arial"/>
                <a:cs typeface="Arial"/>
              </a:rPr>
              <a:t>Lengthy development</a:t>
            </a:r>
            <a:r>
              <a:rPr sz="1900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292934"/>
                </a:solidFill>
                <a:latin typeface="Arial"/>
                <a:cs typeface="Arial"/>
              </a:rPr>
              <a:t>times</a:t>
            </a:r>
            <a:endParaRPr sz="1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Difficulty </a:t>
            </a:r>
            <a:r>
              <a:rPr sz="1900" dirty="0">
                <a:solidFill>
                  <a:srgbClr val="292934"/>
                </a:solidFill>
                <a:latin typeface="Arial"/>
                <a:cs typeface="Arial"/>
              </a:rPr>
              <a:t>of getting quick</a:t>
            </a:r>
            <a:r>
              <a:rPr sz="1900" spc="-8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292934"/>
                </a:solidFill>
                <a:latin typeface="Arial"/>
                <a:cs typeface="Arial"/>
              </a:rPr>
              <a:t>answers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7734" y="3678378"/>
            <a:ext cx="8175561" cy="5777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9600" y="3710825"/>
            <a:ext cx="8077200" cy="478790"/>
          </a:xfrm>
          <a:custGeom>
            <a:avLst/>
            <a:gdLst/>
            <a:ahLst/>
            <a:cxnLst/>
            <a:rect l="l" t="t" r="r" b="b"/>
            <a:pathLst>
              <a:path w="8077200" h="478789">
                <a:moveTo>
                  <a:pt x="0" y="0"/>
                </a:moveTo>
                <a:lnTo>
                  <a:pt x="8077200" y="0"/>
                </a:lnTo>
                <a:lnTo>
                  <a:pt x="8077200" y="478789"/>
                </a:lnTo>
                <a:lnTo>
                  <a:pt x="0" y="478789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9600" y="3710825"/>
            <a:ext cx="8077200" cy="478790"/>
          </a:xfrm>
          <a:custGeom>
            <a:avLst/>
            <a:gdLst/>
            <a:ahLst/>
            <a:cxnLst/>
            <a:rect l="l" t="t" r="r" b="b"/>
            <a:pathLst>
              <a:path w="8077200" h="478789">
                <a:moveTo>
                  <a:pt x="0" y="0"/>
                </a:moveTo>
                <a:lnTo>
                  <a:pt x="8077194" y="0"/>
                </a:lnTo>
                <a:lnTo>
                  <a:pt x="8077194" y="478799"/>
                </a:lnTo>
                <a:lnTo>
                  <a:pt x="0" y="478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3637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76745" y="3404068"/>
            <a:ext cx="5752401" cy="6567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US" dirty="0"/>
          </a:p>
          <a:p>
            <a:r>
              <a:rPr lang="en-US" dirty="0"/>
              <a:t>     </a:t>
            </a:r>
            <a:r>
              <a:rPr lang="en-US" sz="1900" dirty="0">
                <a:latin typeface="Arial"/>
                <a:cs typeface="Arial"/>
              </a:rPr>
              <a:t>Complex system administration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77734" y="4538748"/>
            <a:ext cx="8175561" cy="5818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9600" y="4572660"/>
            <a:ext cx="8077200" cy="478790"/>
          </a:xfrm>
          <a:custGeom>
            <a:avLst/>
            <a:gdLst/>
            <a:ahLst/>
            <a:cxnLst/>
            <a:rect l="l" t="t" r="r" b="b"/>
            <a:pathLst>
              <a:path w="8077200" h="478789">
                <a:moveTo>
                  <a:pt x="0" y="0"/>
                </a:moveTo>
                <a:lnTo>
                  <a:pt x="8077200" y="0"/>
                </a:lnTo>
                <a:lnTo>
                  <a:pt x="8077200" y="478802"/>
                </a:lnTo>
                <a:lnTo>
                  <a:pt x="0" y="478802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9600" y="4572660"/>
            <a:ext cx="8077200" cy="478790"/>
          </a:xfrm>
          <a:custGeom>
            <a:avLst/>
            <a:gdLst/>
            <a:ahLst/>
            <a:cxnLst/>
            <a:rect l="l" t="t" r="r" b="b"/>
            <a:pathLst>
              <a:path w="8077200" h="478789">
                <a:moveTo>
                  <a:pt x="0" y="0"/>
                </a:moveTo>
                <a:lnTo>
                  <a:pt x="8077194" y="0"/>
                </a:lnTo>
                <a:lnTo>
                  <a:pt x="8077194" y="478799"/>
                </a:lnTo>
                <a:lnTo>
                  <a:pt x="0" y="478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3637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80900" y="4260273"/>
            <a:ext cx="5752401" cy="6608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7734" y="5403272"/>
            <a:ext cx="8175561" cy="57773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9600" y="5434495"/>
            <a:ext cx="8077200" cy="479425"/>
          </a:xfrm>
          <a:custGeom>
            <a:avLst/>
            <a:gdLst/>
            <a:ahLst/>
            <a:cxnLst/>
            <a:rect l="l" t="t" r="r" b="b"/>
            <a:pathLst>
              <a:path w="8077200" h="479425">
                <a:moveTo>
                  <a:pt x="0" y="0"/>
                </a:moveTo>
                <a:lnTo>
                  <a:pt x="8077200" y="0"/>
                </a:lnTo>
                <a:lnTo>
                  <a:pt x="8077200" y="478805"/>
                </a:lnTo>
                <a:lnTo>
                  <a:pt x="0" y="478805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9600" y="5434495"/>
            <a:ext cx="8077200" cy="478790"/>
          </a:xfrm>
          <a:custGeom>
            <a:avLst/>
            <a:gdLst/>
            <a:ahLst/>
            <a:cxnLst/>
            <a:rect l="l" t="t" r="r" b="b"/>
            <a:pathLst>
              <a:path w="8077200" h="478789">
                <a:moveTo>
                  <a:pt x="0" y="0"/>
                </a:moveTo>
                <a:lnTo>
                  <a:pt x="8077194" y="0"/>
                </a:lnTo>
                <a:lnTo>
                  <a:pt x="8077194" y="478799"/>
                </a:lnTo>
                <a:lnTo>
                  <a:pt x="0" y="478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3637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80900" y="5124796"/>
            <a:ext cx="5752401" cy="6567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241849" y="4415815"/>
            <a:ext cx="4331335" cy="1162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dirty="0">
                <a:solidFill>
                  <a:srgbClr val="292934"/>
                </a:solidFill>
                <a:latin typeface="Arial"/>
                <a:cs typeface="Arial"/>
              </a:rPr>
              <a:t>Lack of security and limited data</a:t>
            </a:r>
            <a:r>
              <a:rPr sz="1900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292934"/>
                </a:solidFill>
                <a:latin typeface="Arial"/>
                <a:cs typeface="Arial"/>
              </a:rPr>
              <a:t>sharing</a:t>
            </a:r>
            <a:endParaRPr sz="1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00" dirty="0">
                <a:solidFill>
                  <a:srgbClr val="292934"/>
                </a:solidFill>
                <a:latin typeface="Arial"/>
                <a:cs typeface="Arial"/>
              </a:rPr>
              <a:t>Extensive</a:t>
            </a:r>
            <a:r>
              <a:rPr sz="19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292934"/>
                </a:solidFill>
                <a:latin typeface="Arial"/>
                <a:cs typeface="Arial"/>
              </a:rPr>
              <a:t>programming</a:t>
            </a:r>
            <a:endParaRPr sz="19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300"/>
              </a:lnSpc>
            </a:pPr>
            <a:r>
              <a:rPr sz="3600" spc="-90" dirty="0"/>
              <a:t>Problems </a:t>
            </a:r>
            <a:r>
              <a:rPr sz="3600" spc="-80" dirty="0"/>
              <a:t>with </a:t>
            </a:r>
            <a:r>
              <a:rPr sz="3600" spc="-75" dirty="0"/>
              <a:t>File </a:t>
            </a:r>
            <a:r>
              <a:rPr sz="3600" spc="-85" dirty="0"/>
              <a:t>System</a:t>
            </a:r>
            <a:r>
              <a:rPr sz="3600" spc="-630" dirty="0"/>
              <a:t> </a:t>
            </a:r>
            <a:r>
              <a:rPr sz="3600" spc="-105" dirty="0"/>
              <a:t>Data  </a:t>
            </a:r>
            <a:r>
              <a:rPr sz="3600" spc="-100" dirty="0"/>
              <a:t>Processing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742173"/>
            <a:ext cx="3275965" cy="1239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3A299"/>
              </a:buClr>
              <a:buSzPct val="83333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Structural</a:t>
            </a:r>
            <a:r>
              <a:rPr sz="24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dependence</a:t>
            </a:r>
            <a:endParaRPr sz="24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495"/>
              </a:spcBef>
              <a:buClr>
                <a:srgbClr val="93A299"/>
              </a:buClr>
              <a:buSzPct val="83333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Data</a:t>
            </a:r>
            <a:r>
              <a:rPr sz="24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dependence</a:t>
            </a:r>
            <a:endParaRPr sz="24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620"/>
              </a:spcBef>
              <a:buClr>
                <a:srgbClr val="93A299"/>
              </a:buClr>
              <a:buSzPct val="83333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Data</a:t>
            </a:r>
            <a:r>
              <a:rPr sz="24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redundancy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19641-14A7-4AA8-A091-53AD01A7C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940" y="500379"/>
            <a:ext cx="8072119" cy="1231106"/>
          </a:xfrm>
        </p:spPr>
        <p:txBody>
          <a:bodyPr/>
          <a:lstStyle/>
          <a:p>
            <a:r>
              <a:rPr lang="en-US" spc="-90" dirty="0"/>
              <a:t>Problems </a:t>
            </a:r>
            <a:r>
              <a:rPr lang="en-US" spc="-80" dirty="0"/>
              <a:t>with </a:t>
            </a:r>
            <a:r>
              <a:rPr lang="en-US" spc="-75" dirty="0"/>
              <a:t>File </a:t>
            </a:r>
            <a:r>
              <a:rPr lang="en-US" spc="-85" dirty="0"/>
              <a:t>System</a:t>
            </a:r>
            <a:r>
              <a:rPr lang="en-US" spc="-630" dirty="0"/>
              <a:t> </a:t>
            </a:r>
            <a:r>
              <a:rPr lang="en-US" spc="-105" dirty="0"/>
              <a:t>Data  </a:t>
            </a:r>
            <a:r>
              <a:rPr lang="en-US" spc="-100" dirty="0"/>
              <a:t>Processing</a:t>
            </a: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470639-C27B-4C57-A044-94B91842E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83" y="2054416"/>
            <a:ext cx="8303576" cy="30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618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40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90" dirty="0"/>
              <a:t>Structural </a:t>
            </a:r>
            <a:r>
              <a:rPr sz="3600" spc="-70" dirty="0"/>
              <a:t>and </a:t>
            </a:r>
            <a:r>
              <a:rPr sz="3600" spc="-80" dirty="0"/>
              <a:t>Data</a:t>
            </a:r>
            <a:r>
              <a:rPr sz="3600" spc="-540" dirty="0"/>
              <a:t> </a:t>
            </a:r>
            <a:r>
              <a:rPr sz="3600" spc="-105" dirty="0"/>
              <a:t>Dependence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645920"/>
            <a:ext cx="8034020" cy="2880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3A299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Structural</a:t>
            </a:r>
            <a:r>
              <a:rPr sz="2400" b="1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dependence</a:t>
            </a:r>
            <a:endParaRPr sz="2400">
              <a:latin typeface="Arial"/>
              <a:cs typeface="Arial"/>
            </a:endParaRPr>
          </a:p>
          <a:p>
            <a:pPr marL="469900" lvl="1" indent="-19050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Access to a file is dependent on its own</a:t>
            </a:r>
            <a:r>
              <a:rPr sz="2000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structure</a:t>
            </a:r>
            <a:endParaRPr sz="2000">
              <a:latin typeface="Arial"/>
              <a:cs typeface="Arial"/>
            </a:endParaRPr>
          </a:p>
          <a:p>
            <a:pPr marL="469900" marR="678180" lvl="1" indent="-190500">
              <a:lnSpc>
                <a:spcPct val="100800"/>
              </a:lnSpc>
              <a:spcBef>
                <a:spcPts val="480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A change in any </a:t>
            </a:r>
            <a:r>
              <a:rPr sz="2000" spc="-10" dirty="0">
                <a:solidFill>
                  <a:srgbClr val="292934"/>
                </a:solidFill>
                <a:latin typeface="Arial"/>
                <a:cs typeface="Arial"/>
              </a:rPr>
              <a:t>file’s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structure requires the modification of</a:t>
            </a:r>
            <a:r>
              <a:rPr sz="2000" spc="-19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all  programs using that</a:t>
            </a:r>
            <a:r>
              <a:rPr sz="2000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file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93A299"/>
              </a:buClr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1175"/>
              </a:spcBef>
              <a:buClr>
                <a:srgbClr val="93A299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Structural</a:t>
            </a:r>
            <a:r>
              <a:rPr sz="2400" b="1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independence</a:t>
            </a:r>
            <a:endParaRPr sz="2400">
              <a:latin typeface="Arial"/>
              <a:cs typeface="Arial"/>
            </a:endParaRPr>
          </a:p>
          <a:p>
            <a:pPr marL="469900" marR="5080" lvl="1" indent="-190500">
              <a:lnSpc>
                <a:spcPct val="100800"/>
              </a:lnSpc>
              <a:spcBef>
                <a:spcPts val="405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File structure is changed without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affecting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application’s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ability</a:t>
            </a:r>
            <a:r>
              <a:rPr sz="2000" spc="-6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to  access the</a:t>
            </a:r>
            <a:r>
              <a:rPr sz="20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40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90" dirty="0"/>
              <a:t>Structural </a:t>
            </a:r>
            <a:r>
              <a:rPr sz="3600" spc="-70" dirty="0"/>
              <a:t>and </a:t>
            </a:r>
            <a:r>
              <a:rPr sz="3600" spc="-80" dirty="0"/>
              <a:t>Data</a:t>
            </a:r>
            <a:r>
              <a:rPr sz="3600" spc="-540" dirty="0"/>
              <a:t> </a:t>
            </a:r>
            <a:r>
              <a:rPr sz="3600" spc="-105" dirty="0"/>
              <a:t>Dependence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12140" y="1569720"/>
            <a:ext cx="7247890" cy="2512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3A299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Data</a:t>
            </a:r>
            <a:r>
              <a:rPr sz="2400" b="1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dependence</a:t>
            </a:r>
            <a:endParaRPr sz="2400">
              <a:latin typeface="Arial"/>
              <a:cs typeface="Arial"/>
            </a:endParaRPr>
          </a:p>
          <a:p>
            <a:pPr marL="469900" marR="230504" lvl="1" indent="-190500">
              <a:lnSpc>
                <a:spcPct val="100800"/>
              </a:lnSpc>
              <a:spcBef>
                <a:spcPts val="380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A change in any </a:t>
            </a:r>
            <a:r>
              <a:rPr sz="2000" spc="-10" dirty="0">
                <a:solidFill>
                  <a:srgbClr val="292934"/>
                </a:solidFill>
                <a:latin typeface="Arial"/>
                <a:cs typeface="Arial"/>
              </a:rPr>
              <a:t>file’s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data storage characteristics</a:t>
            </a:r>
            <a:r>
              <a:rPr sz="2000" spc="-18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requires  changes of all data access</a:t>
            </a:r>
            <a:r>
              <a:rPr sz="2000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programs.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93A299"/>
              </a:buClr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1175"/>
              </a:spcBef>
              <a:buClr>
                <a:srgbClr val="93A299"/>
              </a:buClr>
              <a:buSzPct val="83333"/>
              <a:buFont typeface="Arial"/>
              <a:buChar char="•"/>
              <a:tabLst>
                <a:tab pos="195580" algn="l"/>
              </a:tabLst>
            </a:pP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Data</a:t>
            </a:r>
            <a:r>
              <a:rPr sz="2400" b="1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independence</a:t>
            </a:r>
            <a:endParaRPr sz="2400">
              <a:latin typeface="Arial"/>
              <a:cs typeface="Arial"/>
            </a:endParaRPr>
          </a:p>
          <a:p>
            <a:pPr marL="469900" marR="5080" lvl="1" indent="-190500">
              <a:lnSpc>
                <a:spcPct val="100800"/>
              </a:lnSpc>
              <a:spcBef>
                <a:spcPts val="405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Data storage characteristics is changed without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affecting</a:t>
            </a:r>
            <a:r>
              <a:rPr sz="20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the 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program’s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ability to access the</a:t>
            </a:r>
            <a:r>
              <a:rPr sz="2000" spc="-9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40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80" dirty="0"/>
              <a:t>Data</a:t>
            </a:r>
            <a:r>
              <a:rPr sz="3600" spc="-295" dirty="0"/>
              <a:t> </a:t>
            </a:r>
            <a:r>
              <a:rPr sz="3600" spc="-105" dirty="0"/>
              <a:t>Redundancy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37540" y="1645920"/>
            <a:ext cx="7830184" cy="147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8605" algn="l"/>
              </a:tabLst>
            </a:pPr>
            <a:r>
              <a:rPr sz="2050" spc="-475" dirty="0">
                <a:solidFill>
                  <a:srgbClr val="93A299"/>
                </a:solidFill>
                <a:latin typeface="Wingdings"/>
                <a:cs typeface="Wingdings"/>
              </a:rPr>
              <a:t></a:t>
            </a:r>
            <a:r>
              <a:rPr sz="2050" spc="-475" dirty="0">
                <a:solidFill>
                  <a:srgbClr val="93A299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Unnecessarily storing same data at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different</a:t>
            </a:r>
            <a:r>
              <a:rPr sz="2400" spc="-1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places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  <a:tabLst>
                <a:tab pos="268605" algn="l"/>
              </a:tabLst>
            </a:pPr>
            <a:r>
              <a:rPr sz="2000" spc="-450" dirty="0">
                <a:solidFill>
                  <a:srgbClr val="93A299"/>
                </a:solidFill>
                <a:latin typeface="Wingdings"/>
                <a:cs typeface="Wingdings"/>
              </a:rPr>
              <a:t></a:t>
            </a:r>
            <a:r>
              <a:rPr sz="2000" spc="-450" dirty="0">
                <a:solidFill>
                  <a:srgbClr val="93A299"/>
                </a:solidFill>
                <a:latin typeface="Times New Roman"/>
                <a:cs typeface="Times New Roman"/>
              </a:rPr>
              <a:t>	</a:t>
            </a: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Islands of information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: Scattered data</a:t>
            </a:r>
            <a:r>
              <a:rPr sz="2400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locations</a:t>
            </a:r>
            <a:endParaRPr sz="2400">
              <a:latin typeface="Arial"/>
              <a:cs typeface="Arial"/>
            </a:endParaRPr>
          </a:p>
          <a:p>
            <a:pPr marL="558800" marR="5080" indent="-241300">
              <a:lnSpc>
                <a:spcPct val="100800"/>
              </a:lnSpc>
              <a:spcBef>
                <a:spcPts val="505"/>
              </a:spcBef>
              <a:tabLst>
                <a:tab pos="563880" algn="l"/>
              </a:tabLst>
            </a:pPr>
            <a:r>
              <a:rPr sz="1700" spc="-390" dirty="0">
                <a:solidFill>
                  <a:srgbClr val="93A299"/>
                </a:solidFill>
                <a:latin typeface="Wingdings"/>
                <a:cs typeface="Wingdings"/>
              </a:rPr>
              <a:t></a:t>
            </a:r>
            <a:r>
              <a:rPr sz="1700" spc="-390" dirty="0">
                <a:solidFill>
                  <a:srgbClr val="93A299"/>
                </a:solidFill>
                <a:latin typeface="Times New Roman"/>
                <a:cs typeface="Times New Roman"/>
              </a:rPr>
              <a:t>		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Increases the probability of having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different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versions of</a:t>
            </a:r>
            <a:r>
              <a:rPr sz="2000" spc="-9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the</a:t>
            </a:r>
            <a:r>
              <a:rPr sz="2000" spc="-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same 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40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80" dirty="0"/>
              <a:t>Data </a:t>
            </a:r>
            <a:r>
              <a:rPr sz="3600" spc="-95" dirty="0"/>
              <a:t>Redundancy</a:t>
            </a:r>
            <a:r>
              <a:rPr sz="3600" spc="-405" dirty="0"/>
              <a:t> </a:t>
            </a:r>
            <a:r>
              <a:rPr sz="3600" spc="-100" dirty="0"/>
              <a:t>Implications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645920"/>
            <a:ext cx="7612380" cy="271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indent="-182880">
              <a:spcBef>
                <a:spcPts val="495"/>
              </a:spcBef>
              <a:buClr>
                <a:srgbClr val="93A299"/>
              </a:buClr>
              <a:buSzPct val="83333"/>
              <a:buFontTx/>
              <a:buChar char="•"/>
              <a:tabLst>
                <a:tab pos="195580" algn="l"/>
              </a:tabLst>
            </a:pP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Data</a:t>
            </a:r>
            <a:r>
              <a:rPr sz="2400" b="1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inconsistency</a:t>
            </a:r>
            <a:r>
              <a:rPr lang="en-US" sz="2400" dirty="0">
                <a:solidFill>
                  <a:srgbClr val="292934"/>
                </a:solidFill>
                <a:latin typeface="Arial"/>
                <a:cs typeface="Arial"/>
              </a:rPr>
              <a:t>: E</a:t>
            </a:r>
            <a:r>
              <a:rPr lang="en-US" sz="2400" dirty="0"/>
              <a:t>xists when different and conflicting versions of the same data appear in different places.</a:t>
            </a:r>
            <a:endParaRPr sz="2400" dirty="0">
              <a:latin typeface="Arial"/>
              <a:cs typeface="Arial"/>
            </a:endParaRPr>
          </a:p>
          <a:p>
            <a:pPr marL="190500" marR="5080" indent="-177800">
              <a:lnSpc>
                <a:spcPts val="2820"/>
              </a:lnSpc>
              <a:spcBef>
                <a:spcPts val="760"/>
              </a:spcBef>
              <a:buClr>
                <a:srgbClr val="93A299"/>
              </a:buClr>
              <a:buSzPct val="83333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Increased likelihood of data-entry errors when</a:t>
            </a:r>
            <a:r>
              <a:rPr sz="2400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complex  entries are made in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different</a:t>
            </a:r>
            <a:r>
              <a:rPr sz="2400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files</a:t>
            </a:r>
            <a:endParaRPr sz="2400" dirty="0">
              <a:latin typeface="Arial"/>
              <a:cs typeface="Arial"/>
            </a:endParaRPr>
          </a:p>
          <a:p>
            <a:pPr marL="190500" marR="194945" indent="-177800">
              <a:lnSpc>
                <a:spcPct val="101499"/>
              </a:lnSpc>
              <a:spcBef>
                <a:spcPts val="465"/>
              </a:spcBef>
              <a:buClr>
                <a:srgbClr val="93A299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Data </a:t>
            </a:r>
            <a:r>
              <a:rPr sz="2400" b="1" spc="-5" dirty="0">
                <a:solidFill>
                  <a:srgbClr val="292934"/>
                </a:solidFill>
                <a:latin typeface="Arial"/>
                <a:cs typeface="Arial"/>
              </a:rPr>
              <a:t>anomaly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: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Develops when not all of the required  changes in the redundant data are made</a:t>
            </a:r>
            <a:r>
              <a:rPr sz="2400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successfully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40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95" dirty="0"/>
              <a:t>Database </a:t>
            </a:r>
            <a:r>
              <a:rPr sz="3600" spc="-90" dirty="0"/>
              <a:t>Management </a:t>
            </a:r>
            <a:r>
              <a:rPr sz="3600" spc="-85" dirty="0"/>
              <a:t>System</a:t>
            </a:r>
            <a:r>
              <a:rPr sz="3600" spc="-480" dirty="0"/>
              <a:t> </a:t>
            </a:r>
            <a:r>
              <a:rPr sz="3600" spc="-100" dirty="0"/>
              <a:t>(DBMS)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645920"/>
            <a:ext cx="6494780" cy="1239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3A2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Collection of</a:t>
            </a:r>
            <a:r>
              <a:rPr sz="2400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programs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495"/>
              </a:spcBef>
              <a:buClr>
                <a:srgbClr val="93A299"/>
              </a:buClr>
              <a:buSzPct val="83333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Manages the database</a:t>
            </a:r>
            <a:r>
              <a:rPr sz="24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structure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620"/>
              </a:spcBef>
              <a:buClr>
                <a:srgbClr val="93A299"/>
              </a:buClr>
              <a:buSzPct val="83333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Controls access to data stored in the</a:t>
            </a:r>
            <a:r>
              <a:rPr sz="24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database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34830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40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80" dirty="0"/>
              <a:t>Role </a:t>
            </a:r>
            <a:r>
              <a:rPr sz="3600" spc="-55" dirty="0"/>
              <a:t>of </a:t>
            </a:r>
            <a:r>
              <a:rPr sz="3600" spc="-70" dirty="0"/>
              <a:t>the</a:t>
            </a:r>
            <a:r>
              <a:rPr sz="3600" spc="-550" dirty="0"/>
              <a:t> </a:t>
            </a:r>
            <a:r>
              <a:rPr sz="3600" spc="-105" dirty="0"/>
              <a:t>DBMS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645920"/>
            <a:ext cx="7901305" cy="2881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 indent="-177800">
              <a:lnSpc>
                <a:spcPct val="100000"/>
              </a:lnSpc>
              <a:buClr>
                <a:srgbClr val="93A2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Intermediary between the user and the</a:t>
            </a:r>
            <a:r>
              <a:rPr sz="24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database</a:t>
            </a:r>
            <a:endParaRPr lang="en-US" sz="2400" dirty="0">
              <a:solidFill>
                <a:srgbClr val="292934"/>
              </a:solidFill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495"/>
              </a:spcBef>
              <a:buClr>
                <a:srgbClr val="93A299"/>
              </a:buClr>
              <a:buSzPct val="83333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Enables data to be</a:t>
            </a:r>
            <a:r>
              <a:rPr sz="24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shared</a:t>
            </a:r>
            <a:endParaRPr sz="24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620"/>
              </a:spcBef>
              <a:buClr>
                <a:srgbClr val="93A299"/>
              </a:buClr>
              <a:buSzPct val="83333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Presents the end user with an integrated view of the</a:t>
            </a:r>
            <a:r>
              <a:rPr sz="2400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data</a:t>
            </a:r>
            <a:endParaRPr sz="2400" dirty="0">
              <a:latin typeface="Arial"/>
              <a:cs typeface="Arial"/>
            </a:endParaRPr>
          </a:p>
          <a:p>
            <a:pPr marL="190500" marR="1072515" indent="-177800">
              <a:lnSpc>
                <a:spcPct val="101499"/>
              </a:lnSpc>
              <a:spcBef>
                <a:spcPts val="475"/>
              </a:spcBef>
              <a:buClr>
                <a:srgbClr val="93A299"/>
              </a:buClr>
              <a:buSzPct val="83333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Receives and translates application requests</a:t>
            </a:r>
            <a:r>
              <a:rPr sz="24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into  operations required to fulfill the</a:t>
            </a:r>
            <a:r>
              <a:rPr sz="24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requests</a:t>
            </a:r>
            <a:endParaRPr sz="2400" dirty="0">
              <a:latin typeface="Arial"/>
              <a:cs typeface="Arial"/>
            </a:endParaRPr>
          </a:p>
          <a:p>
            <a:pPr marL="190500" marR="10795" indent="-177800">
              <a:lnSpc>
                <a:spcPts val="2820"/>
              </a:lnSpc>
              <a:spcBef>
                <a:spcPts val="740"/>
              </a:spcBef>
              <a:buClr>
                <a:srgbClr val="93A2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Hides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database’s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internal complexity from the</a:t>
            </a:r>
            <a:r>
              <a:rPr sz="2400" spc="-9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application  programs and</a:t>
            </a:r>
            <a:r>
              <a:rPr sz="24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users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9464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90" dirty="0"/>
              <a:t>Course</a:t>
            </a:r>
            <a:r>
              <a:rPr spc="-280" dirty="0"/>
              <a:t> </a:t>
            </a:r>
            <a:r>
              <a:rPr spc="-105" dirty="0"/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45920"/>
            <a:ext cx="7922260" cy="41652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475" dirty="0">
                <a:solidFill>
                  <a:srgbClr val="93A299"/>
                </a:solidFill>
                <a:latin typeface="Wingdings"/>
                <a:cs typeface="Wingdings"/>
              </a:rPr>
              <a:t></a:t>
            </a:r>
            <a:r>
              <a:rPr sz="2050" spc="-475" dirty="0">
                <a:solidFill>
                  <a:srgbClr val="93A299"/>
                </a:solidFill>
                <a:latin typeface="Times New Roman"/>
                <a:cs typeface="Times New Roman"/>
              </a:rPr>
              <a:t>         </a:t>
            </a:r>
            <a:r>
              <a:rPr sz="2050" spc="-440" dirty="0">
                <a:solidFill>
                  <a:srgbClr val="93A2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Learn</a:t>
            </a:r>
            <a:endParaRPr sz="2400" dirty="0">
              <a:latin typeface="Arial"/>
              <a:cs typeface="Arial"/>
            </a:endParaRPr>
          </a:p>
          <a:p>
            <a:pPr marL="462280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Basic database concepts and</a:t>
            </a:r>
            <a:r>
              <a:rPr sz="20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theories</a:t>
            </a:r>
            <a:endParaRPr sz="2000" dirty="0">
              <a:latin typeface="Arial"/>
              <a:cs typeface="Arial"/>
            </a:endParaRPr>
          </a:p>
          <a:p>
            <a:pPr marL="462280" indent="-182880">
              <a:lnSpc>
                <a:spcPct val="100000"/>
              </a:lnSpc>
              <a:spcBef>
                <a:spcPts val="500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Basic data modeling</a:t>
            </a:r>
            <a:r>
              <a:rPr sz="20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principles</a:t>
            </a:r>
            <a:endParaRPr lang="en-US" sz="2000" dirty="0">
              <a:solidFill>
                <a:srgbClr val="292934"/>
              </a:solidFill>
              <a:latin typeface="Arial"/>
              <a:cs typeface="Arial"/>
            </a:endParaRPr>
          </a:p>
          <a:p>
            <a:pPr marL="462280" indent="-182880">
              <a:spcBef>
                <a:spcPts val="500"/>
              </a:spcBef>
              <a:buClr>
                <a:srgbClr val="93A299"/>
              </a:buClr>
              <a:buSzPct val="85000"/>
              <a:buFontTx/>
              <a:buChar char="•"/>
              <a:tabLst>
                <a:tab pos="462280" algn="l"/>
              </a:tabLst>
            </a:pPr>
            <a:r>
              <a:rPr lang="en-US" sz="2000" dirty="0">
                <a:solidFill>
                  <a:srgbClr val="292934"/>
                </a:solidFill>
                <a:latin typeface="Arial"/>
                <a:cs typeface="Arial"/>
              </a:rPr>
              <a:t>How to build database</a:t>
            </a:r>
            <a:r>
              <a:rPr lang="en-US" sz="20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US" sz="2000" dirty="0">
                <a:solidFill>
                  <a:srgbClr val="292934"/>
                </a:solidFill>
                <a:latin typeface="Arial"/>
                <a:cs typeface="Arial"/>
              </a:rPr>
              <a:t>systems</a:t>
            </a:r>
            <a:endParaRPr lang="en-US" sz="2000" dirty="0">
              <a:latin typeface="Arial"/>
              <a:cs typeface="Arial"/>
            </a:endParaRPr>
          </a:p>
          <a:p>
            <a:pPr marL="462280" indent="-182880">
              <a:lnSpc>
                <a:spcPct val="100000"/>
              </a:lnSpc>
              <a:spcBef>
                <a:spcPts val="500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3A299"/>
              </a:buClr>
              <a:buFont typeface="Arial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95"/>
              </a:spcBef>
            </a:pPr>
            <a:r>
              <a:rPr sz="2000" spc="-450" dirty="0">
                <a:solidFill>
                  <a:srgbClr val="93A299"/>
                </a:solidFill>
                <a:latin typeface="Wingdings"/>
                <a:cs typeface="Wingdings"/>
              </a:rPr>
              <a:t></a:t>
            </a:r>
            <a:r>
              <a:rPr sz="2000" spc="-450" dirty="0">
                <a:solidFill>
                  <a:srgbClr val="93A299"/>
                </a:solidFill>
                <a:latin typeface="Times New Roman"/>
                <a:cs typeface="Times New Roman"/>
              </a:rPr>
              <a:t>       </a:t>
            </a:r>
            <a:r>
              <a:rPr sz="2000" spc="-445" dirty="0">
                <a:solidFill>
                  <a:srgbClr val="93A2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Practice</a:t>
            </a:r>
            <a:endParaRPr sz="2400" dirty="0">
              <a:latin typeface="Arial"/>
              <a:cs typeface="Arial"/>
            </a:endParaRPr>
          </a:p>
          <a:p>
            <a:pPr marL="462280" indent="-182880">
              <a:lnSpc>
                <a:spcPct val="100000"/>
              </a:lnSpc>
              <a:spcBef>
                <a:spcPts val="525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Database design using MySQL</a:t>
            </a:r>
            <a:r>
              <a:rPr sz="2000" spc="-17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Workbench</a:t>
            </a:r>
            <a:endParaRPr sz="2000" dirty="0">
              <a:latin typeface="Arial"/>
              <a:cs typeface="Arial"/>
            </a:endParaRPr>
          </a:p>
          <a:p>
            <a:pPr marL="462280" indent="-182880">
              <a:lnSpc>
                <a:spcPct val="100000"/>
              </a:lnSpc>
              <a:spcBef>
                <a:spcPts val="500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Database implementation</a:t>
            </a:r>
            <a:r>
              <a:rPr sz="20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skills</a:t>
            </a:r>
            <a:endParaRPr sz="2000" dirty="0">
              <a:latin typeface="Arial"/>
              <a:cs typeface="Arial"/>
            </a:endParaRPr>
          </a:p>
          <a:p>
            <a:pPr marL="462280" indent="-182880">
              <a:lnSpc>
                <a:spcPct val="100000"/>
              </a:lnSpc>
              <a:spcBef>
                <a:spcPts val="500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Structured Query Language</a:t>
            </a:r>
            <a:r>
              <a:rPr sz="20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(SQL)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3A299"/>
              </a:buClr>
              <a:buFont typeface="Arial"/>
              <a:buChar char="•"/>
            </a:pP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40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90" dirty="0"/>
              <a:t>Advantages </a:t>
            </a:r>
            <a:r>
              <a:rPr sz="3600" spc="-55" dirty="0"/>
              <a:t>of </a:t>
            </a:r>
            <a:r>
              <a:rPr sz="3600" spc="-70" dirty="0"/>
              <a:t>the</a:t>
            </a:r>
            <a:r>
              <a:rPr sz="3600" spc="-550" dirty="0"/>
              <a:t> </a:t>
            </a:r>
            <a:r>
              <a:rPr sz="3600" spc="-105" dirty="0"/>
              <a:t>DBMS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  <a:tabLst>
                <a:tab pos="355600" algn="l"/>
              </a:tabLst>
            </a:pPr>
            <a:r>
              <a:rPr sz="2000" b="1" u="sng" dirty="0">
                <a:latin typeface="Arial"/>
                <a:cs typeface="Arial"/>
              </a:rPr>
              <a:t>Improved:</a:t>
            </a:r>
            <a:endParaRPr sz="2000" dirty="0">
              <a:latin typeface="Arial"/>
              <a:cs typeface="Arial"/>
            </a:endParaRPr>
          </a:p>
          <a:p>
            <a:pPr marL="419100">
              <a:lnSpc>
                <a:spcPct val="100000"/>
              </a:lnSpc>
              <a:spcBef>
                <a:spcPts val="480"/>
              </a:spcBef>
              <a:tabLst>
                <a:tab pos="665480" algn="l"/>
              </a:tabLst>
            </a:pPr>
            <a:r>
              <a:rPr sz="1700" spc="-390" dirty="0">
                <a:solidFill>
                  <a:srgbClr val="93A299"/>
                </a:solidFill>
                <a:latin typeface="Wingdings"/>
                <a:cs typeface="Wingdings"/>
              </a:rPr>
              <a:t></a:t>
            </a:r>
            <a:r>
              <a:rPr sz="1700" spc="-390" dirty="0">
                <a:solidFill>
                  <a:srgbClr val="93A299"/>
                </a:solidFill>
                <a:latin typeface="Times New Roman"/>
                <a:cs typeface="Times New Roman"/>
              </a:rPr>
              <a:t>	</a:t>
            </a:r>
            <a:r>
              <a:rPr sz="2000" dirty="0"/>
              <a:t>Data</a:t>
            </a:r>
            <a:r>
              <a:rPr sz="2000" spc="-100" dirty="0"/>
              <a:t> </a:t>
            </a:r>
            <a:r>
              <a:rPr sz="2000" dirty="0"/>
              <a:t>sharing</a:t>
            </a:r>
            <a:endParaRPr sz="2000" dirty="0">
              <a:latin typeface="Times New Roman"/>
              <a:cs typeface="Times New Roman"/>
            </a:endParaRPr>
          </a:p>
          <a:p>
            <a:pPr marL="419100">
              <a:lnSpc>
                <a:spcPct val="100000"/>
              </a:lnSpc>
              <a:spcBef>
                <a:spcPts val="400"/>
              </a:spcBef>
              <a:tabLst>
                <a:tab pos="665480" algn="l"/>
              </a:tabLst>
            </a:pPr>
            <a:r>
              <a:rPr sz="1700" spc="-390" dirty="0">
                <a:solidFill>
                  <a:srgbClr val="93A299"/>
                </a:solidFill>
                <a:latin typeface="Wingdings"/>
                <a:cs typeface="Wingdings"/>
              </a:rPr>
              <a:t></a:t>
            </a:r>
            <a:r>
              <a:rPr sz="1700" spc="-390" dirty="0">
                <a:solidFill>
                  <a:srgbClr val="93A299"/>
                </a:solidFill>
                <a:latin typeface="Times New Roman"/>
                <a:cs typeface="Times New Roman"/>
              </a:rPr>
              <a:t>	</a:t>
            </a:r>
            <a:r>
              <a:rPr sz="2000" dirty="0"/>
              <a:t>Data</a:t>
            </a:r>
            <a:r>
              <a:rPr sz="2000" spc="-100" dirty="0"/>
              <a:t> </a:t>
            </a:r>
            <a:r>
              <a:rPr sz="2000" dirty="0"/>
              <a:t>security</a:t>
            </a:r>
            <a:endParaRPr sz="2000" dirty="0">
              <a:latin typeface="Times New Roman"/>
              <a:cs typeface="Times New Roman"/>
            </a:endParaRPr>
          </a:p>
          <a:p>
            <a:pPr marL="419100">
              <a:lnSpc>
                <a:spcPct val="100000"/>
              </a:lnSpc>
              <a:spcBef>
                <a:spcPts val="500"/>
              </a:spcBef>
              <a:tabLst>
                <a:tab pos="665480" algn="l"/>
              </a:tabLst>
            </a:pPr>
            <a:r>
              <a:rPr sz="1700" spc="-390" dirty="0">
                <a:solidFill>
                  <a:srgbClr val="93A299"/>
                </a:solidFill>
                <a:latin typeface="Wingdings"/>
                <a:cs typeface="Wingdings"/>
              </a:rPr>
              <a:t></a:t>
            </a:r>
            <a:r>
              <a:rPr sz="1700" spc="-390" dirty="0">
                <a:solidFill>
                  <a:srgbClr val="93A299"/>
                </a:solidFill>
                <a:latin typeface="Times New Roman"/>
                <a:cs typeface="Times New Roman"/>
              </a:rPr>
              <a:t>	</a:t>
            </a:r>
            <a:r>
              <a:rPr sz="2000" dirty="0"/>
              <a:t>Data</a:t>
            </a:r>
            <a:r>
              <a:rPr sz="2000" spc="-100" dirty="0"/>
              <a:t> </a:t>
            </a:r>
            <a:r>
              <a:rPr sz="2000" dirty="0"/>
              <a:t>integration</a:t>
            </a:r>
            <a:endParaRPr sz="2000" dirty="0">
              <a:latin typeface="Times New Roman"/>
              <a:cs typeface="Times New Roman"/>
            </a:endParaRPr>
          </a:p>
          <a:p>
            <a:pPr marL="419100">
              <a:lnSpc>
                <a:spcPct val="100000"/>
              </a:lnSpc>
              <a:spcBef>
                <a:spcPts val="500"/>
              </a:spcBef>
              <a:tabLst>
                <a:tab pos="665480" algn="l"/>
              </a:tabLst>
            </a:pPr>
            <a:r>
              <a:rPr sz="1700" spc="-390" dirty="0">
                <a:solidFill>
                  <a:srgbClr val="93A299"/>
                </a:solidFill>
                <a:latin typeface="Wingdings"/>
                <a:cs typeface="Wingdings"/>
              </a:rPr>
              <a:t></a:t>
            </a:r>
            <a:r>
              <a:rPr sz="1700" spc="-390" dirty="0">
                <a:solidFill>
                  <a:srgbClr val="93A299"/>
                </a:solidFill>
                <a:latin typeface="Times New Roman"/>
                <a:cs typeface="Times New Roman"/>
              </a:rPr>
              <a:t>	</a:t>
            </a:r>
            <a:r>
              <a:rPr sz="2000" dirty="0"/>
              <a:t>Minimized data</a:t>
            </a:r>
            <a:r>
              <a:rPr sz="2000" spc="-100" dirty="0"/>
              <a:t> </a:t>
            </a:r>
            <a:r>
              <a:rPr sz="2000" dirty="0"/>
              <a:t>inconsistency</a:t>
            </a:r>
            <a:endParaRPr sz="2000" dirty="0">
              <a:latin typeface="Times New Roman"/>
              <a:cs typeface="Times New Roman"/>
            </a:endParaRPr>
          </a:p>
          <a:p>
            <a:pPr marL="419100">
              <a:lnSpc>
                <a:spcPct val="100000"/>
              </a:lnSpc>
              <a:spcBef>
                <a:spcPts val="500"/>
              </a:spcBef>
              <a:tabLst>
                <a:tab pos="665480" algn="l"/>
              </a:tabLst>
            </a:pPr>
            <a:r>
              <a:rPr sz="1700" spc="-390" dirty="0">
                <a:solidFill>
                  <a:srgbClr val="93A299"/>
                </a:solidFill>
                <a:latin typeface="Wingdings"/>
                <a:cs typeface="Wingdings"/>
              </a:rPr>
              <a:t></a:t>
            </a:r>
            <a:r>
              <a:rPr sz="1700" spc="-390" dirty="0">
                <a:solidFill>
                  <a:srgbClr val="93A299"/>
                </a:solidFill>
                <a:latin typeface="Times New Roman"/>
                <a:cs typeface="Times New Roman"/>
              </a:rPr>
              <a:t>	</a:t>
            </a:r>
            <a:r>
              <a:rPr sz="2000" dirty="0"/>
              <a:t>Data</a:t>
            </a:r>
            <a:r>
              <a:rPr sz="2000" spc="-100" dirty="0"/>
              <a:t> </a:t>
            </a:r>
            <a:r>
              <a:rPr sz="2000" dirty="0"/>
              <a:t>access</a:t>
            </a:r>
            <a:endParaRPr sz="2000" dirty="0">
              <a:latin typeface="Times New Roman"/>
              <a:cs typeface="Times New Roman"/>
            </a:endParaRPr>
          </a:p>
          <a:p>
            <a:pPr marL="419100">
              <a:lnSpc>
                <a:spcPct val="100000"/>
              </a:lnSpc>
              <a:spcBef>
                <a:spcPts val="500"/>
              </a:spcBef>
              <a:tabLst>
                <a:tab pos="665480" algn="l"/>
              </a:tabLst>
            </a:pPr>
            <a:r>
              <a:rPr sz="1700" spc="-390" dirty="0">
                <a:solidFill>
                  <a:srgbClr val="93A299"/>
                </a:solidFill>
                <a:latin typeface="Wingdings"/>
                <a:cs typeface="Wingdings"/>
              </a:rPr>
              <a:t></a:t>
            </a:r>
            <a:r>
              <a:rPr sz="1700" spc="-390" dirty="0">
                <a:solidFill>
                  <a:srgbClr val="93A299"/>
                </a:solidFill>
                <a:latin typeface="Times New Roman"/>
                <a:cs typeface="Times New Roman"/>
              </a:rPr>
              <a:t>	</a:t>
            </a:r>
            <a:r>
              <a:rPr sz="2000" dirty="0"/>
              <a:t>End-user</a:t>
            </a:r>
            <a:r>
              <a:rPr sz="2000" spc="-100" dirty="0"/>
              <a:t> </a:t>
            </a:r>
            <a:r>
              <a:rPr sz="2000" dirty="0"/>
              <a:t>productivity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6800" y="4495800"/>
            <a:ext cx="6400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/>
              <a:t>DBMS eliminates most of file system’s problems</a:t>
            </a:r>
            <a:r>
              <a:rPr lang="zh-CN" altLang="en-US" sz="2400" i="1" dirty="0"/>
              <a:t>!</a:t>
            </a:r>
            <a:endParaRPr lang="en-US" sz="2400" i="1" dirty="0"/>
          </a:p>
          <a:p>
            <a:r>
              <a:rPr lang="en-US" dirty="0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1109369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You Need To Learn</a:t>
            </a:r>
          </a:p>
        </p:txBody>
      </p:sp>
      <p:pic>
        <p:nvPicPr>
          <p:cNvPr id="78850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313" y="1590675"/>
            <a:ext cx="8142287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6D98B62-5553-4986-A976-4B9F2C86CB87}"/>
              </a:ext>
            </a:extLst>
          </p:cNvPr>
          <p:cNvSpPr txBox="1">
            <a:spLocks/>
          </p:cNvSpPr>
          <p:nvPr/>
        </p:nvSpPr>
        <p:spPr>
          <a:xfrm>
            <a:off x="76200" y="6619875"/>
            <a:ext cx="8991600" cy="238125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cs typeface="Arial" charset="0"/>
              </a:rPr>
              <a:t>KROENKE AND AUER - DATABASE PROCESSING, 13th Edition  © 2014 Pearson Education, Inc. </a:t>
            </a:r>
          </a:p>
        </p:txBody>
      </p:sp>
    </p:spTree>
    <p:extLst>
      <p:ext uri="{BB962C8B-B14F-4D97-AF65-F5344CB8AC3E}">
        <p14:creationId xmlns:p14="http://schemas.microsoft.com/office/powerpoint/2010/main" val="34993724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Prominent DBMS Products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5940" y="1645920"/>
            <a:ext cx="8072119" cy="1846659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Microsoft Access 201</a:t>
            </a:r>
            <a:r>
              <a:rPr lang="en-US" b="1" dirty="0">
                <a:solidFill>
                  <a:schemeClr val="tx1"/>
                </a:solidFill>
              </a:rPr>
              <a:t>9</a:t>
            </a:r>
          </a:p>
          <a:p>
            <a:pPr eaLnBrk="1" hangingPunct="1"/>
            <a:r>
              <a:rPr lang="en-US" b="1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Microsoft SQL Server 201</a:t>
            </a:r>
            <a:r>
              <a:rPr lang="en-US" b="1" dirty="0">
                <a:solidFill>
                  <a:schemeClr val="tx1"/>
                </a:solidFill>
              </a:rPr>
              <a:t>8 </a:t>
            </a:r>
          </a:p>
          <a:p>
            <a:pPr eaLnBrk="1" hangingPunct="1"/>
            <a:r>
              <a:rPr lang="en-US" b="1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Oracle Corporation Oracle Database 13</a:t>
            </a:r>
            <a:r>
              <a:rPr lang="en-US" b="1" i="1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</a:t>
            </a:r>
            <a:r>
              <a:rPr lang="en-US" b="1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Release 2</a:t>
            </a:r>
            <a:endParaRPr lang="en-US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b="1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MySQL 8.</a:t>
            </a:r>
            <a:r>
              <a:rPr lang="en-US" b="1" dirty="0">
                <a:solidFill>
                  <a:schemeClr val="tx1"/>
                </a:solidFill>
              </a:rPr>
              <a:t>1</a:t>
            </a:r>
          </a:p>
          <a:p>
            <a:pPr eaLnBrk="1" hangingPunct="1"/>
            <a:r>
              <a:rPr lang="en-US" b="1" dirty="0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IBM DB2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612E7A-662E-4618-AF3D-E83B1CCCB293}"/>
              </a:ext>
            </a:extLst>
          </p:cNvPr>
          <p:cNvSpPr/>
          <p:nvPr/>
        </p:nvSpPr>
        <p:spPr>
          <a:xfrm>
            <a:off x="529677" y="4191000"/>
            <a:ext cx="3825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  <a:hlinkClick r:id="rId8"/>
              </a:rPr>
              <a:t>https://db-engines.com/en/ranking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80" dirty="0"/>
              <a:t>MySQL</a:t>
            </a:r>
            <a:r>
              <a:rPr spc="-430" dirty="0"/>
              <a:t> </a:t>
            </a:r>
            <a:r>
              <a:rPr spc="-114" dirty="0"/>
              <a:t>Workbench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66240"/>
            <a:ext cx="7312659" cy="2974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 marR="5080" indent="-177800">
              <a:lnSpc>
                <a:spcPts val="2800"/>
              </a:lnSpc>
              <a:buClr>
                <a:srgbClr val="93A2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A graphical tool for working with MySQL Servers</a:t>
            </a:r>
            <a:r>
              <a:rPr sz="2400" spc="-3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and  databases.</a:t>
            </a:r>
            <a:endParaRPr sz="24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15"/>
              </a:spcBef>
              <a:buClr>
                <a:srgbClr val="93A299"/>
              </a:buClr>
              <a:buSzPct val="83333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Five main</a:t>
            </a:r>
            <a:r>
              <a:rPr sz="24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functions:</a:t>
            </a:r>
            <a:endParaRPr sz="2400" dirty="0">
              <a:latin typeface="Arial"/>
              <a:cs typeface="Arial"/>
            </a:endParaRPr>
          </a:p>
          <a:p>
            <a:pPr marL="462280" lvl="1" indent="-182880">
              <a:lnSpc>
                <a:spcPct val="100000"/>
              </a:lnSpc>
              <a:spcBef>
                <a:spcPts val="525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SQL</a:t>
            </a:r>
            <a:r>
              <a:rPr sz="2000" spc="-17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Development</a:t>
            </a:r>
            <a:endParaRPr sz="2000" dirty="0">
              <a:latin typeface="Arial"/>
              <a:cs typeface="Arial"/>
            </a:endParaRPr>
          </a:p>
          <a:p>
            <a:pPr marL="462280" lvl="1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Data Modeling</a:t>
            </a:r>
            <a:r>
              <a:rPr sz="20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(Design)</a:t>
            </a:r>
            <a:endParaRPr sz="2000" dirty="0">
              <a:latin typeface="Arial"/>
              <a:cs typeface="Arial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Server</a:t>
            </a:r>
            <a:r>
              <a:rPr sz="2000" spc="-2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Administration</a:t>
            </a:r>
            <a:endParaRPr sz="2000" dirty="0">
              <a:latin typeface="Arial"/>
              <a:cs typeface="Arial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Data</a:t>
            </a:r>
            <a:r>
              <a:rPr sz="20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Migration</a:t>
            </a:r>
            <a:endParaRPr sz="2000" dirty="0">
              <a:latin typeface="Arial"/>
              <a:cs typeface="Arial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MySQL Enterprise</a:t>
            </a:r>
            <a:r>
              <a:rPr sz="2000" spc="-17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Support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80" dirty="0"/>
              <a:t>MySQL </a:t>
            </a:r>
            <a:r>
              <a:rPr spc="-105" dirty="0"/>
              <a:t>Workbench </a:t>
            </a:r>
            <a:r>
              <a:rPr dirty="0"/>
              <a:t>-</a:t>
            </a:r>
            <a:r>
              <a:rPr spc="-625" dirty="0"/>
              <a:t> </a:t>
            </a:r>
            <a:r>
              <a:rPr spc="-105" dirty="0"/>
              <a:t>download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45920"/>
            <a:ext cx="6301105" cy="16106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3A2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Step</a:t>
            </a:r>
            <a:r>
              <a:rPr sz="24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1</a:t>
            </a:r>
            <a:endParaRPr sz="2400" dirty="0">
              <a:latin typeface="Arial"/>
              <a:cs typeface="Arial"/>
            </a:endParaRPr>
          </a:p>
          <a:p>
            <a:pPr marL="462280" lvl="1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Go to</a:t>
            </a:r>
            <a:r>
              <a:rPr sz="2000" spc="-6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“</a:t>
            </a:r>
            <a:r>
              <a:rPr sz="2000" u="sng" spc="-5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http://dev.mysql.com/downloads/workbench/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”</a:t>
            </a:r>
            <a:endParaRPr sz="20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1195"/>
              </a:spcBef>
              <a:buClr>
                <a:srgbClr val="93A299"/>
              </a:buClr>
              <a:buSzPct val="83333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Step</a:t>
            </a:r>
            <a:r>
              <a:rPr sz="24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2</a:t>
            </a:r>
            <a:endParaRPr sz="2400" dirty="0">
              <a:latin typeface="Arial"/>
              <a:cs typeface="Arial"/>
            </a:endParaRPr>
          </a:p>
          <a:p>
            <a:pPr marL="462280" lvl="1" indent="-182880">
              <a:lnSpc>
                <a:spcPct val="100000"/>
              </a:lnSpc>
              <a:spcBef>
                <a:spcPts val="425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Choose your</a:t>
            </a:r>
            <a:r>
              <a:rPr sz="20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platform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361B054-16A8-442E-9D4E-33BB27AE5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250898"/>
            <a:ext cx="6802195" cy="354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0390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2640" y="1645920"/>
            <a:ext cx="763397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0" marR="5080" indent="-190500">
              <a:lnSpc>
                <a:spcPct val="100000"/>
              </a:lnSpc>
              <a:buClr>
                <a:srgbClr val="93A299"/>
              </a:buClr>
              <a:buSzPct val="85000"/>
              <a:buChar char="•"/>
              <a:tabLst>
                <a:tab pos="195580" algn="l"/>
              </a:tabLst>
            </a:pPr>
            <a:r>
              <a:rPr sz="2000" dirty="0">
                <a:solidFill>
                  <a:srgbClr val="292934"/>
                </a:solidFill>
                <a:latin typeface="Arial" charset="0"/>
                <a:ea typeface="Arial" charset="0"/>
                <a:cs typeface="Arial" charset="0"/>
              </a:rPr>
              <a:t>If your platform is Windows, download either Windows (32-bit)</a:t>
            </a:r>
            <a:r>
              <a:rPr sz="2000" spc="-110" dirty="0">
                <a:solidFill>
                  <a:srgbClr val="29293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sz="2000" dirty="0">
                <a:solidFill>
                  <a:srgbClr val="292934"/>
                </a:solidFill>
                <a:latin typeface="Arial" charset="0"/>
                <a:ea typeface="Arial" charset="0"/>
                <a:cs typeface="Arial" charset="0"/>
              </a:rPr>
              <a:t>or Windows (64-bit)</a:t>
            </a:r>
            <a:r>
              <a:rPr lang="zh-CN" altLang="en-US" sz="2000" dirty="0">
                <a:solidFill>
                  <a:srgbClr val="29293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noinstall</a:t>
            </a:r>
            <a:r>
              <a:rPr lang="zh-CN" altLang="en-US" sz="2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ZIP Archive</a:t>
            </a:r>
            <a:r>
              <a:rPr sz="2000" dirty="0">
                <a:solidFill>
                  <a:srgbClr val="292934"/>
                </a:solidFill>
                <a:latin typeface="Arial" charset="0"/>
                <a:ea typeface="Arial" charset="0"/>
                <a:cs typeface="Arial" charset="0"/>
              </a:rPr>
              <a:t>. Click</a:t>
            </a:r>
            <a:r>
              <a:rPr sz="2000" spc="-254" dirty="0">
                <a:solidFill>
                  <a:srgbClr val="29293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sz="2000" dirty="0">
                <a:solidFill>
                  <a:srgbClr val="292934"/>
                </a:solidFill>
                <a:latin typeface="Arial" charset="0"/>
                <a:ea typeface="Arial" charset="0"/>
                <a:cs typeface="Arial" charset="0"/>
              </a:rPr>
              <a:t>“Download”</a:t>
            </a:r>
            <a:endParaRPr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3789171"/>
            <a:ext cx="5556885" cy="734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3A2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Step</a:t>
            </a:r>
            <a:r>
              <a:rPr sz="24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3</a:t>
            </a:r>
            <a:endParaRPr sz="2400" dirty="0">
              <a:latin typeface="Arial"/>
              <a:cs typeface="Arial"/>
            </a:endParaRPr>
          </a:p>
          <a:p>
            <a:pPr marL="462280" lvl="1" indent="-182880">
              <a:lnSpc>
                <a:spcPct val="100000"/>
              </a:lnSpc>
              <a:spcBef>
                <a:spcPts val="420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Just click “No thanks, just start my</a:t>
            </a:r>
            <a:r>
              <a:rPr sz="2000" spc="-1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download”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80" dirty="0"/>
              <a:t>MySQL </a:t>
            </a:r>
            <a:r>
              <a:rPr spc="-105" dirty="0"/>
              <a:t>Workbench </a:t>
            </a:r>
            <a:r>
              <a:rPr dirty="0"/>
              <a:t>-</a:t>
            </a:r>
            <a:r>
              <a:rPr spc="-625" dirty="0"/>
              <a:t> </a:t>
            </a:r>
            <a:r>
              <a:rPr spc="-105" dirty="0"/>
              <a:t>download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" y="2329600"/>
            <a:ext cx="9105900" cy="1508606"/>
          </a:xfrm>
          <a:prstGeom prst="rect">
            <a:avLst/>
          </a:prstGeom>
        </p:spPr>
      </p:pic>
      <p:sp>
        <p:nvSpPr>
          <p:cNvPr id="9" name="object 6"/>
          <p:cNvSpPr/>
          <p:nvPr/>
        </p:nvSpPr>
        <p:spPr>
          <a:xfrm>
            <a:off x="1810562" y="4597946"/>
            <a:ext cx="4985791" cy="22600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08553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99918-98AA-469E-9B0F-CCF0FEDF4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00379"/>
            <a:ext cx="8379459" cy="1477328"/>
          </a:xfrm>
        </p:spPr>
        <p:txBody>
          <a:bodyPr/>
          <a:lstStyle/>
          <a:p>
            <a:pPr marL="12700">
              <a:lnSpc>
                <a:spcPct val="100000"/>
              </a:lnSpc>
              <a:tabLst>
                <a:tab pos="195580" algn="l"/>
              </a:tabLst>
            </a:pPr>
            <a:r>
              <a:rPr lang="en-US" sz="2400" b="1" dirty="0">
                <a:solidFill>
                  <a:srgbClr val="292934"/>
                </a:solidFill>
              </a:rPr>
              <a:t>Then, </a:t>
            </a:r>
            <a:r>
              <a:rPr lang="en-US" sz="2400" b="1" dirty="0">
                <a:solidFill>
                  <a:srgbClr val="FF0000"/>
                </a:solidFill>
              </a:rPr>
              <a:t>create a new MySQL connection </a:t>
            </a: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b="1" spc="-5" dirty="0">
                <a:solidFill>
                  <a:srgbClr val="292934"/>
                </a:solidFill>
              </a:rPr>
              <a:t>Finally, submit a screenshot of MySQL connections into class </a:t>
            </a:r>
            <a:r>
              <a:rPr lang="en-US" sz="2400" b="1" spc="-5">
                <a:solidFill>
                  <a:srgbClr val="292934"/>
                </a:solidFill>
              </a:rPr>
              <a:t>activity 1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8F7FF-37ED-465A-9E47-4EA325D96A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D248EA1-BF6D-455A-B30C-C1BFDC3F4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60" y="1636524"/>
            <a:ext cx="8072119" cy="484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849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90" dirty="0"/>
              <a:t>Course</a:t>
            </a:r>
            <a:r>
              <a:rPr spc="-280" dirty="0"/>
              <a:t> </a:t>
            </a:r>
            <a:r>
              <a:rPr spc="-100" dirty="0"/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45920"/>
            <a:ext cx="7534909" cy="16668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475" dirty="0">
                <a:solidFill>
                  <a:srgbClr val="93A299"/>
                </a:solidFill>
                <a:latin typeface="Wingdings"/>
                <a:cs typeface="Wingdings"/>
              </a:rPr>
              <a:t></a:t>
            </a:r>
            <a:r>
              <a:rPr sz="2050" spc="-475" dirty="0">
                <a:solidFill>
                  <a:srgbClr val="93A299"/>
                </a:solidFill>
                <a:latin typeface="Times New Roman"/>
                <a:cs typeface="Times New Roman"/>
              </a:rPr>
              <a:t>             </a:t>
            </a: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Required</a:t>
            </a:r>
            <a:r>
              <a:rPr sz="2400" b="1" spc="-6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b="1" spc="-25" dirty="0">
                <a:solidFill>
                  <a:srgbClr val="292934"/>
                </a:solidFill>
                <a:latin typeface="Arial"/>
                <a:cs typeface="Arial"/>
              </a:rPr>
              <a:t>Textbook</a:t>
            </a:r>
            <a:endParaRPr sz="2400" dirty="0">
              <a:latin typeface="Arial"/>
              <a:cs typeface="Arial"/>
            </a:endParaRPr>
          </a:p>
          <a:p>
            <a:pPr marL="469900" marR="5080" indent="-190500">
              <a:lnSpc>
                <a:spcPct val="101000"/>
              </a:lnSpc>
              <a:spcBef>
                <a:spcPts val="470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Database Systems: Design, Implementation, and</a:t>
            </a:r>
            <a:r>
              <a:rPr sz="2000" spc="-114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Management  </a:t>
            </a:r>
            <a:r>
              <a:rPr sz="2000" spc="-40" dirty="0">
                <a:solidFill>
                  <a:srgbClr val="292934"/>
                </a:solidFill>
                <a:latin typeface="Arial"/>
                <a:cs typeface="Arial"/>
              </a:rPr>
              <a:t>11th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Ed. Carlos Coronel and Steven</a:t>
            </a:r>
            <a:r>
              <a:rPr sz="2000" spc="-5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Morris</a:t>
            </a:r>
            <a:endParaRPr sz="20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Cengage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Learning,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ISBN:</a:t>
            </a:r>
            <a:r>
              <a:rPr sz="2000" spc="-6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1285196147</a:t>
            </a:r>
            <a:endParaRPr lang="en-US" sz="2000" dirty="0">
              <a:solidFill>
                <a:srgbClr val="292934"/>
              </a:solidFill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800" y="3429000"/>
            <a:ext cx="5179060" cy="3049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475" dirty="0">
                <a:solidFill>
                  <a:srgbClr val="93A299"/>
                </a:solidFill>
                <a:latin typeface="Wingdings"/>
                <a:cs typeface="Wingdings"/>
              </a:rPr>
              <a:t></a:t>
            </a:r>
            <a:r>
              <a:rPr sz="2050" spc="-475" dirty="0">
                <a:solidFill>
                  <a:srgbClr val="93A299"/>
                </a:solidFill>
                <a:latin typeface="Times New Roman"/>
                <a:cs typeface="Times New Roman"/>
              </a:rPr>
              <a:t>         </a:t>
            </a:r>
            <a:r>
              <a:rPr sz="2050" spc="-440" dirty="0">
                <a:solidFill>
                  <a:srgbClr val="93A299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Grading</a:t>
            </a:r>
            <a:endParaRPr sz="2400" dirty="0">
              <a:latin typeface="Arial"/>
              <a:cs typeface="Arial"/>
            </a:endParaRPr>
          </a:p>
          <a:p>
            <a:pPr marL="462280" indent="-182880">
              <a:lnSpc>
                <a:spcPct val="100000"/>
              </a:lnSpc>
              <a:spcBef>
                <a:spcPts val="520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lang="en-US" sz="2000" dirty="0">
                <a:solidFill>
                  <a:srgbClr val="292934"/>
                </a:solidFill>
                <a:latin typeface="Arial"/>
                <a:cs typeface="Arial"/>
              </a:rPr>
              <a:t>Five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 Individual</a:t>
            </a:r>
            <a:r>
              <a:rPr sz="2000" spc="-2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Assignments</a:t>
            </a:r>
            <a:endParaRPr sz="2000" dirty="0">
              <a:latin typeface="Arial"/>
              <a:cs typeface="Arial"/>
            </a:endParaRPr>
          </a:p>
          <a:p>
            <a:pPr marL="462280" indent="-182880">
              <a:lnSpc>
                <a:spcPct val="100000"/>
              </a:lnSpc>
              <a:spcBef>
                <a:spcPts val="600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sz="2000" spc="-40" dirty="0">
                <a:solidFill>
                  <a:srgbClr val="292934"/>
                </a:solidFill>
                <a:latin typeface="Arial"/>
                <a:cs typeface="Arial"/>
              </a:rPr>
              <a:t>Two </a:t>
            </a:r>
            <a:r>
              <a:rPr lang="en-US" sz="2000" spc="-40" dirty="0">
                <a:solidFill>
                  <a:srgbClr val="292934"/>
                </a:solidFill>
                <a:latin typeface="Arial"/>
                <a:cs typeface="Arial"/>
              </a:rPr>
              <a:t>Individual/Group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Projects</a:t>
            </a:r>
            <a:endParaRPr sz="2000" dirty="0">
              <a:latin typeface="Arial"/>
              <a:cs typeface="Arial"/>
            </a:endParaRPr>
          </a:p>
          <a:p>
            <a:pPr marL="462280" indent="-182880">
              <a:lnSpc>
                <a:spcPct val="100000"/>
              </a:lnSpc>
              <a:spcBef>
                <a:spcPts val="600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lang="en-US" sz="2000" spc="-40" dirty="0">
                <a:solidFill>
                  <a:srgbClr val="292934"/>
                </a:solidFill>
                <a:latin typeface="Arial"/>
                <a:cs typeface="Arial"/>
              </a:rPr>
              <a:t>Two</a:t>
            </a:r>
            <a:r>
              <a:rPr sz="2000" spc="-9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Exam</a:t>
            </a:r>
            <a:r>
              <a:rPr lang="en-US" sz="2000" dirty="0">
                <a:solidFill>
                  <a:srgbClr val="292934"/>
                </a:solidFill>
                <a:latin typeface="Arial"/>
                <a:cs typeface="Arial"/>
              </a:rPr>
              <a:t>s</a:t>
            </a:r>
            <a:endParaRPr sz="2000" dirty="0">
              <a:latin typeface="Arial"/>
              <a:cs typeface="Arial"/>
            </a:endParaRPr>
          </a:p>
          <a:p>
            <a:pPr marL="462280" indent="-182880">
              <a:spcBef>
                <a:spcPts val="600"/>
              </a:spcBef>
              <a:buClr>
                <a:srgbClr val="93A299"/>
              </a:buClr>
              <a:buSzPct val="85000"/>
              <a:buFontTx/>
              <a:buChar char="•"/>
              <a:tabLst>
                <a:tab pos="462280" algn="l"/>
              </a:tabLst>
            </a:pPr>
            <a:r>
              <a:rPr lang="en-US" altLang="zh-CN" sz="2000" dirty="0">
                <a:solidFill>
                  <a:srgbClr val="292934"/>
                </a:solidFill>
                <a:latin typeface="Arial"/>
                <a:cs typeface="Arial"/>
              </a:rPr>
              <a:t>Five </a:t>
            </a:r>
            <a:r>
              <a:rPr lang="en-US" sz="2000" dirty="0">
                <a:solidFill>
                  <a:srgbClr val="292934"/>
                </a:solidFill>
                <a:latin typeface="Arial"/>
                <a:cs typeface="Arial"/>
              </a:rPr>
              <a:t>Quizzes</a:t>
            </a:r>
          </a:p>
          <a:p>
            <a:pPr marL="462280" indent="-182880">
              <a:lnSpc>
                <a:spcPct val="100000"/>
              </a:lnSpc>
              <a:spcBef>
                <a:spcPts val="600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lang="en-US" sz="2000" dirty="0">
                <a:solidFill>
                  <a:srgbClr val="292934"/>
                </a:solidFill>
                <a:latin typeface="Arial"/>
                <a:cs typeface="Arial"/>
              </a:rPr>
              <a:t>Three Class Activities</a:t>
            </a:r>
          </a:p>
          <a:p>
            <a:pPr marL="462280" indent="-182880">
              <a:spcBef>
                <a:spcPts val="600"/>
              </a:spcBef>
              <a:buClr>
                <a:srgbClr val="93A299"/>
              </a:buClr>
              <a:buSzPct val="85000"/>
              <a:buFontTx/>
              <a:buChar char="•"/>
              <a:tabLst>
                <a:tab pos="462280" algn="l"/>
              </a:tabLst>
            </a:pPr>
            <a:r>
              <a:rPr lang="en-US" sz="2000" dirty="0">
                <a:solidFill>
                  <a:srgbClr val="292934"/>
                </a:solidFill>
                <a:latin typeface="Arial"/>
                <a:cs typeface="Arial"/>
              </a:rPr>
              <a:t>Attendance</a:t>
            </a:r>
          </a:p>
          <a:p>
            <a:pPr marL="279400">
              <a:lnSpc>
                <a:spcPct val="100000"/>
              </a:lnSpc>
              <a:spcBef>
                <a:spcPts val="600"/>
              </a:spcBef>
              <a:buClr>
                <a:srgbClr val="93A299"/>
              </a:buClr>
              <a:buSzPct val="85000"/>
              <a:tabLst>
                <a:tab pos="462280" algn="l"/>
              </a:tabLst>
            </a:pP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10200" y="3878071"/>
            <a:ext cx="3581400" cy="2231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2000" dirty="0">
                <a:solidFill>
                  <a:srgbClr val="292934"/>
                </a:solidFill>
                <a:latin typeface="Arial"/>
                <a:cs typeface="Arial"/>
              </a:rPr>
              <a:t>5@</a:t>
            </a:r>
            <a:r>
              <a:rPr lang="zh-CN" altLang="en-US" sz="20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292934"/>
                </a:solidFill>
                <a:latin typeface="Arial"/>
                <a:cs typeface="Arial"/>
              </a:rPr>
              <a:t>100</a:t>
            </a:r>
            <a:r>
              <a:rPr lang="zh-CN" altLang="en-US" sz="20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292934"/>
                </a:solidFill>
                <a:latin typeface="Arial"/>
                <a:cs typeface="Arial"/>
              </a:rPr>
              <a:t>pts</a:t>
            </a:r>
            <a:r>
              <a:rPr lang="zh-CN" altLang="en-US" sz="20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292934"/>
                </a:solidFill>
                <a:latin typeface="Arial"/>
                <a:cs typeface="Arial"/>
              </a:rPr>
              <a:t>(500</a:t>
            </a:r>
            <a:r>
              <a:rPr lang="zh-CN" altLang="en-US" sz="20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292934"/>
                </a:solidFill>
                <a:latin typeface="Arial"/>
                <a:cs typeface="Arial"/>
              </a:rPr>
              <a:t>points)</a:t>
            </a:r>
            <a:r>
              <a:rPr lang="zh-CN" altLang="en-US" sz="20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US" sz="2000" dirty="0">
                <a:solidFill>
                  <a:srgbClr val="292934"/>
                </a:solidFill>
                <a:latin typeface="Arial"/>
                <a:cs typeface="Arial"/>
              </a:rPr>
              <a:t>35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% 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292934"/>
                </a:solidFill>
                <a:latin typeface="Arial"/>
                <a:cs typeface="Arial"/>
              </a:rPr>
              <a:t>2@</a:t>
            </a:r>
            <a:r>
              <a:rPr lang="zh-CN" altLang="en-US" sz="20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292934"/>
                </a:solidFill>
                <a:latin typeface="Arial"/>
                <a:cs typeface="Arial"/>
              </a:rPr>
              <a:t>100</a:t>
            </a:r>
            <a:r>
              <a:rPr lang="zh-CN" altLang="en-US" sz="20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US" altLang="zh-CN" sz="2000" dirty="0" err="1">
                <a:solidFill>
                  <a:srgbClr val="292934"/>
                </a:solidFill>
                <a:latin typeface="Arial"/>
                <a:cs typeface="Arial"/>
              </a:rPr>
              <a:t>pts</a:t>
            </a:r>
            <a:r>
              <a:rPr lang="zh-CN" altLang="en-US" sz="20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292934"/>
                </a:solidFill>
                <a:latin typeface="Arial"/>
                <a:cs typeface="Arial"/>
              </a:rPr>
              <a:t>(200</a:t>
            </a:r>
            <a:r>
              <a:rPr lang="zh-CN" altLang="en-US" sz="20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292934"/>
                </a:solidFill>
                <a:latin typeface="Arial"/>
                <a:cs typeface="Arial"/>
              </a:rPr>
              <a:t>points)</a:t>
            </a:r>
            <a:r>
              <a:rPr lang="zh-CN" altLang="en-US" sz="20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292934"/>
                </a:solidFill>
                <a:latin typeface="Arial"/>
                <a:cs typeface="Arial"/>
              </a:rPr>
              <a:t>2</a:t>
            </a:r>
            <a:r>
              <a:rPr lang="en-US" sz="2000" dirty="0">
                <a:solidFill>
                  <a:srgbClr val="292934"/>
                </a:solidFill>
                <a:latin typeface="Arial"/>
                <a:cs typeface="Arial"/>
              </a:rPr>
              <a:t>3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%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292934"/>
                </a:solidFill>
                <a:latin typeface="Arial"/>
                <a:cs typeface="Arial"/>
              </a:rPr>
              <a:t>2@</a:t>
            </a:r>
            <a:r>
              <a:rPr lang="zh-CN" altLang="en-US" sz="20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292934"/>
                </a:solidFill>
                <a:latin typeface="Arial"/>
                <a:cs typeface="Arial"/>
              </a:rPr>
              <a:t>100</a:t>
            </a:r>
            <a:r>
              <a:rPr lang="zh-CN" altLang="en-US" sz="20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292934"/>
                </a:solidFill>
                <a:latin typeface="Arial"/>
                <a:cs typeface="Arial"/>
              </a:rPr>
              <a:t>pts</a:t>
            </a:r>
            <a:r>
              <a:rPr lang="zh-CN" altLang="en-US" sz="20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292934"/>
                </a:solidFill>
                <a:latin typeface="Arial"/>
                <a:cs typeface="Arial"/>
              </a:rPr>
              <a:t>(200</a:t>
            </a:r>
            <a:r>
              <a:rPr lang="zh-CN" altLang="en-US" sz="20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292934"/>
                </a:solidFill>
                <a:latin typeface="Arial"/>
                <a:cs typeface="Arial"/>
              </a:rPr>
              <a:t>points)</a:t>
            </a:r>
            <a:r>
              <a:rPr lang="zh-CN" altLang="en-US" sz="20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292934"/>
                </a:solidFill>
                <a:latin typeface="Arial"/>
                <a:cs typeface="Arial"/>
              </a:rPr>
              <a:t>24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%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lang="en-US" altLang="zh-CN" sz="2000" spc="-5" dirty="0">
                <a:solidFill>
                  <a:srgbClr val="292934"/>
                </a:solidFill>
                <a:latin typeface="Arial"/>
                <a:cs typeface="Arial"/>
              </a:rPr>
              <a:t>5@</a:t>
            </a:r>
            <a:r>
              <a:rPr lang="zh-CN" altLang="en-US" sz="2000" spc="-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US" altLang="zh-CN" sz="2000" spc="-5" dirty="0">
                <a:solidFill>
                  <a:srgbClr val="292934"/>
                </a:solidFill>
                <a:latin typeface="Arial"/>
                <a:cs typeface="Arial"/>
              </a:rPr>
              <a:t>100</a:t>
            </a:r>
            <a:r>
              <a:rPr lang="zh-CN" altLang="en-US" sz="2000" spc="-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US" altLang="zh-CN" sz="2000" spc="-5" dirty="0">
                <a:solidFill>
                  <a:srgbClr val="292934"/>
                </a:solidFill>
                <a:latin typeface="Arial"/>
                <a:cs typeface="Arial"/>
              </a:rPr>
              <a:t>pts</a:t>
            </a:r>
            <a:r>
              <a:rPr lang="zh-CN" altLang="en-US" sz="2000" spc="-5" dirty="0">
                <a:solidFill>
                  <a:srgbClr val="292934"/>
                </a:solidFill>
                <a:latin typeface="Arial"/>
                <a:cs typeface="Arial"/>
              </a:rPr>
              <a:t>  </a:t>
            </a:r>
            <a:r>
              <a:rPr lang="en-US" altLang="zh-CN" sz="2000" spc="-5" dirty="0">
                <a:solidFill>
                  <a:srgbClr val="292934"/>
                </a:solidFill>
                <a:latin typeface="Arial"/>
                <a:cs typeface="Arial"/>
              </a:rPr>
              <a:t>(500</a:t>
            </a:r>
            <a:r>
              <a:rPr lang="zh-CN" altLang="en-US" sz="2000" spc="-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US" altLang="zh-CN" sz="2000" spc="-5" dirty="0">
                <a:solidFill>
                  <a:srgbClr val="292934"/>
                </a:solidFill>
                <a:latin typeface="Arial"/>
                <a:cs typeface="Arial"/>
              </a:rPr>
              <a:t>points)</a:t>
            </a:r>
            <a:r>
              <a:rPr lang="zh-CN" altLang="en-US" sz="2000" spc="-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US" sz="2000" spc="-5" dirty="0">
                <a:solidFill>
                  <a:srgbClr val="292934"/>
                </a:solidFill>
                <a:latin typeface="Arial"/>
                <a:cs typeface="Arial"/>
              </a:rPr>
              <a:t>5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%</a:t>
            </a:r>
            <a:endParaRPr lang="en-US" sz="2000" spc="-5" dirty="0">
              <a:solidFill>
                <a:srgbClr val="292934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lang="fr-FR" sz="2000" spc="-5" dirty="0">
                <a:solidFill>
                  <a:srgbClr val="292934"/>
                </a:solidFill>
                <a:latin typeface="Arial"/>
                <a:cs typeface="Arial"/>
              </a:rPr>
              <a:t>3@ 100 pts  (300 points) 3%    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lang="fr-FR" sz="2000" spc="-5" dirty="0">
                <a:solidFill>
                  <a:srgbClr val="292934"/>
                </a:solidFill>
                <a:latin typeface="Arial"/>
                <a:cs typeface="Arial"/>
              </a:rPr>
              <a:t>10%</a:t>
            </a:r>
            <a:endParaRPr lang="fr-FR"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00379"/>
            <a:ext cx="8072119" cy="841256"/>
          </a:xfrm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90" dirty="0"/>
              <a:t>Individual </a:t>
            </a:r>
            <a:r>
              <a:rPr spc="-95" dirty="0"/>
              <a:t>Assignment</a:t>
            </a:r>
            <a:r>
              <a:rPr spc="-650" dirty="0"/>
              <a:t> </a:t>
            </a:r>
            <a:r>
              <a:rPr lang="en-US" spc="-650" dirty="0"/>
              <a:t> </a:t>
            </a:r>
            <a:r>
              <a:rPr lang="en-US" altLang="zh-CN" spc="-105" dirty="0"/>
              <a:t>G</a:t>
            </a:r>
            <a:r>
              <a:rPr spc="-105" dirty="0"/>
              <a:t>uideline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5440"/>
            <a:ext cx="8150860" cy="3293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 indent="-177800">
              <a:lnSpc>
                <a:spcPct val="100000"/>
              </a:lnSpc>
              <a:buClr>
                <a:srgbClr val="93A2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Must be submitted through</a:t>
            </a:r>
            <a:r>
              <a:rPr sz="2400" spc="-1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US" altLang="zh-CN" sz="2400" b="1" u="heavy" dirty="0">
                <a:solidFill>
                  <a:srgbClr val="292934"/>
                </a:solidFill>
                <a:latin typeface="Arial"/>
                <a:cs typeface="Arial"/>
              </a:rPr>
              <a:t>Canvas</a:t>
            </a:r>
            <a:endParaRPr sz="2400" dirty="0">
              <a:latin typeface="Arial"/>
              <a:cs typeface="Arial"/>
            </a:endParaRPr>
          </a:p>
          <a:p>
            <a:pPr marL="190500" marR="698500" indent="-177800">
              <a:lnSpc>
                <a:spcPts val="2620"/>
              </a:lnSpc>
              <a:spcBef>
                <a:spcPts val="555"/>
              </a:spcBef>
              <a:buClr>
                <a:srgbClr val="93A2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The assignments can and should be done </a:t>
            </a: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prior</a:t>
            </a:r>
            <a:r>
              <a:rPr sz="2400" b="1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to  submitting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190500" marR="58419" indent="-177800">
              <a:lnSpc>
                <a:spcPct val="89400"/>
              </a:lnSpc>
              <a:spcBef>
                <a:spcPts val="555"/>
              </a:spcBef>
              <a:buClr>
                <a:srgbClr val="93A2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The assignment </a:t>
            </a:r>
            <a:r>
              <a:rPr sz="2400" b="1" u="heavy" dirty="0">
                <a:solidFill>
                  <a:srgbClr val="292934"/>
                </a:solidFill>
                <a:latin typeface="Arial"/>
                <a:cs typeface="Arial"/>
              </a:rPr>
              <a:t>must be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completed the first time </a:t>
            </a:r>
            <a:r>
              <a:rPr lang="en-US" sz="2400" dirty="0">
                <a:solidFill>
                  <a:srgbClr val="292934"/>
                </a:solidFill>
                <a:latin typeface="Arial"/>
                <a:cs typeface="Arial"/>
              </a:rPr>
              <a:t>when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it is launched. </a:t>
            </a:r>
            <a:r>
              <a:rPr sz="2400" spc="-75" dirty="0">
                <a:solidFill>
                  <a:srgbClr val="292934"/>
                </a:solidFill>
                <a:latin typeface="Arial"/>
                <a:cs typeface="Arial"/>
              </a:rPr>
              <a:t>You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cannot save it, then re-open it up later</a:t>
            </a:r>
            <a:r>
              <a:rPr sz="2400" spc="-8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to  finish it. </a:t>
            </a:r>
            <a:endParaRPr lang="en-US" sz="2400" dirty="0">
              <a:solidFill>
                <a:srgbClr val="292934"/>
              </a:solidFill>
              <a:latin typeface="Arial"/>
              <a:cs typeface="Arial"/>
            </a:endParaRPr>
          </a:p>
          <a:p>
            <a:pPr marL="190500" marR="58419" indent="-177800">
              <a:lnSpc>
                <a:spcPct val="89400"/>
              </a:lnSpc>
              <a:spcBef>
                <a:spcPts val="555"/>
              </a:spcBef>
              <a:buClr>
                <a:srgbClr val="93A299"/>
              </a:buClr>
              <a:buSzPct val="85416"/>
              <a:buChar char="•"/>
              <a:tabLst>
                <a:tab pos="195580" algn="l"/>
              </a:tabLst>
            </a:pPr>
            <a:r>
              <a:rPr lang="en-US" sz="2400" dirty="0">
                <a:solidFill>
                  <a:srgbClr val="292934"/>
                </a:solidFill>
                <a:latin typeface="Arial"/>
                <a:cs typeface="Arial"/>
              </a:rPr>
              <a:t>It is the student’s responsibility to check their FSU e-mail on a daily basis. All course e-mail will be sent only through </a:t>
            </a:r>
            <a:r>
              <a:rPr lang="en-US" sz="2800" b="1" u="sng" dirty="0"/>
              <a:t>valid FSU e-mail addresses</a:t>
            </a:r>
            <a:r>
              <a:rPr lang="en-US" dirty="0"/>
              <a:t>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174B8-DBCB-4A27-BEFE-F54D5D00E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940" y="500379"/>
            <a:ext cx="8072119" cy="615553"/>
          </a:xfrm>
        </p:spPr>
        <p:txBody>
          <a:bodyPr/>
          <a:lstStyle/>
          <a:p>
            <a:r>
              <a:rPr lang="en-US" spc="-90" dirty="0"/>
              <a:t>Individual </a:t>
            </a:r>
            <a:r>
              <a:rPr lang="en-US" spc="-95" dirty="0"/>
              <a:t>Assignment</a:t>
            </a:r>
            <a:r>
              <a:rPr lang="en-US" spc="-650" dirty="0"/>
              <a:t>  </a:t>
            </a:r>
            <a:r>
              <a:rPr lang="en-US" altLang="zh-CN" spc="-105" dirty="0"/>
              <a:t>G</a:t>
            </a:r>
            <a:r>
              <a:rPr lang="en-US" spc="-105" dirty="0"/>
              <a:t>uideline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BCC2E-8F5A-4780-B4C8-8FD6D13E5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940" y="1645920"/>
            <a:ext cx="8072119" cy="4549964"/>
          </a:xfrm>
        </p:spPr>
        <p:txBody>
          <a:bodyPr/>
          <a:lstStyle/>
          <a:p>
            <a:pPr marL="195580" indent="-182880">
              <a:spcBef>
                <a:spcPts val="195"/>
              </a:spcBef>
              <a:buClr>
                <a:srgbClr val="93A299"/>
              </a:buClr>
              <a:buSzPct val="83333"/>
              <a:buFontTx/>
              <a:buChar char="•"/>
              <a:tabLst>
                <a:tab pos="195580" algn="l"/>
              </a:tabLst>
            </a:pPr>
            <a:r>
              <a:rPr lang="en-US" dirty="0"/>
              <a:t>Follow the rubric carefully (projects)</a:t>
            </a:r>
          </a:p>
          <a:p>
            <a:pPr marL="195580" indent="-182880">
              <a:spcBef>
                <a:spcPts val="195"/>
              </a:spcBef>
              <a:buClr>
                <a:srgbClr val="93A299"/>
              </a:buClr>
              <a:buSzPct val="83333"/>
              <a:buFontTx/>
              <a:buChar char="•"/>
              <a:tabLst>
                <a:tab pos="195580" algn="l"/>
              </a:tabLst>
            </a:pPr>
            <a:r>
              <a:rPr lang="en-US" dirty="0"/>
              <a:t>Review before submission- </a:t>
            </a:r>
            <a:r>
              <a:rPr lang="en-US" sz="2400" dirty="0">
                <a:solidFill>
                  <a:srgbClr val="292934"/>
                </a:solidFill>
                <a:latin typeface="Arial"/>
                <a:cs typeface="Arial"/>
              </a:rPr>
              <a:t>No resubmission!</a:t>
            </a:r>
            <a:endParaRPr lang="en-US" dirty="0"/>
          </a:p>
          <a:p>
            <a:pPr marL="195580" indent="-182880">
              <a:spcBef>
                <a:spcPts val="195"/>
              </a:spcBef>
              <a:buClr>
                <a:srgbClr val="93A299"/>
              </a:buClr>
              <a:buSzPct val="83333"/>
              <a:buFontTx/>
              <a:buChar char="•"/>
              <a:tabLst>
                <a:tab pos="195580" algn="l"/>
              </a:tabLst>
            </a:pPr>
            <a:r>
              <a:rPr lang="en-US" dirty="0"/>
              <a:t>Assignments have a </a:t>
            </a:r>
            <a:r>
              <a:rPr lang="en-US" altLang="zh-CN" b="1" u="heavy" dirty="0"/>
              <a:t>75</a:t>
            </a:r>
            <a:r>
              <a:rPr lang="en-US" b="1" u="heavy" dirty="0"/>
              <a:t> minutes</a:t>
            </a:r>
            <a:r>
              <a:rPr lang="en-US" dirty="0"/>
              <a:t> time limit, once</a:t>
            </a:r>
            <a:r>
              <a:rPr lang="en-US" spc="-110" dirty="0"/>
              <a:t> </a:t>
            </a:r>
            <a:r>
              <a:rPr lang="en-US" dirty="0"/>
              <a:t>the  assignment button is</a:t>
            </a:r>
            <a:r>
              <a:rPr lang="en-US" spc="-105" dirty="0"/>
              <a:t> </a:t>
            </a:r>
            <a:r>
              <a:rPr lang="en-US" dirty="0"/>
              <a:t>activated.</a:t>
            </a:r>
          </a:p>
          <a:p>
            <a:pPr marL="195580" indent="-182880">
              <a:spcBef>
                <a:spcPts val="195"/>
              </a:spcBef>
              <a:buClr>
                <a:srgbClr val="93A299"/>
              </a:buClr>
              <a:buSzPct val="83333"/>
              <a:buFontTx/>
              <a:buChar char="•"/>
              <a:tabLst>
                <a:tab pos="195580" algn="l"/>
              </a:tabLst>
            </a:pPr>
            <a:r>
              <a:rPr lang="en-US" dirty="0"/>
              <a:t>Turn in assignments on time according to the specific instruction </a:t>
            </a:r>
          </a:p>
          <a:p>
            <a:pPr marL="195580" indent="-182880">
              <a:spcBef>
                <a:spcPts val="320"/>
              </a:spcBef>
              <a:buClr>
                <a:srgbClr val="93A299"/>
              </a:buClr>
              <a:buSzPct val="83333"/>
              <a:buFontTx/>
              <a:buChar char="•"/>
              <a:tabLst>
                <a:tab pos="195580" algn="l"/>
              </a:tabLst>
            </a:pPr>
            <a:r>
              <a:rPr lang="en-US" dirty="0">
                <a:solidFill>
                  <a:srgbClr val="FF0000"/>
                </a:solidFill>
              </a:rPr>
              <a:t>Ten percentage-points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will be deducted for every day you are late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with an assignment or project (20% penalty)</a:t>
            </a:r>
          </a:p>
          <a:p>
            <a:pPr marL="195580" indent="-182880">
              <a:lnSpc>
                <a:spcPct val="100000"/>
              </a:lnSpc>
              <a:spcBef>
                <a:spcPts val="320"/>
              </a:spcBef>
              <a:buClr>
                <a:srgbClr val="93A299"/>
              </a:buClr>
              <a:buSzPct val="83333"/>
              <a:buChar char="•"/>
              <a:tabLst>
                <a:tab pos="195580" algn="l"/>
              </a:tabLst>
            </a:pPr>
            <a:r>
              <a:rPr lang="en-US" sz="2400" dirty="0">
                <a:solidFill>
                  <a:srgbClr val="292934"/>
                </a:solidFill>
                <a:latin typeface="Arial"/>
                <a:cs typeface="Arial"/>
              </a:rPr>
              <a:t>Assignments </a:t>
            </a:r>
            <a:r>
              <a:rPr lang="en-US" dirty="0"/>
              <a:t>submitted</a:t>
            </a:r>
            <a:r>
              <a:rPr lang="en-US" sz="24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US" sz="2400" b="1" u="heavy" dirty="0">
                <a:solidFill>
                  <a:srgbClr val="292934"/>
                </a:solidFill>
                <a:latin typeface="Arial"/>
                <a:cs typeface="Arial"/>
              </a:rPr>
              <a:t>later than 48 hours</a:t>
            </a:r>
            <a:r>
              <a:rPr lang="en-US" sz="2400" dirty="0">
                <a:solidFill>
                  <a:srgbClr val="292934"/>
                </a:solidFill>
                <a:latin typeface="Arial"/>
                <a:cs typeface="Arial"/>
              </a:rPr>
              <a:t> will not be</a:t>
            </a:r>
            <a:r>
              <a:rPr lang="en-US" sz="2400" spc="-1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292934"/>
                </a:solidFill>
                <a:latin typeface="Arial"/>
                <a:cs typeface="Arial"/>
              </a:rPr>
              <a:t>accepted.</a:t>
            </a:r>
            <a:endParaRPr lang="en-US" sz="3200" dirty="0">
              <a:latin typeface="Times New Roman"/>
              <a:cs typeface="Times New Roman"/>
            </a:endParaRPr>
          </a:p>
          <a:p>
            <a:pPr marL="190500" marR="734060" indent="-177800">
              <a:lnSpc>
                <a:spcPts val="2620"/>
              </a:lnSpc>
              <a:buClr>
                <a:srgbClr val="93A299"/>
              </a:buClr>
              <a:buSzPct val="83333"/>
              <a:buChar char="•"/>
              <a:tabLst>
                <a:tab pos="195580" algn="l"/>
              </a:tabLst>
            </a:pPr>
            <a:endParaRPr lang="en-US" sz="2400" dirty="0"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638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90" dirty="0"/>
              <a:t>Course</a:t>
            </a:r>
            <a:r>
              <a:rPr spc="-280" dirty="0"/>
              <a:t> </a:t>
            </a:r>
            <a:r>
              <a:rPr spc="-100" dirty="0"/>
              <a:t>resources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45920"/>
            <a:ext cx="7998460" cy="25955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475" dirty="0">
                <a:solidFill>
                  <a:srgbClr val="93A299"/>
                </a:solidFill>
                <a:latin typeface="Wingdings"/>
                <a:cs typeface="Wingdings"/>
              </a:rPr>
              <a:t></a:t>
            </a:r>
            <a:r>
              <a:rPr sz="2050" spc="-475" dirty="0">
                <a:solidFill>
                  <a:srgbClr val="93A299"/>
                </a:solidFill>
                <a:latin typeface="Times New Roman"/>
                <a:cs typeface="Times New Roman"/>
              </a:rPr>
              <a:t>             </a:t>
            </a:r>
            <a:r>
              <a:rPr lang="en-US" altLang="zh-CN" sz="2400" dirty="0">
                <a:solidFill>
                  <a:srgbClr val="292934"/>
                </a:solidFill>
                <a:latin typeface="Arial"/>
                <a:cs typeface="Arial"/>
              </a:rPr>
              <a:t>Canvas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 course</a:t>
            </a:r>
            <a:r>
              <a:rPr sz="2400" spc="-8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website</a:t>
            </a:r>
            <a:endParaRPr sz="2400" dirty="0">
              <a:latin typeface="Arial"/>
              <a:cs typeface="Arial"/>
            </a:endParaRPr>
          </a:p>
          <a:p>
            <a:pPr marL="469900" indent="-19050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All necessary materials, information available on that</a:t>
            </a:r>
            <a:r>
              <a:rPr sz="2000" spc="-1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site</a:t>
            </a:r>
            <a:endParaRPr sz="2000" dirty="0">
              <a:latin typeface="Arial"/>
              <a:cs typeface="Arial"/>
            </a:endParaRPr>
          </a:p>
          <a:p>
            <a:pPr marL="462280" indent="-182880">
              <a:lnSpc>
                <a:spcPct val="100000"/>
              </a:lnSpc>
              <a:spcBef>
                <a:spcPts val="500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Course slides </a:t>
            </a:r>
            <a:r>
              <a:rPr lang="en-US" sz="2000" dirty="0">
                <a:solidFill>
                  <a:srgbClr val="292934"/>
                </a:solidFill>
                <a:latin typeface="Arial"/>
                <a:cs typeface="Arial"/>
              </a:rPr>
              <a:t>and Book Chapters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are available under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“</a:t>
            </a:r>
            <a:r>
              <a:rPr lang="en-US" sz="2000" b="1" spc="-5" dirty="0">
                <a:solidFill>
                  <a:srgbClr val="292934"/>
                </a:solidFill>
                <a:latin typeface="Arial"/>
                <a:cs typeface="Arial"/>
              </a:rPr>
              <a:t>Course Library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”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1"/>
              </a:spcBef>
              <a:buClr>
                <a:srgbClr val="93A299"/>
              </a:buClr>
            </a:pPr>
            <a:endParaRPr sz="2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50" spc="-475" dirty="0">
                <a:solidFill>
                  <a:srgbClr val="93A299"/>
                </a:solidFill>
                <a:latin typeface="Wingdings"/>
                <a:cs typeface="Wingdings"/>
              </a:rPr>
              <a:t></a:t>
            </a:r>
            <a:r>
              <a:rPr sz="2050" spc="-475" dirty="0">
                <a:solidFill>
                  <a:srgbClr val="93A299"/>
                </a:solidFill>
                <a:latin typeface="Times New Roman"/>
                <a:cs typeface="Times New Roman"/>
              </a:rPr>
              <a:t>           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SQL</a:t>
            </a:r>
            <a:r>
              <a:rPr sz="2400" spc="-1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tutorial</a:t>
            </a:r>
            <a:endParaRPr sz="2400" dirty="0">
              <a:latin typeface="Arial"/>
              <a:cs typeface="Arial"/>
            </a:endParaRPr>
          </a:p>
          <a:p>
            <a:pPr marL="462280" indent="-182880">
              <a:lnSpc>
                <a:spcPct val="100000"/>
              </a:lnSpc>
              <a:spcBef>
                <a:spcPts val="525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W3schools.com ( </a:t>
            </a:r>
            <a:r>
              <a:rPr sz="2000" u="sng" spc="-5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http://www.w3schools.com/sql/default.asp</a:t>
            </a:r>
            <a:r>
              <a:rPr sz="2000" u="sng" spc="-25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3642" y="3119526"/>
            <a:ext cx="4087495" cy="617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95" dirty="0"/>
              <a:t>Database</a:t>
            </a:r>
            <a:r>
              <a:rPr spc="-270" dirty="0"/>
              <a:t> </a:t>
            </a:r>
            <a:r>
              <a:rPr spc="-100" dirty="0"/>
              <a:t>Systems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00379"/>
            <a:ext cx="8072119" cy="810478"/>
          </a:xfrm>
          <a:prstGeom prst="rect">
            <a:avLst/>
          </a:prstGeom>
        </p:spPr>
        <p:txBody>
          <a:bodyPr vert="horz" wrap="square" lIns="0" tIns="2540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600" spc="-105" dirty="0"/>
              <a:t>Why Databases?</a:t>
            </a:r>
            <a:r>
              <a:rPr lang="en-US" sz="3600" spc="-75" dirty="0"/>
              <a:t> What </a:t>
            </a:r>
            <a:r>
              <a:rPr lang="en-US" sz="3600" spc="-70" dirty="0"/>
              <a:t>are</a:t>
            </a:r>
            <a:r>
              <a:rPr lang="en-US" sz="3600" spc="-650" dirty="0"/>
              <a:t> </a:t>
            </a:r>
            <a:r>
              <a:rPr lang="en-US" sz="3600" spc="-105" dirty="0"/>
              <a:t>databases? 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66240"/>
            <a:ext cx="7748270" cy="401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57935">
              <a:lnSpc>
                <a:spcPts val="2800"/>
              </a:lnSpc>
              <a:buClr>
                <a:srgbClr val="93A2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Collection, storage, aggregation,</a:t>
            </a:r>
            <a:r>
              <a:rPr sz="2400" spc="-114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manipulation,  dissemination, and management of</a:t>
            </a:r>
            <a:r>
              <a:rPr sz="2400" spc="-114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data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8"/>
              </a:spcBef>
              <a:buClr>
                <a:srgbClr val="93A299"/>
              </a:buClr>
              <a:buFont typeface="Arial"/>
              <a:buChar char="•"/>
            </a:pPr>
            <a:endParaRPr sz="3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u="heavy" dirty="0">
                <a:solidFill>
                  <a:srgbClr val="292934"/>
                </a:solidFill>
                <a:latin typeface="Arial"/>
                <a:cs typeface="Arial"/>
              </a:rPr>
              <a:t>Definitions</a:t>
            </a:r>
            <a:endParaRPr sz="2400" dirty="0">
              <a:latin typeface="Arial"/>
              <a:cs typeface="Arial"/>
            </a:endParaRPr>
          </a:p>
          <a:p>
            <a:pPr marL="190500" marR="485140" indent="-177800">
              <a:lnSpc>
                <a:spcPct val="101499"/>
              </a:lnSpc>
              <a:spcBef>
                <a:spcPts val="475"/>
              </a:spcBef>
              <a:buClr>
                <a:srgbClr val="93A2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“specialized structures that allow computer-based  systems to store, manage, and retrieve data</a:t>
            </a:r>
            <a:r>
              <a:rPr sz="2400" spc="-1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quickly”</a:t>
            </a:r>
            <a:endParaRPr sz="2400" dirty="0">
              <a:latin typeface="Arial"/>
              <a:cs typeface="Arial"/>
            </a:endParaRPr>
          </a:p>
          <a:p>
            <a:pPr marL="190500" marR="546100" indent="-177800">
              <a:lnSpc>
                <a:spcPts val="2820"/>
              </a:lnSpc>
              <a:spcBef>
                <a:spcPts val="740"/>
              </a:spcBef>
              <a:buClr>
                <a:srgbClr val="93A2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“an organized collection of data stored in a safe</a:t>
            </a:r>
            <a:r>
              <a:rPr sz="2400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and  secure</a:t>
            </a:r>
            <a:r>
              <a:rPr sz="24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location”</a:t>
            </a:r>
            <a:endParaRPr sz="2400" dirty="0">
              <a:latin typeface="Arial"/>
              <a:cs typeface="Arial"/>
            </a:endParaRPr>
          </a:p>
          <a:p>
            <a:pPr marL="190500" marR="5080" indent="-177800">
              <a:lnSpc>
                <a:spcPct val="101499"/>
              </a:lnSpc>
              <a:spcBef>
                <a:spcPts val="465"/>
              </a:spcBef>
              <a:buClr>
                <a:srgbClr val="93A2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“a collection of interrelated data items that are</a:t>
            </a:r>
            <a:r>
              <a:rPr sz="2400" spc="-1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managed  as a single</a:t>
            </a:r>
            <a:r>
              <a:rPr sz="24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unit”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14388</TotalTime>
  <Words>1775</Words>
  <Application>Microsoft Office PowerPoint</Application>
  <PresentationFormat>On-screen Show (4:3)</PresentationFormat>
  <Paragraphs>252</Paragraphs>
  <Slides>36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Tahoma</vt:lpstr>
      <vt:lpstr>Times New Roman</vt:lpstr>
      <vt:lpstr>Wingdings</vt:lpstr>
      <vt:lpstr>Office Theme</vt:lpstr>
      <vt:lpstr>COURSE OVERVIEW  INTRODUCTION TO DATABASES</vt:lpstr>
      <vt:lpstr>Teaching staff</vt:lpstr>
      <vt:lpstr>Course objectives</vt:lpstr>
      <vt:lpstr>Course requirements</vt:lpstr>
      <vt:lpstr>Individual Assignment  Guideline</vt:lpstr>
      <vt:lpstr>Individual Assignment  Guideline</vt:lpstr>
      <vt:lpstr>Course resources</vt:lpstr>
      <vt:lpstr>Database Systems</vt:lpstr>
      <vt:lpstr>Why Databases? What are databases? </vt:lpstr>
      <vt:lpstr>The Characteristics of Databases</vt:lpstr>
      <vt:lpstr>Data vs. Information</vt:lpstr>
      <vt:lpstr>File Terminology</vt:lpstr>
      <vt:lpstr>PowerPoint Presentation</vt:lpstr>
      <vt:lpstr>Database Applications</vt:lpstr>
      <vt:lpstr>DBMS</vt:lpstr>
      <vt:lpstr>Database Contents</vt:lpstr>
      <vt:lpstr>Types of databases</vt:lpstr>
      <vt:lpstr>From File Systems to Database Systems</vt:lpstr>
      <vt:lpstr>A Brief History of Database Processing I</vt:lpstr>
      <vt:lpstr>Evolution of File System Data Processing</vt:lpstr>
      <vt:lpstr>Problems with File System Data  Processing</vt:lpstr>
      <vt:lpstr>Problems with File System Data  Processing</vt:lpstr>
      <vt:lpstr>Problems with File System Data  Processing</vt:lpstr>
      <vt:lpstr>Structural and Data Dependence</vt:lpstr>
      <vt:lpstr>Structural and Data Dependence</vt:lpstr>
      <vt:lpstr>Data Redundancy</vt:lpstr>
      <vt:lpstr>Data Redundancy Implications</vt:lpstr>
      <vt:lpstr>Database Management System (DBMS)</vt:lpstr>
      <vt:lpstr>Role of the DBMS</vt:lpstr>
      <vt:lpstr>Advantages of the DBMS</vt:lpstr>
      <vt:lpstr>What You Need To Learn</vt:lpstr>
      <vt:lpstr>Prominent DBMS Products</vt:lpstr>
      <vt:lpstr>MySQL Workbench</vt:lpstr>
      <vt:lpstr>MySQL Workbench - download</vt:lpstr>
      <vt:lpstr>MySQL Workbench - download</vt:lpstr>
      <vt:lpstr>Then, create a new MySQL connection  Finally, submit a screenshot of MySQL connections into class activity 1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OVERVIEW  INTRODUCTION TO DATABASES</dc:title>
  <dc:creator>Bader</dc:creator>
  <cp:lastModifiedBy>Bader Albahlal</cp:lastModifiedBy>
  <cp:revision>223</cp:revision>
  <dcterms:created xsi:type="dcterms:W3CDTF">2015-12-29T04:16:40Z</dcterms:created>
  <dcterms:modified xsi:type="dcterms:W3CDTF">2020-12-16T17:18:38Z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2015-12-29T00:00:00Z</vt:filetime>
  </property>
</Properties>
</file>