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58" r:id="rId4"/>
    <p:sldId id="266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76478" autoAdjust="0"/>
  </p:normalViewPr>
  <p:slideViewPr>
    <p:cSldViewPr>
      <p:cViewPr varScale="1">
        <p:scale>
          <a:sx n="65" d="100"/>
          <a:sy n="65" d="100"/>
        </p:scale>
        <p:origin x="19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CA7A-EF86-F84A-B6FB-57E7296E724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6A4A0-535F-924F-BD92-8B3EFA6D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8450" indent="-285750">
              <a:lnSpc>
                <a:spcPts val="2130"/>
              </a:lnSpc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Use BIGINT data type for phone</a:t>
            </a:r>
            <a:r>
              <a:rPr lang="en-US" sz="1200" spc="-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lang="en-US" sz="1200" dirty="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spcBef>
                <a:spcPts val="40"/>
              </a:spcBef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Describe subtype</a:t>
            </a:r>
            <a:r>
              <a:rPr lang="en-US" sz="12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discriminator</a:t>
            </a:r>
            <a:endParaRPr lang="en-US" sz="1200" dirty="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Describe completeness</a:t>
            </a:r>
            <a:r>
              <a:rPr lang="en-US" sz="12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constraint</a:t>
            </a:r>
          </a:p>
          <a:p>
            <a:pPr marL="298450" indent="-285750">
              <a:lnSpc>
                <a:spcPts val="2130"/>
              </a:lnSpc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lang="en-US" sz="1200" baseline="0" dirty="0">
                <a:solidFill>
                  <a:srgbClr val="292934"/>
                </a:solidFill>
                <a:latin typeface="Arial"/>
                <a:cs typeface="Arial"/>
              </a:rPr>
              <a:t> data record for each table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A4A0-535F-924F-BD92-8B3EFA6D3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8450" indent="-285750">
              <a:lnSpc>
                <a:spcPts val="2130"/>
              </a:lnSpc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Use BIGINT data type for phone</a:t>
            </a:r>
            <a:r>
              <a:rPr lang="en-US" sz="1200" spc="-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lang="en-US" sz="1200" dirty="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spcBef>
                <a:spcPts val="40"/>
              </a:spcBef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Describe subtype</a:t>
            </a:r>
            <a:r>
              <a:rPr lang="en-US" sz="12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discriminator</a:t>
            </a:r>
            <a:endParaRPr lang="en-US" sz="1200" dirty="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Describe completeness</a:t>
            </a:r>
            <a:r>
              <a:rPr lang="en-US" sz="12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constraint</a:t>
            </a:r>
          </a:p>
          <a:p>
            <a:pPr marL="298450" indent="-285750">
              <a:lnSpc>
                <a:spcPts val="2130"/>
              </a:lnSpc>
              <a:buChar char="-"/>
              <a:tabLst>
                <a:tab pos="297815" algn="l"/>
                <a:tab pos="298450" algn="l"/>
              </a:tabLst>
            </a:pPr>
            <a:r>
              <a:rPr lang="en-US" sz="1200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lang="en-US" sz="1200" baseline="0" dirty="0">
                <a:solidFill>
                  <a:srgbClr val="292934"/>
                </a:solidFill>
                <a:latin typeface="Arial"/>
                <a:cs typeface="Arial"/>
              </a:rPr>
              <a:t> data record for each table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A4A0-535F-924F-BD92-8B3EFA6D3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91925"/>
                </a:solidFill>
                <a:effectLst/>
                <a:latin typeface="Graphik Web"/>
              </a:rPr>
              <a:t>SQL Aggregate Functions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 ,min, avg, sum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MAX() function returns the largest value of the selected column.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FORMAT() function formats a value with the 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A4A0-535F-924F-BD92-8B3EFA6D3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2965" y="685803"/>
            <a:ext cx="8147634" cy="5835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723900"/>
            <a:ext cx="807211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6925"/>
            <a:ext cx="8072119" cy="4767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219200"/>
            <a:ext cx="7467600" cy="281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99400"/>
              </a:lnSpc>
            </a:pPr>
            <a:br>
              <a:rPr lang="en-US" sz="4400" spc="-70" dirty="0"/>
            </a:br>
            <a:br>
              <a:rPr lang="en-US" sz="4400" spc="-70" dirty="0"/>
            </a:br>
            <a:r>
              <a:rPr lang="en-US" sz="4400" spc="-70" dirty="0"/>
              <a:t>Assignment 4 Review</a:t>
            </a:r>
            <a:br>
              <a:rPr lang="en-US" sz="4800" spc="-100" dirty="0"/>
            </a:b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3488009"/>
            <a:ext cx="2703195" cy="1310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Database</a:t>
            </a:r>
            <a:r>
              <a:rPr sz="24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Concepts  </a:t>
            </a:r>
            <a:endParaRPr lang="en-US" sz="2400" dirty="0">
              <a:solidFill>
                <a:srgbClr val="57576E"/>
              </a:solidFill>
              <a:latin typeface="Arial"/>
              <a:cs typeface="Arial"/>
            </a:endParaRPr>
          </a:p>
          <a:p>
            <a:pPr marL="12700" marR="5080">
              <a:lnSpc>
                <a:spcPct val="117200"/>
              </a:lnSpc>
            </a:pPr>
            <a:r>
              <a:rPr lang="en-US" sz="2400">
                <a:solidFill>
                  <a:srgbClr val="57576E"/>
                </a:solidFill>
                <a:latin typeface="Arial"/>
                <a:cs typeface="Arial"/>
              </a:rPr>
              <a:t>Spring 2021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15" dirty="0">
                <a:solidFill>
                  <a:srgbClr val="57576E"/>
                </a:solidFill>
                <a:latin typeface="Arial"/>
                <a:cs typeface="Arial"/>
              </a:rPr>
              <a:t>Week</a:t>
            </a:r>
            <a:r>
              <a:rPr lang="en-US" sz="2400" spc="-85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lang="en-US" altLang="zh-CN" sz="2400" spc="-85" dirty="0">
                <a:solidFill>
                  <a:srgbClr val="57576E"/>
                </a:solidFill>
                <a:latin typeface="Arial"/>
                <a:cs typeface="Arial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1340"/>
            <a:ext cx="80746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lang="en-US" altLang="zh-CN" sz="3200" dirty="0"/>
              <a:t>Assignment</a:t>
            </a:r>
            <a:r>
              <a:rPr lang="zh-CN" altLang="en-US" sz="3200" dirty="0"/>
              <a:t> </a:t>
            </a:r>
            <a:r>
              <a:rPr lang="en-US" altLang="zh-CN" sz="3200" dirty="0"/>
              <a:t>4</a:t>
            </a:r>
            <a:r>
              <a:rPr lang="zh-CN" altLang="en-US" sz="3200" dirty="0"/>
              <a:t> </a:t>
            </a:r>
            <a:endParaRPr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143000"/>
            <a:ext cx="891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Review Question Chapter 5 Question 1 to 15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ERD Creation: Chapter 5 Problem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SQL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Practice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List the largest customer balance, use alias, “largest  balance.”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List the average part price, rounded to two decimal places,  use alias, “average price.”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List all part numbers, descriptions, and part prices (rounded  to two decimal places) for parts priced between $30 and $300, inclusive.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Remove order numbers between 12491 and 12498,  inclusive, in one statement;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Update all customers’ credit limits to $2000, for those  customers whose balance is less than or equal to $800.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Add three records to the </a:t>
            </a:r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</a:rPr>
              <a:t>order_line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table, in one statement,  with the following values (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*MUST*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use attribute names in  statement):</a:t>
            </a:r>
          </a:p>
          <a:p>
            <a:pPr marL="1257300" lvl="2" indent="-342900">
              <a:buFont typeface="Arial"/>
              <a:buChar char="•"/>
            </a:pPr>
            <a:r>
              <a:rPr lang="en-US" sz="1600" dirty="0" err="1">
                <a:latin typeface="Times New Roman" charset="0"/>
                <a:cs typeface="Times New Roman" charset="0"/>
              </a:rPr>
              <a:t>order_number</a:t>
            </a:r>
            <a:r>
              <a:rPr lang="en-US" sz="1600" dirty="0">
                <a:latin typeface="Times New Roman" charset="0"/>
                <a:cs typeface="Times New Roman" charset="0"/>
              </a:rPr>
              <a:t>=12500, </a:t>
            </a:r>
            <a:r>
              <a:rPr lang="en-US" sz="1600" dirty="0" err="1">
                <a:latin typeface="Times New Roman" charset="0"/>
                <a:cs typeface="Times New Roman" charset="0"/>
              </a:rPr>
              <a:t>part_number</a:t>
            </a:r>
            <a:r>
              <a:rPr lang="en-US" sz="1600" dirty="0">
                <a:latin typeface="Times New Roman" charset="0"/>
                <a:cs typeface="Times New Roman" charset="0"/>
              </a:rPr>
              <a:t>=‘AX12’,number_ordered=10, </a:t>
            </a:r>
            <a:r>
              <a:rPr lang="en-US" sz="1600" dirty="0" err="1">
                <a:latin typeface="Times New Roman" charset="0"/>
                <a:cs typeface="Times New Roman" charset="0"/>
              </a:rPr>
              <a:t>quoted_price</a:t>
            </a:r>
            <a:r>
              <a:rPr lang="en-US" sz="1600" dirty="0">
                <a:latin typeface="Times New Roman" charset="0"/>
                <a:cs typeface="Times New Roman" charset="0"/>
              </a:rPr>
              <a:t>=21.99</a:t>
            </a:r>
          </a:p>
          <a:p>
            <a:pPr marL="1257300" lvl="2" indent="-342900">
              <a:buFont typeface="Arial"/>
              <a:buChar char="•"/>
            </a:pPr>
            <a:r>
              <a:rPr lang="en-US" sz="1600" dirty="0" err="1">
                <a:latin typeface="Times New Roman" charset="0"/>
                <a:cs typeface="Times New Roman" charset="0"/>
              </a:rPr>
              <a:t>order_number</a:t>
            </a:r>
            <a:r>
              <a:rPr lang="en-US" sz="1600" dirty="0">
                <a:latin typeface="Times New Roman" charset="0"/>
                <a:cs typeface="Times New Roman" charset="0"/>
              </a:rPr>
              <a:t>= 12500, </a:t>
            </a:r>
            <a:r>
              <a:rPr lang="en-US" sz="1600" dirty="0" err="1">
                <a:latin typeface="Times New Roman" charset="0"/>
                <a:cs typeface="Times New Roman" charset="0"/>
              </a:rPr>
              <a:t>part_number</a:t>
            </a:r>
            <a:r>
              <a:rPr lang="en-US" sz="1600" dirty="0">
                <a:latin typeface="Times New Roman" charset="0"/>
                <a:cs typeface="Times New Roman" charset="0"/>
              </a:rPr>
              <a:t>=‘CB03’,number_ordered=10, </a:t>
            </a:r>
            <a:r>
              <a:rPr lang="en-US" sz="1600" dirty="0" err="1">
                <a:latin typeface="Times New Roman" charset="0"/>
                <a:cs typeface="Times New Roman" charset="0"/>
              </a:rPr>
              <a:t>quoted_price</a:t>
            </a:r>
            <a:r>
              <a:rPr lang="en-US" sz="1600" dirty="0">
                <a:latin typeface="Times New Roman" charset="0"/>
                <a:cs typeface="Times New Roman" charset="0"/>
              </a:rPr>
              <a:t>=10.99</a:t>
            </a:r>
          </a:p>
          <a:p>
            <a:pPr marL="1257300" lvl="2" indent="-342900">
              <a:buFont typeface="Arial"/>
              <a:buChar char="•"/>
            </a:pPr>
            <a:r>
              <a:rPr lang="en-US" sz="1600" dirty="0" err="1">
                <a:latin typeface="Times New Roman" charset="0"/>
                <a:cs typeface="Times New Roman" charset="0"/>
              </a:rPr>
              <a:t>order_number</a:t>
            </a:r>
            <a:r>
              <a:rPr lang="en-US" sz="1600" dirty="0">
                <a:latin typeface="Times New Roman" charset="0"/>
                <a:cs typeface="Times New Roman" charset="0"/>
              </a:rPr>
              <a:t>= 12504, </a:t>
            </a:r>
            <a:r>
              <a:rPr lang="en-US" sz="1600" dirty="0" err="1">
                <a:latin typeface="Times New Roman" charset="0"/>
                <a:cs typeface="Times New Roman" charset="0"/>
              </a:rPr>
              <a:t>part_number</a:t>
            </a:r>
            <a:r>
              <a:rPr lang="en-US" sz="1600" dirty="0">
                <a:latin typeface="Times New Roman" charset="0"/>
                <a:cs typeface="Times New Roman" charset="0"/>
              </a:rPr>
              <a:t>=‘CX11’,number_ordered=10, </a:t>
            </a:r>
            <a:r>
              <a:rPr lang="en-US" sz="1600" dirty="0" err="1">
                <a:latin typeface="Times New Roman" charset="0"/>
                <a:cs typeface="Times New Roman" charset="0"/>
              </a:rPr>
              <a:t>quoted_price</a:t>
            </a:r>
            <a:r>
              <a:rPr lang="en-US" sz="1600" dirty="0">
                <a:latin typeface="Times New Roman" charset="0"/>
                <a:cs typeface="Times New Roman" charset="0"/>
              </a:rPr>
              <a:t>=24.99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70" y="457200"/>
            <a:ext cx="8072119" cy="60960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780" dirty="0"/>
              <a:t> </a:t>
            </a:r>
            <a:r>
              <a:rPr spc="-55" dirty="0"/>
              <a:t>#4 </a:t>
            </a:r>
            <a:r>
              <a:rPr spc="-70" dirty="0"/>
              <a:t>ERD </a:t>
            </a:r>
            <a:r>
              <a:rPr spc="-9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270" y="1428308"/>
            <a:ext cx="7973695" cy="4566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132080" indent="-177800">
              <a:lnSpc>
                <a:spcPts val="2100"/>
              </a:lnSpc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spc="-2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Two-Bit </a:t>
            </a:r>
            <a:r>
              <a:rPr sz="20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Drilling Company keeps information on employees and</a:t>
            </a:r>
            <a:r>
              <a:rPr sz="2000" spc="-6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their  insurance</a:t>
            </a:r>
            <a:r>
              <a:rPr sz="2000" spc="-1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dependents:</a:t>
            </a:r>
            <a:endParaRPr lang="en-US" sz="2000" dirty="0">
              <a:solidFill>
                <a:srgbClr val="29293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90500" marR="132080" indent="-177800">
              <a:lnSpc>
                <a:spcPts val="2100"/>
              </a:lnSpc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endParaRPr lang="en-US" sz="2000" b="1" dirty="0">
              <a:solidFill>
                <a:srgbClr val="29293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90500" marR="132080" indent="-177800">
              <a:lnSpc>
                <a:spcPts val="2100"/>
              </a:lnSpc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lang="en-US" sz="2000" b="1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Attributes:</a:t>
            </a:r>
          </a:p>
          <a:p>
            <a:pPr marL="469900" lvl="1" indent="-190500">
              <a:lnSpc>
                <a:spcPct val="100000"/>
              </a:lnSpc>
              <a:spcBef>
                <a:spcPts val="215"/>
              </a:spcBef>
              <a:buClr>
                <a:srgbClr val="93A299"/>
              </a:buClr>
              <a:buSzPct val="85294"/>
              <a:buChar char="•"/>
              <a:tabLst>
                <a:tab pos="462280" algn="l"/>
              </a:tabLst>
            </a:pPr>
            <a:r>
              <a:rPr sz="17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Each employee has an employee </a:t>
            </a:r>
            <a:r>
              <a:rPr sz="1700" spc="-1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number, </a:t>
            </a:r>
            <a:r>
              <a:rPr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name, date of hire,</a:t>
            </a:r>
            <a:r>
              <a:rPr lang="en-US"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 the Social Security number</a:t>
            </a:r>
            <a:r>
              <a:rPr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 and title.</a:t>
            </a:r>
          </a:p>
          <a:p>
            <a:pPr marL="469900" marR="278130" lvl="1" indent="-190500">
              <a:lnSpc>
                <a:spcPts val="1889"/>
              </a:lnSpc>
              <a:spcBef>
                <a:spcPts val="345"/>
              </a:spcBef>
              <a:buClr>
                <a:srgbClr val="93A299"/>
              </a:buClr>
              <a:buSzPct val="85294"/>
              <a:buChar char="•"/>
              <a:tabLst>
                <a:tab pos="462280" algn="l"/>
              </a:tabLst>
            </a:pPr>
            <a:r>
              <a:rPr sz="17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If an employee is an </a:t>
            </a:r>
            <a:r>
              <a:rPr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inspector, then the date of certification and the renewal date for that certification sho</a:t>
            </a:r>
            <a:r>
              <a:rPr sz="17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uld also be recorded in the</a:t>
            </a:r>
            <a:r>
              <a:rPr sz="1700" spc="-10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7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system.</a:t>
            </a:r>
            <a:endParaRPr lang="en-US" sz="1700" dirty="0">
              <a:solidFill>
                <a:srgbClr val="29293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69900" marR="278130" lvl="1" indent="-190500">
              <a:lnSpc>
                <a:spcPts val="1889"/>
              </a:lnSpc>
              <a:spcBef>
                <a:spcPts val="345"/>
              </a:spcBef>
              <a:buClr>
                <a:srgbClr val="93A299"/>
              </a:buClr>
              <a:buSzPct val="85294"/>
              <a:buChar char="•"/>
              <a:tabLst>
                <a:tab pos="462280" algn="l"/>
              </a:tabLst>
            </a:pPr>
            <a:r>
              <a:rPr lang="en-US" sz="17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Each dependent has a dependent </a:t>
            </a:r>
            <a:r>
              <a:rPr lang="en-US" sz="1700" spc="-1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number and </a:t>
            </a:r>
            <a:r>
              <a:rPr lang="en-US"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name.</a:t>
            </a:r>
            <a:endParaRPr lang="en-US" sz="17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9400" marR="278130" lvl="1">
              <a:lnSpc>
                <a:spcPts val="1889"/>
              </a:lnSpc>
              <a:spcBef>
                <a:spcPts val="345"/>
              </a:spcBef>
              <a:buClr>
                <a:srgbClr val="93A299"/>
              </a:buClr>
              <a:buSzPct val="85294"/>
              <a:tabLst>
                <a:tab pos="462280" algn="l"/>
              </a:tabLst>
            </a:pPr>
            <a:endParaRPr lang="en-US" b="1" dirty="0">
              <a:solidFill>
                <a:srgbClr val="29293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79400" marR="278130" lvl="1">
              <a:lnSpc>
                <a:spcPts val="1889"/>
              </a:lnSpc>
              <a:spcBef>
                <a:spcPts val="345"/>
              </a:spcBef>
              <a:buClr>
                <a:srgbClr val="93A299"/>
              </a:buClr>
              <a:buSzPct val="85294"/>
              <a:tabLst>
                <a:tab pos="462280" algn="l"/>
              </a:tabLst>
            </a:pPr>
            <a:r>
              <a:rPr lang="en-US" b="1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Business rules:</a:t>
            </a:r>
            <a:endParaRPr lang="en-US" sz="1700" dirty="0">
              <a:solidFill>
                <a:srgbClr val="29293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62280" lvl="1" indent="-182880">
              <a:lnSpc>
                <a:spcPct val="100000"/>
              </a:lnSpc>
              <a:spcBef>
                <a:spcPts val="130"/>
              </a:spcBef>
              <a:buClr>
                <a:srgbClr val="93A299"/>
              </a:buClr>
              <a:buSzPct val="85294"/>
              <a:buChar char="•"/>
              <a:tabLst>
                <a:tab pos="462280" algn="l"/>
              </a:tabLst>
            </a:pPr>
            <a:r>
              <a:rPr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All dependents must be associated with one and only one employee.</a:t>
            </a:r>
          </a:p>
          <a:p>
            <a:pPr marL="469900" marR="148590" lvl="1" indent="-190500">
              <a:lnSpc>
                <a:spcPts val="1789"/>
              </a:lnSpc>
              <a:spcBef>
                <a:spcPts val="395"/>
              </a:spcBef>
              <a:buClr>
                <a:srgbClr val="93A299"/>
              </a:buClr>
              <a:buSzPct val="85294"/>
              <a:buFont typeface="Arial"/>
              <a:buChar char="•"/>
              <a:tabLst>
                <a:tab pos="462280" algn="l"/>
              </a:tabLst>
            </a:pPr>
            <a:r>
              <a:rPr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Some employees will not have dependents, while others will have many  dependents.</a:t>
            </a:r>
            <a:endParaRPr lang="en-US" sz="1700" dirty="0">
              <a:solidFill>
                <a:srgbClr val="292934"/>
              </a:solidFill>
              <a:latin typeface="Times New Roman" charset="0"/>
              <a:cs typeface="Times New Roman" charset="0"/>
            </a:endParaRPr>
          </a:p>
          <a:p>
            <a:pPr marL="469900" marR="148590" lvl="1" indent="-190500">
              <a:lnSpc>
                <a:spcPts val="1789"/>
              </a:lnSpc>
              <a:spcBef>
                <a:spcPts val="395"/>
              </a:spcBef>
              <a:buClr>
                <a:srgbClr val="93A299"/>
              </a:buClr>
              <a:buSzPct val="85294"/>
              <a:buFont typeface="Arial"/>
              <a:buChar char="•"/>
              <a:tabLst>
                <a:tab pos="462280" algn="l"/>
              </a:tabLst>
            </a:pPr>
            <a:r>
              <a:rPr lang="en-US"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An employee may be an inspector and s</a:t>
            </a:r>
            <a:r>
              <a:rPr sz="1700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ome employees are not inspectors.</a:t>
            </a:r>
          </a:p>
          <a:p>
            <a:pPr marL="190500" marR="602615" indent="-177800" algn="just">
              <a:lnSpc>
                <a:spcPct val="90000"/>
              </a:lnSpc>
              <a:spcBef>
                <a:spcPts val="5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endParaRPr lang="en-US" sz="3600" dirty="0">
              <a:solidFill>
                <a:srgbClr val="292934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7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" y="479109"/>
            <a:ext cx="8991600" cy="6418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4BB-8832-4030-B436-672FB294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62" y="479108"/>
            <a:ext cx="6331345" cy="5540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E2F264-FCF8-4B1B-AFE6-E2ED4C3F3260}"/>
              </a:ext>
            </a:extLst>
          </p:cNvPr>
          <p:cNvSpPr txBox="1"/>
          <p:nvPr/>
        </p:nvSpPr>
        <p:spPr>
          <a:xfrm>
            <a:off x="4191000" y="2971800"/>
            <a:ext cx="54102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marR="602615" indent="-177800" algn="just">
              <a:lnSpc>
                <a:spcPct val="90000"/>
              </a:lnSpc>
              <a:spcBef>
                <a:spcPts val="5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lang="en-US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Note: </a:t>
            </a:r>
          </a:p>
          <a:p>
            <a:pPr marL="355600" marR="602615" indent="-342900">
              <a:lnSpc>
                <a:spcPct val="90000"/>
              </a:lnSpc>
              <a:spcBef>
                <a:spcPts val="5"/>
              </a:spcBef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Please indicate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subtype discriminator </a:t>
            </a:r>
            <a:r>
              <a:rPr lang="en-US" spc="-5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partial/total  completeness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constraint</a:t>
            </a:r>
            <a:r>
              <a:rPr lang="en-US" spc="-5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by using a </a:t>
            </a:r>
            <a:r>
              <a:rPr lang="en-US" b="1" u="sng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textbox</a:t>
            </a:r>
            <a:r>
              <a:rPr lang="en-US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with text stating</a:t>
            </a:r>
            <a:r>
              <a:rPr lang="en-US" spc="-65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92934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  designations.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records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Employee table,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record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dependent table,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record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inspector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upload a 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1340"/>
            <a:ext cx="56248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70" dirty="0"/>
              <a:t>SQL</a:t>
            </a:r>
            <a:r>
              <a:rPr sz="3200" spc="-335" dirty="0"/>
              <a:t> </a:t>
            </a:r>
            <a:r>
              <a:rPr sz="3200" spc="-95" dirty="0"/>
              <a:t>questions</a:t>
            </a:r>
            <a:r>
              <a:rPr sz="3200" spc="-215" dirty="0"/>
              <a:t> </a:t>
            </a:r>
            <a:r>
              <a:rPr sz="3200" spc="-70" dirty="0"/>
              <a:t>for</a:t>
            </a:r>
            <a:r>
              <a:rPr sz="3200" spc="-225" dirty="0"/>
              <a:t> </a:t>
            </a:r>
            <a:r>
              <a:rPr sz="3200" spc="-95" dirty="0"/>
              <a:t>assignment</a:t>
            </a:r>
            <a:r>
              <a:rPr sz="3200" spc="-215" dirty="0"/>
              <a:t> </a:t>
            </a:r>
            <a:r>
              <a:rPr sz="3200" spc="-105" dirty="0"/>
              <a:t>#4  </a:t>
            </a:r>
            <a:r>
              <a:rPr sz="3200" spc="-75" dirty="0"/>
              <a:t>(Use </a:t>
            </a:r>
            <a:r>
              <a:rPr sz="3200" spc="-95" dirty="0"/>
              <a:t>premiere</a:t>
            </a:r>
            <a:r>
              <a:rPr sz="3200" spc="-385" dirty="0"/>
              <a:t> </a:t>
            </a:r>
            <a:r>
              <a:rPr lang="en-US" sz="3200" spc="-70" dirty="0"/>
              <a:t>script</a:t>
            </a:r>
            <a:r>
              <a:rPr sz="3200" spc="-70" dirty="0"/>
              <a:t>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4187"/>
            <a:ext cx="8227060" cy="459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967740" indent="-457200">
              <a:lnSpc>
                <a:spcPct val="79500"/>
              </a:lnSpc>
              <a:buClr>
                <a:srgbClr val="93A299"/>
              </a:buClr>
              <a:buSzPct val="8409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List the largest customer balance, use alias,</a:t>
            </a:r>
            <a:r>
              <a:rPr sz="2200" spc="-12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“largest  balance.”</a:t>
            </a:r>
            <a:endParaRPr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9900" marR="175260" indent="-457200">
              <a:lnSpc>
                <a:spcPct val="78500"/>
              </a:lnSpc>
              <a:spcBef>
                <a:spcPts val="555"/>
              </a:spcBef>
              <a:buClr>
                <a:srgbClr val="93A299"/>
              </a:buClr>
              <a:buSzPct val="8409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List the average part price, rounded to two decimal</a:t>
            </a:r>
            <a:r>
              <a:rPr sz="2200" spc="-114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places,  use alias, “average</a:t>
            </a:r>
            <a:r>
              <a:rPr sz="2200" spc="-10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price.”</a:t>
            </a:r>
            <a:endParaRPr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9900" marR="51435" indent="-457200">
              <a:lnSpc>
                <a:spcPts val="2170"/>
              </a:lnSpc>
              <a:spcBef>
                <a:spcPts val="450"/>
              </a:spcBef>
              <a:buClr>
                <a:srgbClr val="93A299"/>
              </a:buClr>
              <a:buSzPct val="8409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List all part numbers, descriptions, and part prices</a:t>
            </a:r>
            <a:r>
              <a:rPr sz="2200" spc="-12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(rounded to two decimal places) for parts priced between $30</a:t>
            </a:r>
            <a:r>
              <a:rPr sz="2200" spc="-1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endParaRPr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9900">
              <a:lnSpc>
                <a:spcPts val="2100"/>
              </a:lnSpc>
            </a:pP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$300,</a:t>
            </a:r>
            <a:r>
              <a:rPr sz="2200" spc="-10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inclusive.</a:t>
            </a:r>
            <a:endParaRPr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9900" marR="1013460" indent="-457200">
              <a:lnSpc>
                <a:spcPct val="78500"/>
              </a:lnSpc>
              <a:spcBef>
                <a:spcPts val="560"/>
              </a:spcBef>
              <a:buClr>
                <a:srgbClr val="93A299"/>
              </a:buClr>
              <a:buSzPct val="84090"/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Remove order numbers between 12491 and</a:t>
            </a:r>
            <a:r>
              <a:rPr sz="2200" spc="-1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12498,  inclusive, </a:t>
            </a:r>
            <a:r>
              <a:rPr sz="2200" b="1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in one</a:t>
            </a:r>
            <a:r>
              <a:rPr sz="2200" b="1" spc="-10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b="1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9900" marR="532130" indent="-457200">
              <a:lnSpc>
                <a:spcPts val="2170"/>
              </a:lnSpc>
              <a:spcBef>
                <a:spcPts val="450"/>
              </a:spcBef>
              <a:buClr>
                <a:srgbClr val="93A299"/>
              </a:buClr>
              <a:buSzPct val="84090"/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Update all customers’ credit limits to $2000, for those  customers whose balance is less than or equal to</a:t>
            </a:r>
            <a:r>
              <a:rPr sz="2200" spc="-1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$800.</a:t>
            </a:r>
            <a:endParaRPr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9900" marR="5080" indent="-457200">
              <a:lnSpc>
                <a:spcPct val="79000"/>
              </a:lnSpc>
              <a:spcBef>
                <a:spcPts val="545"/>
              </a:spcBef>
              <a:buClr>
                <a:srgbClr val="93A299"/>
              </a:buClr>
              <a:buSzPct val="84090"/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Add three records to the order_line</a:t>
            </a:r>
            <a:r>
              <a:rPr sz="2200" b="1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table, in one</a:t>
            </a:r>
            <a:r>
              <a:rPr sz="2200" spc="-11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statement,  with the following values </a:t>
            </a:r>
            <a:r>
              <a:rPr sz="2200" spc="-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sz="2200" b="1" spc="-5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*MUST* </a:t>
            </a:r>
            <a:r>
              <a:rPr sz="2200" dirty="0">
                <a:solidFill>
                  <a:srgbClr val="292934"/>
                </a:solidFill>
                <a:latin typeface="Times New Roman" charset="0"/>
                <a:ea typeface="Times New Roman" charset="0"/>
                <a:cs typeface="Times New Roman" charset="0"/>
              </a:rPr>
              <a:t>use attribute names in  statement):</a:t>
            </a:r>
            <a:endParaRPr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err="1">
                <a:latin typeface="Times New Roman" charset="0"/>
                <a:cs typeface="Times New Roman" charset="0"/>
              </a:rPr>
              <a:t>order_number</a:t>
            </a:r>
            <a:r>
              <a:rPr lang="en-US" sz="1400" dirty="0">
                <a:latin typeface="Times New Roman" charset="0"/>
                <a:cs typeface="Times New Roman" charset="0"/>
              </a:rPr>
              <a:t>=12500, </a:t>
            </a:r>
            <a:r>
              <a:rPr lang="en-US" sz="1400" dirty="0" err="1">
                <a:latin typeface="Times New Roman" charset="0"/>
                <a:cs typeface="Times New Roman" charset="0"/>
              </a:rPr>
              <a:t>part_number</a:t>
            </a:r>
            <a:r>
              <a:rPr lang="en-US" sz="1400" dirty="0">
                <a:latin typeface="Times New Roman" charset="0"/>
                <a:cs typeface="Times New Roman" charset="0"/>
              </a:rPr>
              <a:t>=‘AX12’,number_ordered=10, </a:t>
            </a:r>
            <a:r>
              <a:rPr lang="en-US" sz="1400" dirty="0" err="1">
                <a:latin typeface="Times New Roman" charset="0"/>
                <a:cs typeface="Times New Roman" charset="0"/>
              </a:rPr>
              <a:t>quoted_price</a:t>
            </a:r>
            <a:r>
              <a:rPr lang="en-US" sz="1400" dirty="0">
                <a:latin typeface="Times New Roman" charset="0"/>
                <a:cs typeface="Times New Roman" charset="0"/>
              </a:rPr>
              <a:t>=21.99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err="1">
                <a:latin typeface="Times New Roman" charset="0"/>
                <a:cs typeface="Times New Roman" charset="0"/>
              </a:rPr>
              <a:t>order_number</a:t>
            </a:r>
            <a:r>
              <a:rPr lang="en-US" sz="1400" dirty="0">
                <a:latin typeface="Times New Roman" charset="0"/>
                <a:cs typeface="Times New Roman" charset="0"/>
              </a:rPr>
              <a:t>= 12500, </a:t>
            </a:r>
            <a:r>
              <a:rPr lang="en-US" sz="1400" dirty="0" err="1">
                <a:latin typeface="Times New Roman" charset="0"/>
                <a:cs typeface="Times New Roman" charset="0"/>
              </a:rPr>
              <a:t>part_number</a:t>
            </a:r>
            <a:r>
              <a:rPr lang="en-US" sz="1400" dirty="0">
                <a:latin typeface="Times New Roman" charset="0"/>
                <a:cs typeface="Times New Roman" charset="0"/>
              </a:rPr>
              <a:t>=‘CB03’,number_ordered=10, </a:t>
            </a:r>
            <a:r>
              <a:rPr lang="en-US" sz="1400" dirty="0" err="1">
                <a:latin typeface="Times New Roman" charset="0"/>
                <a:cs typeface="Times New Roman" charset="0"/>
              </a:rPr>
              <a:t>quoted_price</a:t>
            </a:r>
            <a:r>
              <a:rPr lang="en-US" sz="1400" dirty="0">
                <a:latin typeface="Times New Roman" charset="0"/>
                <a:cs typeface="Times New Roman" charset="0"/>
              </a:rPr>
              <a:t>=10.99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err="1">
                <a:latin typeface="Times New Roman" charset="0"/>
                <a:cs typeface="Times New Roman" charset="0"/>
              </a:rPr>
              <a:t>order_number</a:t>
            </a:r>
            <a:r>
              <a:rPr lang="en-US" sz="1400" dirty="0">
                <a:latin typeface="Times New Roman" charset="0"/>
                <a:cs typeface="Times New Roman" charset="0"/>
              </a:rPr>
              <a:t>= 12504, </a:t>
            </a:r>
            <a:r>
              <a:rPr lang="en-US" sz="1400" dirty="0" err="1">
                <a:latin typeface="Times New Roman" charset="0"/>
                <a:cs typeface="Times New Roman" charset="0"/>
              </a:rPr>
              <a:t>part_number</a:t>
            </a:r>
            <a:r>
              <a:rPr lang="en-US" sz="1400" dirty="0">
                <a:latin typeface="Times New Roman" charset="0"/>
                <a:cs typeface="Times New Roman" charset="0"/>
              </a:rPr>
              <a:t>=‘CX11’,number_ordered=10, </a:t>
            </a:r>
            <a:r>
              <a:rPr lang="en-US" sz="1400" dirty="0" err="1">
                <a:latin typeface="Times New Roman" charset="0"/>
                <a:cs typeface="Times New Roman" charset="0"/>
              </a:rPr>
              <a:t>quoted_price</a:t>
            </a:r>
            <a:r>
              <a:rPr lang="en-US" sz="1400" dirty="0">
                <a:latin typeface="Times New Roman" charset="0"/>
                <a:cs typeface="Times New Roman" charset="0"/>
              </a:rPr>
              <a:t>=24.99</a:t>
            </a:r>
          </a:p>
        </p:txBody>
      </p:sp>
    </p:spTree>
    <p:extLst>
      <p:ext uri="{BB962C8B-B14F-4D97-AF65-F5344CB8AC3E}">
        <p14:creationId xmlns:p14="http://schemas.microsoft.com/office/powerpoint/2010/main" val="279790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675</Words>
  <Application>Microsoft Office PowerPoint</Application>
  <PresentationFormat>On-screen Show (4:3)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Graphik Web</vt:lpstr>
      <vt:lpstr>Times New Roman</vt:lpstr>
      <vt:lpstr>Verdana</vt:lpstr>
      <vt:lpstr>Office Theme</vt:lpstr>
      <vt:lpstr>  Assignment 4 Review </vt:lpstr>
      <vt:lpstr>Assignment 4 </vt:lpstr>
      <vt:lpstr>A #4 ERD question</vt:lpstr>
      <vt:lpstr>PowerPoint Presentation</vt:lpstr>
      <vt:lpstr>SQL questions for assignment #4  (Use premiere 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Bader Albahlal</cp:lastModifiedBy>
  <cp:revision>91</cp:revision>
  <dcterms:created xsi:type="dcterms:W3CDTF">2016-02-08T17:35:58Z</dcterms:created>
  <dcterms:modified xsi:type="dcterms:W3CDTF">2021-03-10T13:29:07Z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2016-02-08T00:00:00Z</vt:filetime>
  </property>
</Properties>
</file>