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2" r:id="rId5"/>
    <p:sldId id="263" r:id="rId6"/>
    <p:sldId id="265" r:id="rId7"/>
    <p:sldId id="264" r:id="rId8"/>
    <p:sldId id="266" r:id="rId9"/>
    <p:sldId id="268" r:id="rId10"/>
    <p:sldId id="269" r:id="rId11"/>
    <p:sldId id="270" r:id="rId12"/>
    <p:sldId id="271" r:id="rId13"/>
    <p:sldId id="272" r:id="rId14"/>
    <p:sldId id="273" r:id="rId15"/>
    <p:sldId id="300" r:id="rId16"/>
    <p:sldId id="278" r:id="rId17"/>
    <p:sldId id="279" r:id="rId18"/>
    <p:sldId id="280" r:id="rId19"/>
    <p:sldId id="298" r:id="rId20"/>
    <p:sldId id="281" r:id="rId2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78516" autoAdjust="0"/>
  </p:normalViewPr>
  <p:slideViewPr>
    <p:cSldViewPr>
      <p:cViewPr varScale="1">
        <p:scale>
          <a:sx n="54" d="100"/>
          <a:sy n="54" d="100"/>
        </p:scale>
        <p:origin x="1536" y="5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6DAFFDA-29F3-6045-93A9-39EB3519BF62}" type="datetimeFigureOut">
              <a:rPr lang="en-US" smtClean="0"/>
              <a:t>11/16/2020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14E7DE5-C671-7E48-8155-D93A5939B3A9}" type="slidenum">
              <a:rPr lang="en-US" smtClean="0"/>
              <a:t>‹#›</a:t>
            </a:fld>
            <a:endParaRPr lang="en-US"/>
          </a:p>
        </p:txBody>
      </p:sp>
    </p:spTree>
    <p:extLst>
      <p:ext uri="{BB962C8B-B14F-4D97-AF65-F5344CB8AC3E}">
        <p14:creationId xmlns:p14="http://schemas.microsoft.com/office/powerpoint/2010/main" val="3879009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Normalization is a process for evaluating and correcting table structures to minimize data redundancies, thereby reducing the likelihood of data anomalies.</a:t>
            </a:r>
          </a:p>
          <a:p>
            <a:r>
              <a:rPr lang="en-US" sz="1200" b="0" i="0" u="none" strike="noStrike" kern="1200" baseline="0" dirty="0">
                <a:solidFill>
                  <a:schemeClr val="tx1"/>
                </a:solidFill>
                <a:latin typeface="+mn-lt"/>
                <a:ea typeface="+mn-ea"/>
                <a:cs typeface="+mn-cs"/>
              </a:rPr>
              <a:t>Normalization works through a series of stages called normal forms. The first three stages are described as first normal form (1NF), second normal form (2NF), and third normal form (3NF). </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2</a:t>
            </a:fld>
            <a:endParaRPr lang="en-US"/>
          </a:p>
        </p:txBody>
      </p:sp>
    </p:spTree>
    <p:extLst>
      <p:ext uri="{BB962C8B-B14F-4D97-AF65-F5344CB8AC3E}">
        <p14:creationId xmlns:p14="http://schemas.microsoft.com/office/powerpoint/2010/main" val="656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structure has two candidate keys: (A + B) and</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 + C). The table structure shown in Figure 6.7 has no partial</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dependencies, nor does it contain transitive dependencies.</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 condition C</a:t>
            </a:r>
            <a:r>
              <a:rPr lang="en-US" altLang="zh-CN" sz="1200" b="0" i="0"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B indicates that a non</a:t>
            </a:r>
            <a:r>
              <a:rPr lang="en-US" altLang="zh-CN" sz="1200" b="0" i="0"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key attribute determines</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part of the primary key—and that dependency is not</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transitive or partial because the dependent is a prime attribute!</a:t>
            </a:r>
            <a:r>
              <a:rPr lang="en-US" altLang="zh-CN" sz="1200" b="0" i="0"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 Thus, the table structure in Figure 6.7 meets the 3NF</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requirements, </a:t>
            </a:r>
            <a:r>
              <a:rPr lang="en-US" altLang="zh-CN" sz="1200" b="0" i="0" u="none" strike="noStrike" kern="1200" baseline="0" dirty="0">
                <a:solidFill>
                  <a:schemeClr val="tx1"/>
                </a:solidFill>
                <a:latin typeface="+mn-lt"/>
                <a:ea typeface="+mn-ea"/>
                <a:cs typeface="+mn-cs"/>
              </a:rPr>
              <a:t>but</a:t>
            </a:r>
            <a:r>
              <a:rPr lang="en-US" sz="1200" b="0" i="0" u="none" strike="noStrike" kern="1200" baseline="0" dirty="0">
                <a:solidFill>
                  <a:schemeClr val="tx1"/>
                </a:solidFill>
                <a:latin typeface="+mn-lt"/>
                <a:ea typeface="+mn-ea"/>
                <a:cs typeface="+mn-cs"/>
              </a:rPr>
              <a:t> the condition C</a:t>
            </a:r>
            <a:r>
              <a:rPr lang="en-US" altLang="zh-CN" sz="1200" b="0" i="0"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B causes the table to fail to meet the BCNF requirements.</a:t>
            </a:r>
          </a:p>
          <a:p>
            <a:r>
              <a:rPr lang="en-US" sz="1200" b="0" i="0" kern="1200" dirty="0">
                <a:solidFill>
                  <a:schemeClr val="tx1"/>
                </a:solidFill>
                <a:effectLst/>
                <a:latin typeface="+mn-lt"/>
                <a:ea typeface="+mn-ea"/>
                <a:cs typeface="+mn-cs"/>
              </a:rPr>
              <a:t>A violation of BCNF is </a:t>
            </a:r>
            <a:r>
              <a:rPr lang="en-US" sz="1200" b="0" i="0" kern="1200">
                <a:solidFill>
                  <a:schemeClr val="tx1"/>
                </a:solidFill>
                <a:effectLst/>
                <a:latin typeface="+mn-lt"/>
                <a:ea typeface="+mn-ea"/>
                <a:cs typeface="+mn-cs"/>
              </a:rPr>
              <a:t>typical on </a:t>
            </a:r>
            <a:r>
              <a:rPr lang="en-US" sz="1200" b="0" i="0" kern="1200" dirty="0">
                <a:solidFill>
                  <a:schemeClr val="tx1"/>
                </a:solidFill>
                <a:effectLst/>
                <a:latin typeface="+mn-lt"/>
                <a:ea typeface="+mn-ea"/>
                <a:cs typeface="+mn-cs"/>
              </a:rPr>
              <a:t>a table has two candidate keys that share a common attribute.</a:t>
            </a:r>
          </a:p>
          <a:p>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17</a:t>
            </a:fld>
            <a:endParaRPr lang="en-US"/>
          </a:p>
        </p:txBody>
      </p:sp>
    </p:spTree>
    <p:extLst>
      <p:ext uri="{BB962C8B-B14F-4D97-AF65-F5344CB8AC3E}">
        <p14:creationId xmlns:p14="http://schemas.microsoft.com/office/powerpoint/2010/main" val="1426190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a:t>
            </a:r>
            <a:r>
              <a:rPr lang="en-US" sz="1200" b="0" i="0" u="none" strike="noStrike" kern="1200" baseline="0" dirty="0">
                <a:solidFill>
                  <a:schemeClr val="tx1"/>
                </a:solidFill>
                <a:latin typeface="+mn-lt"/>
                <a:ea typeface="+mn-ea"/>
                <a:cs typeface="+mn-cs"/>
              </a:rPr>
              <a:t>irst change the primary</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key to A + C. This change is appropriate because the dependency C</a:t>
            </a:r>
            <a:r>
              <a:rPr lang="en-US" altLang="zh-CN" sz="1200" b="0" i="0"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B means that C is effectively a superset of B.</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18</a:t>
            </a:fld>
            <a:endParaRPr lang="en-US"/>
          </a:p>
        </p:txBody>
      </p:sp>
    </p:spTree>
    <p:extLst>
      <p:ext uri="{BB962C8B-B14F-4D97-AF65-F5344CB8AC3E}">
        <p14:creationId xmlns:p14="http://schemas.microsoft.com/office/powerpoint/2010/main" val="2139239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problem here is that both Ravi and Beth play multiple sports. It is necessary to add a new row for every additional sport. </a:t>
            </a:r>
          </a:p>
          <a:p>
            <a:r>
              <a:rPr lang="en-US" sz="1200" b="0" i="0" kern="1200" dirty="0">
                <a:solidFill>
                  <a:schemeClr val="tx1"/>
                </a:solidFill>
                <a:effectLst/>
                <a:latin typeface="+mn-lt"/>
                <a:ea typeface="+mn-ea"/>
                <a:cs typeface="+mn-cs"/>
              </a:rPr>
              <a:t>If a three-way relationship represented by a table that should actually be represented by two binary relationships, the table violates </a:t>
            </a:r>
            <a:r>
              <a:rPr lang="en-US" altLang="zh-CN" sz="1200" b="0"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NF</a:t>
            </a:r>
            <a:r>
              <a:rPr lang="en-US" altLang="zh-CN"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19</a:t>
            </a:fld>
            <a:endParaRPr lang="en-US"/>
          </a:p>
        </p:txBody>
      </p:sp>
    </p:spTree>
    <p:extLst>
      <p:ext uri="{BB962C8B-B14F-4D97-AF65-F5344CB8AC3E}">
        <p14:creationId xmlns:p14="http://schemas.microsoft.com/office/powerpoint/2010/main" val="78996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From a structural point of view, 2NF is better than 1NF, and 3NF is better than 2NF. For most purposes in business database design, 3NF is as high as you need to go in the normalization process.</a:t>
            </a:r>
            <a:endParaRPr lang="en-US" dirty="0"/>
          </a:p>
          <a:p>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3</a:t>
            </a:fld>
            <a:endParaRPr lang="en-US"/>
          </a:p>
        </p:txBody>
      </p:sp>
    </p:spTree>
    <p:extLst>
      <p:ext uri="{BB962C8B-B14F-4D97-AF65-F5344CB8AC3E}">
        <p14:creationId xmlns:p14="http://schemas.microsoft.com/office/powerpoint/2010/main" val="35247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PROJ_NUM </a:t>
            </a:r>
            <a:r>
              <a:rPr lang="en-US" altLang="zh-CN" sz="1200" b="0" i="0" u="none" strike="noStrike" kern="1200" baseline="0" dirty="0">
                <a:solidFill>
                  <a:schemeClr val="tx1"/>
                </a:solidFill>
                <a:latin typeface="+mn-lt"/>
                <a:ea typeface="+mn-ea"/>
                <a:cs typeface="+mn-cs"/>
              </a:rPr>
              <a:t>--&gt;</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PROJ_NAME</a:t>
            </a:r>
          </a:p>
          <a:p>
            <a:r>
              <a:rPr lang="en-US" sz="1200" b="0" i="0" u="none" strike="noStrike" kern="1200" baseline="0" dirty="0">
                <a:solidFill>
                  <a:schemeClr val="tx1"/>
                </a:solidFill>
                <a:latin typeface="+mn-lt"/>
                <a:ea typeface="+mn-ea"/>
                <a:cs typeface="+mn-cs"/>
              </a:rPr>
              <a:t>(read as PROJ_NUM functionally determines PROJ_NAME)</a:t>
            </a:r>
          </a:p>
          <a:p>
            <a:r>
              <a:rPr lang="en-US" sz="1200" b="0" i="0" u="none" strike="noStrike" kern="1200" baseline="0" dirty="0">
                <a:solidFill>
                  <a:schemeClr val="tx1"/>
                </a:solidFill>
                <a:latin typeface="+mn-lt"/>
                <a:ea typeface="+mn-ea"/>
                <a:cs typeface="+mn-cs"/>
              </a:rPr>
              <a:t>In this case, the attribute PROJ_NUM is known as the determinant attribute, and the attribute PROJ_NAME is known as the dependent attribute.</a:t>
            </a:r>
          </a:p>
          <a:p>
            <a:endParaRPr lang="en-US" sz="1200" b="0" i="0" u="none" strike="noStrike" kern="1200" baseline="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An X(composite</a:t>
            </a:r>
            <a:r>
              <a:rPr lang="en-US" baseline="0" dirty="0"/>
              <a:t> key</a:t>
            </a:r>
            <a:r>
              <a:rPr lang="en-US" dirty="0"/>
              <a:t>)</a:t>
            </a:r>
            <a:r>
              <a:rPr 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--&gt;</a:t>
            </a:r>
            <a:r>
              <a:rPr lang="zh-CN" altLang="en-US" sz="1200" b="0" i="0" u="none" strike="noStrike" kern="1200" baseline="0" dirty="0">
                <a:solidFill>
                  <a:schemeClr val="tx1"/>
                </a:solidFill>
                <a:latin typeface="+mn-lt"/>
                <a:ea typeface="+mn-ea"/>
                <a:cs typeface="+mn-cs"/>
              </a:rPr>
              <a:t> </a:t>
            </a:r>
            <a:r>
              <a:rPr lang="en-US" dirty="0"/>
              <a:t>Y is a full functional dependency if removal of any attribute A</a:t>
            </a:r>
            <a:r>
              <a:rPr lang="en-US" baseline="-25000" dirty="0"/>
              <a:t>i</a:t>
            </a:r>
            <a:r>
              <a:rPr lang="en-US" dirty="0"/>
              <a:t> from X means that the dependency does not hold any more.</a:t>
            </a: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4</a:t>
            </a:fld>
            <a:endParaRPr lang="en-US"/>
          </a:p>
        </p:txBody>
      </p:sp>
    </p:spTree>
    <p:extLst>
      <p:ext uri="{BB962C8B-B14F-4D97-AF65-F5344CB8AC3E}">
        <p14:creationId xmlns:p14="http://schemas.microsoft.com/office/powerpoint/2010/main" val="108576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a:t>
            </a:r>
            <a:r>
              <a:rPr lang="en-US" sz="1200" dirty="0">
                <a:solidFill>
                  <a:srgbClr val="000000"/>
                </a:solidFill>
                <a:latin typeface="Arial"/>
                <a:cs typeface="Arial"/>
              </a:rPr>
              <a:t> → </a:t>
            </a:r>
            <a:r>
              <a:rPr lang="en-US" sz="1200" b="0" i="0" u="none" strike="noStrike" kern="1200" baseline="0" dirty="0">
                <a:solidFill>
                  <a:schemeClr val="tx1"/>
                </a:solidFill>
                <a:latin typeface="+mn-lt"/>
                <a:ea typeface="+mn-ea"/>
                <a:cs typeface="+mn-cs"/>
              </a:rPr>
              <a:t>C is a partial dependency because</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only part of the primary key (B) is needed to determine the value of C.</a:t>
            </a:r>
          </a:p>
        </p:txBody>
      </p:sp>
      <p:sp>
        <p:nvSpPr>
          <p:cNvPr id="4" name="Slide Number Placeholder 3"/>
          <p:cNvSpPr>
            <a:spLocks noGrp="1"/>
          </p:cNvSpPr>
          <p:nvPr>
            <p:ph type="sldNum" sz="quarter" idx="10"/>
          </p:nvPr>
        </p:nvSpPr>
        <p:spPr/>
        <p:txBody>
          <a:bodyPr/>
          <a:lstStyle/>
          <a:p>
            <a:fld id="{014E7DE5-C671-7E48-8155-D93A5939B3A9}" type="slidenum">
              <a:rPr lang="en-US" smtClean="0"/>
              <a:t>5</a:t>
            </a:fld>
            <a:endParaRPr lang="en-US"/>
          </a:p>
        </p:txBody>
      </p:sp>
    </p:spTree>
    <p:extLst>
      <p:ext uri="{BB962C8B-B14F-4D97-AF65-F5344CB8AC3E}">
        <p14:creationId xmlns:p14="http://schemas.microsoft.com/office/powerpoint/2010/main" val="33624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6</a:t>
            </a:fld>
            <a:endParaRPr lang="en-US"/>
          </a:p>
        </p:txBody>
      </p:sp>
    </p:spTree>
    <p:extLst>
      <p:ext uri="{BB962C8B-B14F-4D97-AF65-F5344CB8AC3E}">
        <p14:creationId xmlns:p14="http://schemas.microsoft.com/office/powerpoint/2010/main" val="134149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eliminate the repeating groups, eliminate the nulls by making sure that each repeating group attribute contains an</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appropriate data value. </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8</a:t>
            </a:fld>
            <a:endParaRPr lang="en-US"/>
          </a:p>
        </p:txBody>
      </p:sp>
    </p:spTree>
    <p:extLst>
      <p:ext uri="{BB962C8B-B14F-4D97-AF65-F5344CB8AC3E}">
        <p14:creationId xmlns:p14="http://schemas.microsoft.com/office/powerpoint/2010/main" val="2298614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problem with the 1NF table structure shown in Figure 6.3 is that it contains partial dependencies—that is, dependencies based on only a part of the primary key.</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10</a:t>
            </a:fld>
            <a:endParaRPr lang="en-US"/>
          </a:p>
        </p:txBody>
      </p:sp>
    </p:spTree>
    <p:extLst>
      <p:ext uri="{BB962C8B-B14F-4D97-AF65-F5344CB8AC3E}">
        <p14:creationId xmlns:p14="http://schemas.microsoft.com/office/powerpoint/2010/main" val="62962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Conversion to 2NF occurs only when the 1NF has a composite primary key. If the 1NF has a single-attribute primary</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key, then the table is automatically in 2NF.</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11</a:t>
            </a:fld>
            <a:endParaRPr lang="en-US"/>
          </a:p>
        </p:txBody>
      </p:sp>
    </p:spTree>
    <p:extLst>
      <p:ext uri="{BB962C8B-B14F-4D97-AF65-F5344CB8AC3E}">
        <p14:creationId xmlns:p14="http://schemas.microsoft.com/office/powerpoint/2010/main" val="23425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BCNF </a:t>
            </a:r>
            <a:r>
              <a:rPr lang="en-US" sz="1200" dirty="0">
                <a:solidFill>
                  <a:srgbClr val="292934"/>
                </a:solidFill>
                <a:latin typeface="Arial"/>
                <a:cs typeface="Arial"/>
              </a:rPr>
              <a:t>always satisfy 3NF.</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a table contains only one candidate key, the 3NF and the BCNF are equivalent.</a:t>
            </a:r>
          </a:p>
          <a:p>
            <a:r>
              <a:rPr lang="en-US" sz="1200" b="0" i="0" u="none" strike="noStrike" kern="1200" baseline="0" dirty="0">
                <a:solidFill>
                  <a:schemeClr val="tx1"/>
                </a:solidFill>
                <a:latin typeface="+mn-lt"/>
                <a:ea typeface="+mn-ea"/>
                <a:cs typeface="+mn-cs"/>
              </a:rPr>
              <a:t>In other words, BCNF can be violated only when the table contains more than one candidate key.</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16</a:t>
            </a:fld>
            <a:endParaRPr lang="en-US"/>
          </a:p>
        </p:txBody>
      </p:sp>
    </p:spTree>
    <p:extLst>
      <p:ext uri="{BB962C8B-B14F-4D97-AF65-F5344CB8AC3E}">
        <p14:creationId xmlns:p14="http://schemas.microsoft.com/office/powerpoint/2010/main" val="159650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2533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5400" b="0" i="0">
                <a:solidFill>
                  <a:srgbClr val="D2533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2533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2533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365760"/>
          </a:xfrm>
          <a:custGeom>
            <a:avLst/>
            <a:gdLst/>
            <a:ahLst/>
            <a:cxnLst/>
            <a:rect l="l" t="t" r="r" b="b"/>
            <a:pathLst>
              <a:path w="9144000" h="365760">
                <a:moveTo>
                  <a:pt x="0" y="0"/>
                </a:moveTo>
                <a:lnTo>
                  <a:pt x="9144000" y="0"/>
                </a:lnTo>
                <a:lnTo>
                  <a:pt x="9144000" y="365760"/>
                </a:lnTo>
                <a:lnTo>
                  <a:pt x="0" y="365760"/>
                </a:lnTo>
                <a:lnTo>
                  <a:pt x="0" y="0"/>
                </a:lnTo>
                <a:close/>
              </a:path>
            </a:pathLst>
          </a:custGeom>
          <a:solidFill>
            <a:srgbClr val="A4B1A9"/>
          </a:solidFill>
        </p:spPr>
        <p:txBody>
          <a:bodyPr wrap="square" lIns="0" tIns="0" rIns="0" bIns="0" rtlCol="0"/>
          <a:lstStyle/>
          <a:p>
            <a:endParaRPr/>
          </a:p>
        </p:txBody>
      </p:sp>
      <p:sp>
        <p:nvSpPr>
          <p:cNvPr id="2" name="Holder 2"/>
          <p:cNvSpPr>
            <a:spLocks noGrp="1"/>
          </p:cNvSpPr>
          <p:nvPr>
            <p:ph type="title"/>
          </p:nvPr>
        </p:nvSpPr>
        <p:spPr>
          <a:xfrm>
            <a:off x="535940" y="500379"/>
            <a:ext cx="8072119" cy="1082675"/>
          </a:xfrm>
          <a:prstGeom prst="rect">
            <a:avLst/>
          </a:prstGeom>
        </p:spPr>
        <p:txBody>
          <a:bodyPr wrap="square" lIns="0" tIns="0" rIns="0" bIns="0">
            <a:spAutoFit/>
          </a:bodyPr>
          <a:lstStyle>
            <a:lvl1pPr>
              <a:defRPr sz="3200" b="0" i="0">
                <a:solidFill>
                  <a:srgbClr val="D2533C"/>
                </a:solidFill>
                <a:latin typeface="Arial"/>
                <a:cs typeface="Arial"/>
              </a:defRPr>
            </a:lvl1pPr>
          </a:lstStyle>
          <a:p>
            <a:endParaRPr/>
          </a:p>
        </p:txBody>
      </p:sp>
      <p:sp>
        <p:nvSpPr>
          <p:cNvPr id="3" name="Holder 3"/>
          <p:cNvSpPr>
            <a:spLocks noGrp="1"/>
          </p:cNvSpPr>
          <p:nvPr>
            <p:ph type="body" idx="1"/>
          </p:nvPr>
        </p:nvSpPr>
        <p:spPr>
          <a:xfrm>
            <a:off x="738814" y="1676400"/>
            <a:ext cx="7666370" cy="1625600"/>
          </a:xfrm>
          <a:prstGeom prst="rect">
            <a:avLst/>
          </a:prstGeom>
        </p:spPr>
        <p:txBody>
          <a:bodyPr wrap="square" lIns="0" tIns="0" rIns="0" bIns="0">
            <a:spAutoFit/>
          </a:bodyPr>
          <a:lstStyle>
            <a:lvl1pPr>
              <a:defRPr sz="5400" b="0" i="0">
                <a:solidFill>
                  <a:srgbClr val="D2533C"/>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rst%20normal%20form.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594" y="1587"/>
                </a:lnTo>
              </a:path>
            </a:pathLst>
          </a:custGeom>
          <a:ln w="19049">
            <a:solidFill>
              <a:srgbClr val="DC694C"/>
            </a:solidFill>
          </a:ln>
        </p:spPr>
        <p:txBody>
          <a:bodyPr wrap="square" lIns="0" tIns="0" rIns="0" bIns="0" rtlCol="0"/>
          <a:lstStyle/>
          <a:p>
            <a:endParaRPr/>
          </a:p>
        </p:txBody>
      </p:sp>
      <p:sp>
        <p:nvSpPr>
          <p:cNvPr id="3" name="object 3"/>
          <p:cNvSpPr txBox="1"/>
          <p:nvPr/>
        </p:nvSpPr>
        <p:spPr>
          <a:xfrm>
            <a:off x="764538" y="3495568"/>
            <a:ext cx="7671434" cy="1605952"/>
          </a:xfrm>
          <a:prstGeom prst="rect">
            <a:avLst/>
          </a:prstGeom>
        </p:spPr>
        <p:txBody>
          <a:bodyPr vert="horz" wrap="square" lIns="0" tIns="0" rIns="0" bIns="0" rtlCol="0">
            <a:spAutoFit/>
          </a:bodyPr>
          <a:lstStyle/>
          <a:p>
            <a:pPr marL="12700" marR="4973320">
              <a:lnSpc>
                <a:spcPct val="106800"/>
              </a:lnSpc>
            </a:pPr>
            <a:r>
              <a:rPr sz="2400" dirty="0">
                <a:solidFill>
                  <a:srgbClr val="57576E"/>
                </a:solidFill>
                <a:latin typeface="Arial"/>
                <a:cs typeface="Arial"/>
              </a:rPr>
              <a:t>Database</a:t>
            </a:r>
            <a:r>
              <a:rPr sz="2400" spc="-100" dirty="0">
                <a:solidFill>
                  <a:srgbClr val="57576E"/>
                </a:solidFill>
                <a:latin typeface="Arial"/>
                <a:cs typeface="Arial"/>
              </a:rPr>
              <a:t> </a:t>
            </a:r>
            <a:r>
              <a:rPr sz="2400" dirty="0">
                <a:solidFill>
                  <a:srgbClr val="57576E"/>
                </a:solidFill>
                <a:latin typeface="Arial"/>
                <a:cs typeface="Arial"/>
              </a:rPr>
              <a:t>Concepts  </a:t>
            </a:r>
            <a:endParaRPr lang="en-US" sz="2400" dirty="0">
              <a:solidFill>
                <a:srgbClr val="57576E"/>
              </a:solidFill>
              <a:latin typeface="Arial"/>
              <a:cs typeface="Arial"/>
            </a:endParaRPr>
          </a:p>
          <a:p>
            <a:pPr marL="12700" marR="4973320">
              <a:lnSpc>
                <a:spcPct val="106800"/>
              </a:lnSpc>
            </a:pPr>
            <a:r>
              <a:rPr lang="en-US" altLang="zh-CN" sz="2400" spc="-105" dirty="0">
                <a:solidFill>
                  <a:srgbClr val="57576E"/>
                </a:solidFill>
                <a:latin typeface="Arial"/>
                <a:cs typeface="Arial"/>
              </a:rPr>
              <a:t>Spring 2021</a:t>
            </a:r>
            <a:endParaRPr sz="2400" dirty="0">
              <a:latin typeface="Arial"/>
              <a:cs typeface="Arial"/>
            </a:endParaRPr>
          </a:p>
          <a:p>
            <a:pPr marL="12700">
              <a:lnSpc>
                <a:spcPct val="100000"/>
              </a:lnSpc>
              <a:spcBef>
                <a:spcPts val="320"/>
              </a:spcBef>
            </a:pPr>
            <a:r>
              <a:rPr sz="2400" spc="-15" dirty="0">
                <a:solidFill>
                  <a:srgbClr val="57576E"/>
                </a:solidFill>
                <a:latin typeface="Arial"/>
                <a:cs typeface="Arial"/>
              </a:rPr>
              <a:t>Week</a:t>
            </a:r>
            <a:r>
              <a:rPr sz="2400" spc="-85" dirty="0">
                <a:solidFill>
                  <a:srgbClr val="57576E"/>
                </a:solidFill>
                <a:latin typeface="Arial"/>
                <a:cs typeface="Arial"/>
              </a:rPr>
              <a:t> </a:t>
            </a:r>
            <a:r>
              <a:rPr sz="2400" spc="-90" dirty="0">
                <a:solidFill>
                  <a:srgbClr val="57576E"/>
                </a:solidFill>
                <a:latin typeface="Arial"/>
                <a:cs typeface="Arial"/>
              </a:rPr>
              <a:t>1</a:t>
            </a:r>
            <a:r>
              <a:rPr lang="en-US" altLang="zh-CN" sz="2400" spc="-90" dirty="0">
                <a:solidFill>
                  <a:srgbClr val="57576E"/>
                </a:solidFill>
                <a:latin typeface="Arial"/>
                <a:cs typeface="Arial"/>
              </a:rPr>
              <a:t>1</a:t>
            </a:r>
          </a:p>
          <a:p>
            <a:pPr marL="12700">
              <a:lnSpc>
                <a:spcPct val="100000"/>
              </a:lnSpc>
              <a:spcBef>
                <a:spcPts val="320"/>
              </a:spcBef>
            </a:pPr>
            <a:endParaRPr lang="en-US" sz="2400" spc="-90" dirty="0">
              <a:solidFill>
                <a:srgbClr val="57576E"/>
              </a:solidFill>
              <a:latin typeface="Arial"/>
              <a:cs typeface="Arial"/>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6400"/>
              </a:lnSpc>
            </a:pPr>
            <a:r>
              <a:rPr spc="-130" dirty="0"/>
              <a:t>NORMALIZATION</a:t>
            </a:r>
            <a:r>
              <a:rPr spc="-250" dirty="0"/>
              <a:t> </a:t>
            </a:r>
            <a:r>
              <a:rPr spc="-100" dirty="0"/>
              <a:t>OF  </a:t>
            </a:r>
            <a:r>
              <a:rPr spc="-190" dirty="0"/>
              <a:t>DATABASE</a:t>
            </a:r>
            <a:r>
              <a:rPr spc="-375" dirty="0"/>
              <a:t> </a:t>
            </a:r>
            <a:r>
              <a:rPr spc="-170" dirty="0"/>
              <a:t>TABLES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960" rIns="0" bIns="0" rtlCol="0">
            <a:spAutoFit/>
          </a:bodyPr>
          <a:lstStyle/>
          <a:p>
            <a:pPr marL="12700" marR="5080">
              <a:lnSpc>
                <a:spcPts val="3800"/>
              </a:lnSpc>
            </a:pPr>
            <a:r>
              <a:rPr spc="-85" dirty="0"/>
              <a:t>Figure</a:t>
            </a:r>
            <a:r>
              <a:rPr spc="-225" dirty="0"/>
              <a:t> </a:t>
            </a:r>
            <a:r>
              <a:rPr spc="-70" dirty="0"/>
              <a:t>6.3</a:t>
            </a:r>
            <a:r>
              <a:rPr spc="-215" dirty="0"/>
              <a:t> </a:t>
            </a:r>
            <a:r>
              <a:rPr dirty="0"/>
              <a:t>-</a:t>
            </a:r>
            <a:r>
              <a:rPr spc="-220" dirty="0"/>
              <a:t> </a:t>
            </a:r>
            <a:r>
              <a:rPr spc="-80" dirty="0"/>
              <a:t>First</a:t>
            </a:r>
            <a:r>
              <a:rPr spc="-220" dirty="0"/>
              <a:t> </a:t>
            </a:r>
            <a:r>
              <a:rPr spc="-90" dirty="0"/>
              <a:t>Normal</a:t>
            </a:r>
            <a:r>
              <a:rPr spc="-215" dirty="0"/>
              <a:t> </a:t>
            </a:r>
            <a:r>
              <a:rPr spc="-75" dirty="0"/>
              <a:t>Form</a:t>
            </a:r>
            <a:r>
              <a:rPr spc="-220" dirty="0"/>
              <a:t> </a:t>
            </a:r>
            <a:r>
              <a:rPr spc="-105" dirty="0"/>
              <a:t>(1NF)  </a:t>
            </a:r>
            <a:r>
              <a:rPr spc="-95" dirty="0"/>
              <a:t>Dependency</a:t>
            </a:r>
            <a:r>
              <a:rPr spc="-290" dirty="0"/>
              <a:t> </a:t>
            </a:r>
            <a:r>
              <a:rPr spc="-105" dirty="0"/>
              <a:t>Diagram</a:t>
            </a:r>
          </a:p>
        </p:txBody>
      </p:sp>
      <p:sp>
        <p:nvSpPr>
          <p:cNvPr id="3" name="object 3"/>
          <p:cNvSpPr/>
          <p:nvPr/>
        </p:nvSpPr>
        <p:spPr>
          <a:xfrm>
            <a:off x="228600" y="1776412"/>
            <a:ext cx="8686800" cy="44719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95" dirty="0"/>
              <a:t>Conversion </a:t>
            </a:r>
            <a:r>
              <a:rPr sz="4000" spc="-50" dirty="0"/>
              <a:t>to </a:t>
            </a:r>
            <a:r>
              <a:rPr sz="4000" spc="-85" dirty="0"/>
              <a:t>Second </a:t>
            </a:r>
            <a:r>
              <a:rPr sz="4000" spc="-90" dirty="0"/>
              <a:t>Normal</a:t>
            </a:r>
            <a:r>
              <a:rPr sz="4000" spc="-630" dirty="0"/>
              <a:t> </a:t>
            </a:r>
            <a:r>
              <a:rPr sz="4000" spc="-100" dirty="0"/>
              <a:t>Form</a:t>
            </a:r>
            <a:endParaRPr sz="4000"/>
          </a:p>
        </p:txBody>
      </p:sp>
      <p:sp>
        <p:nvSpPr>
          <p:cNvPr id="3" name="object 3"/>
          <p:cNvSpPr txBox="1"/>
          <p:nvPr/>
        </p:nvSpPr>
        <p:spPr>
          <a:xfrm>
            <a:off x="535940" y="1645920"/>
            <a:ext cx="8069580" cy="3312160"/>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sz="2400" b="1" dirty="0">
                <a:solidFill>
                  <a:srgbClr val="292934"/>
                </a:solidFill>
                <a:latin typeface="Arial"/>
                <a:cs typeface="Arial"/>
              </a:rPr>
              <a:t>Steps</a:t>
            </a:r>
            <a:endParaRPr sz="2400" dirty="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Make new tables to </a:t>
            </a:r>
            <a:r>
              <a:rPr sz="2000" b="1" dirty="0">
                <a:solidFill>
                  <a:srgbClr val="292934"/>
                </a:solidFill>
                <a:latin typeface="Arial"/>
                <a:cs typeface="Arial"/>
              </a:rPr>
              <a:t>eliminate partial</a:t>
            </a:r>
            <a:r>
              <a:rPr sz="2000" b="1" spc="-110" dirty="0">
                <a:solidFill>
                  <a:srgbClr val="292934"/>
                </a:solidFill>
                <a:latin typeface="Arial"/>
                <a:cs typeface="Arial"/>
              </a:rPr>
              <a:t> </a:t>
            </a:r>
            <a:r>
              <a:rPr sz="2000" b="1" dirty="0">
                <a:solidFill>
                  <a:srgbClr val="292934"/>
                </a:solidFill>
                <a:latin typeface="Arial"/>
                <a:cs typeface="Arial"/>
              </a:rPr>
              <a:t>dependencies</a:t>
            </a:r>
            <a:endParaRPr sz="2000" dirty="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Reassign corresponding dependent</a:t>
            </a:r>
            <a:r>
              <a:rPr sz="2000" spc="-105" dirty="0">
                <a:solidFill>
                  <a:srgbClr val="292934"/>
                </a:solidFill>
                <a:latin typeface="Arial"/>
                <a:cs typeface="Arial"/>
              </a:rPr>
              <a:t> </a:t>
            </a:r>
            <a:r>
              <a:rPr sz="2000" dirty="0">
                <a:solidFill>
                  <a:srgbClr val="292934"/>
                </a:solidFill>
                <a:latin typeface="Arial"/>
                <a:cs typeface="Arial"/>
              </a:rPr>
              <a:t>attributes</a:t>
            </a:r>
            <a:endParaRPr sz="2000" dirty="0">
              <a:latin typeface="Arial"/>
              <a:cs typeface="Arial"/>
            </a:endParaRPr>
          </a:p>
          <a:p>
            <a:pPr lvl="1">
              <a:lnSpc>
                <a:spcPct val="100000"/>
              </a:lnSpc>
              <a:buClr>
                <a:srgbClr val="93A299"/>
              </a:buClr>
              <a:buFont typeface="Arial"/>
              <a:buChar char="•"/>
            </a:pPr>
            <a:endParaRPr sz="2000" dirty="0">
              <a:latin typeface="Times New Roman"/>
              <a:cs typeface="Times New Roman"/>
            </a:endParaRPr>
          </a:p>
          <a:p>
            <a:pPr marL="195580" indent="-182880">
              <a:lnSpc>
                <a:spcPct val="100000"/>
              </a:lnSpc>
              <a:spcBef>
                <a:spcPts val="1195"/>
              </a:spcBef>
              <a:buClr>
                <a:srgbClr val="93A299"/>
              </a:buClr>
              <a:buSzPct val="83333"/>
              <a:buChar char="•"/>
              <a:tabLst>
                <a:tab pos="195580" algn="l"/>
              </a:tabLst>
            </a:pPr>
            <a:r>
              <a:rPr sz="2400" spc="-55" dirty="0">
                <a:solidFill>
                  <a:srgbClr val="292934"/>
                </a:solidFill>
                <a:latin typeface="Arial"/>
                <a:cs typeface="Arial"/>
              </a:rPr>
              <a:t>Table </a:t>
            </a:r>
            <a:r>
              <a:rPr sz="2400" dirty="0">
                <a:solidFill>
                  <a:srgbClr val="292934"/>
                </a:solidFill>
                <a:latin typeface="Arial"/>
                <a:cs typeface="Arial"/>
              </a:rPr>
              <a:t>is in 2NF when</a:t>
            </a:r>
            <a:r>
              <a:rPr sz="2400" spc="-45" dirty="0">
                <a:solidFill>
                  <a:srgbClr val="292934"/>
                </a:solidFill>
                <a:latin typeface="Arial"/>
                <a:cs typeface="Arial"/>
              </a:rPr>
              <a:t> </a:t>
            </a:r>
            <a:r>
              <a:rPr sz="2400" dirty="0">
                <a:solidFill>
                  <a:srgbClr val="292934"/>
                </a:solidFill>
                <a:latin typeface="Arial"/>
                <a:cs typeface="Arial"/>
              </a:rPr>
              <a:t>it:</a:t>
            </a:r>
            <a:endParaRPr sz="2400" dirty="0">
              <a:latin typeface="Arial"/>
              <a:cs typeface="Arial"/>
            </a:endParaRPr>
          </a:p>
          <a:p>
            <a:pPr marL="469900" lvl="1" indent="-190500">
              <a:lnSpc>
                <a:spcPct val="100000"/>
              </a:lnSpc>
              <a:spcBef>
                <a:spcPts val="425"/>
              </a:spcBef>
              <a:buClr>
                <a:srgbClr val="93A299"/>
              </a:buClr>
              <a:buSzPct val="85000"/>
              <a:buChar char="•"/>
              <a:tabLst>
                <a:tab pos="462280" algn="l"/>
              </a:tabLst>
            </a:pPr>
            <a:r>
              <a:rPr sz="2000" dirty="0">
                <a:solidFill>
                  <a:srgbClr val="292934"/>
                </a:solidFill>
                <a:latin typeface="Arial"/>
                <a:cs typeface="Arial"/>
              </a:rPr>
              <a:t>Is in</a:t>
            </a:r>
            <a:r>
              <a:rPr sz="2000" spc="-100" dirty="0">
                <a:solidFill>
                  <a:srgbClr val="292934"/>
                </a:solidFill>
                <a:latin typeface="Arial"/>
                <a:cs typeface="Arial"/>
              </a:rPr>
              <a:t> </a:t>
            </a:r>
            <a:r>
              <a:rPr sz="2000" dirty="0">
                <a:solidFill>
                  <a:srgbClr val="292934"/>
                </a:solidFill>
                <a:latin typeface="Arial"/>
                <a:cs typeface="Arial"/>
              </a:rPr>
              <a:t>1NF</a:t>
            </a:r>
            <a:endParaRPr sz="2000" dirty="0">
              <a:latin typeface="Arial"/>
              <a:cs typeface="Arial"/>
            </a:endParaRPr>
          </a:p>
          <a:p>
            <a:pPr marL="490855">
              <a:lnSpc>
                <a:spcPct val="100000"/>
              </a:lnSpc>
              <a:spcBef>
                <a:spcPts val="500"/>
              </a:spcBef>
            </a:pPr>
            <a:r>
              <a:rPr sz="2000" i="1" spc="-5" dirty="0">
                <a:solidFill>
                  <a:srgbClr val="292934"/>
                </a:solidFill>
                <a:latin typeface="Arial"/>
                <a:cs typeface="Arial"/>
              </a:rPr>
              <a:t>and</a:t>
            </a:r>
            <a:endParaRPr sz="2000" dirty="0">
              <a:latin typeface="Arial"/>
              <a:cs typeface="Arial"/>
            </a:endParaRPr>
          </a:p>
          <a:p>
            <a:pPr marL="469900" marR="5080" lvl="1" indent="-190500">
              <a:lnSpc>
                <a:spcPct val="100800"/>
              </a:lnSpc>
              <a:spcBef>
                <a:spcPts val="480"/>
              </a:spcBef>
              <a:buClr>
                <a:srgbClr val="93A299"/>
              </a:buClr>
              <a:buSzPct val="85000"/>
              <a:buFont typeface="Arial"/>
              <a:buChar char="•"/>
              <a:tabLst>
                <a:tab pos="462280" algn="l"/>
              </a:tabLst>
            </a:pPr>
            <a:r>
              <a:rPr sz="2000" b="1" dirty="0">
                <a:solidFill>
                  <a:srgbClr val="292934"/>
                </a:solidFill>
                <a:latin typeface="Arial"/>
                <a:cs typeface="Arial"/>
              </a:rPr>
              <a:t>Includes no partial dependencies </a:t>
            </a:r>
            <a:r>
              <a:rPr sz="2000" dirty="0">
                <a:solidFill>
                  <a:srgbClr val="292934"/>
                </a:solidFill>
                <a:latin typeface="Arial"/>
                <a:cs typeface="Arial"/>
              </a:rPr>
              <a:t>(that is, if the 1NF has a</a:t>
            </a:r>
            <a:r>
              <a:rPr sz="2000" spc="-130" dirty="0">
                <a:solidFill>
                  <a:srgbClr val="292934"/>
                </a:solidFill>
                <a:latin typeface="Arial"/>
                <a:cs typeface="Arial"/>
              </a:rPr>
              <a:t> </a:t>
            </a:r>
            <a:r>
              <a:rPr sz="2000" dirty="0">
                <a:solidFill>
                  <a:srgbClr val="292934"/>
                </a:solidFill>
                <a:latin typeface="Arial"/>
                <a:cs typeface="Arial"/>
              </a:rPr>
              <a:t>single-  attribute primary </a:t>
            </a:r>
            <a:r>
              <a:rPr sz="2000" spc="-40" dirty="0">
                <a:solidFill>
                  <a:srgbClr val="292934"/>
                </a:solidFill>
                <a:latin typeface="Arial"/>
                <a:cs typeface="Arial"/>
              </a:rPr>
              <a:t>key, </a:t>
            </a:r>
            <a:r>
              <a:rPr sz="2000" dirty="0">
                <a:solidFill>
                  <a:srgbClr val="292934"/>
                </a:solidFill>
                <a:latin typeface="Arial"/>
                <a:cs typeface="Arial"/>
              </a:rPr>
              <a:t>then the table is automatically in</a:t>
            </a:r>
            <a:r>
              <a:rPr sz="2000" spc="-55" dirty="0">
                <a:solidFill>
                  <a:srgbClr val="292934"/>
                </a:solidFill>
                <a:latin typeface="Arial"/>
                <a:cs typeface="Arial"/>
              </a:rPr>
              <a:t> </a:t>
            </a:r>
            <a:r>
              <a:rPr sz="2000" dirty="0">
                <a:solidFill>
                  <a:srgbClr val="292934"/>
                </a:solidFill>
                <a:latin typeface="Arial"/>
                <a:cs typeface="Arial"/>
              </a:rPr>
              <a:t>2NF)</a:t>
            </a:r>
            <a:endParaRPr sz="20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960" rIns="0" bIns="0" rtlCol="0">
            <a:spAutoFit/>
          </a:bodyPr>
          <a:lstStyle/>
          <a:p>
            <a:pPr marL="12700" marR="5080">
              <a:lnSpc>
                <a:spcPts val="3800"/>
              </a:lnSpc>
            </a:pPr>
            <a:r>
              <a:rPr spc="-85" dirty="0"/>
              <a:t>Figure</a:t>
            </a:r>
            <a:r>
              <a:rPr spc="-220" dirty="0"/>
              <a:t> </a:t>
            </a:r>
            <a:r>
              <a:rPr spc="-70" dirty="0"/>
              <a:t>6.4</a:t>
            </a:r>
            <a:r>
              <a:rPr spc="-210" dirty="0"/>
              <a:t> </a:t>
            </a:r>
            <a:r>
              <a:rPr dirty="0"/>
              <a:t>-</a:t>
            </a:r>
            <a:r>
              <a:rPr spc="-215" dirty="0"/>
              <a:t> </a:t>
            </a:r>
            <a:r>
              <a:rPr spc="-90" dirty="0"/>
              <a:t>Second</a:t>
            </a:r>
            <a:r>
              <a:rPr spc="-215" dirty="0"/>
              <a:t> </a:t>
            </a:r>
            <a:r>
              <a:rPr spc="-90" dirty="0"/>
              <a:t>Normal</a:t>
            </a:r>
            <a:r>
              <a:rPr spc="-210" dirty="0"/>
              <a:t> </a:t>
            </a:r>
            <a:r>
              <a:rPr spc="-75" dirty="0"/>
              <a:t>Form</a:t>
            </a:r>
            <a:r>
              <a:rPr spc="-215" dirty="0"/>
              <a:t> </a:t>
            </a:r>
            <a:r>
              <a:rPr spc="-105" dirty="0"/>
              <a:t>(2NF)  </a:t>
            </a:r>
            <a:r>
              <a:rPr spc="-95" dirty="0"/>
              <a:t>Conversion</a:t>
            </a:r>
            <a:r>
              <a:rPr spc="-290" dirty="0"/>
              <a:t> </a:t>
            </a:r>
            <a:r>
              <a:rPr spc="-105" dirty="0"/>
              <a:t>Results</a:t>
            </a:r>
          </a:p>
        </p:txBody>
      </p:sp>
      <p:sp>
        <p:nvSpPr>
          <p:cNvPr id="3" name="object 3"/>
          <p:cNvSpPr/>
          <p:nvPr/>
        </p:nvSpPr>
        <p:spPr>
          <a:xfrm>
            <a:off x="609600" y="1600200"/>
            <a:ext cx="8001000" cy="49815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95" dirty="0"/>
              <a:t>Conversion </a:t>
            </a:r>
            <a:r>
              <a:rPr sz="4000" spc="-50" dirty="0"/>
              <a:t>to </a:t>
            </a:r>
            <a:r>
              <a:rPr sz="4000" spc="-80" dirty="0"/>
              <a:t>Third </a:t>
            </a:r>
            <a:r>
              <a:rPr sz="4000" spc="-90" dirty="0"/>
              <a:t>Normal</a:t>
            </a:r>
            <a:r>
              <a:rPr sz="4000" spc="-720" dirty="0"/>
              <a:t> </a:t>
            </a:r>
            <a:r>
              <a:rPr sz="4000" spc="-100" dirty="0"/>
              <a:t>Form</a:t>
            </a:r>
            <a:endParaRPr sz="4000" dirty="0"/>
          </a:p>
        </p:txBody>
      </p:sp>
      <p:sp>
        <p:nvSpPr>
          <p:cNvPr id="3" name="object 3"/>
          <p:cNvSpPr txBox="1"/>
          <p:nvPr/>
        </p:nvSpPr>
        <p:spPr>
          <a:xfrm>
            <a:off x="535940" y="1645920"/>
            <a:ext cx="6490335" cy="3004820"/>
          </a:xfrm>
          <a:prstGeom prst="rect">
            <a:avLst/>
          </a:prstGeom>
        </p:spPr>
        <p:txBody>
          <a:bodyPr vert="horz" wrap="square" lIns="0" tIns="0" rIns="0" bIns="0" rtlCol="0">
            <a:spAutoFit/>
          </a:bodyPr>
          <a:lstStyle/>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Steps</a:t>
            </a:r>
            <a:endParaRPr sz="240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Make new tables to </a:t>
            </a:r>
            <a:r>
              <a:rPr sz="2000" dirty="0">
                <a:solidFill>
                  <a:srgbClr val="FF0000"/>
                </a:solidFill>
                <a:latin typeface="Arial"/>
                <a:cs typeface="Arial"/>
              </a:rPr>
              <a:t>eliminate transitive</a:t>
            </a:r>
            <a:r>
              <a:rPr sz="2000" spc="-105" dirty="0">
                <a:solidFill>
                  <a:srgbClr val="FF0000"/>
                </a:solidFill>
                <a:latin typeface="Arial"/>
                <a:cs typeface="Arial"/>
              </a:rPr>
              <a:t> </a:t>
            </a:r>
            <a:r>
              <a:rPr sz="2000" dirty="0">
                <a:solidFill>
                  <a:srgbClr val="FF0000"/>
                </a:solidFill>
                <a:latin typeface="Arial"/>
                <a:cs typeface="Arial"/>
              </a:rPr>
              <a:t>dependencies</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Reassign corresponding dependent</a:t>
            </a:r>
            <a:r>
              <a:rPr sz="2000" spc="-105" dirty="0">
                <a:solidFill>
                  <a:srgbClr val="292934"/>
                </a:solidFill>
                <a:latin typeface="Arial"/>
                <a:cs typeface="Arial"/>
              </a:rPr>
              <a:t> </a:t>
            </a:r>
            <a:r>
              <a:rPr sz="2000" dirty="0">
                <a:solidFill>
                  <a:srgbClr val="292934"/>
                </a:solidFill>
                <a:latin typeface="Arial"/>
                <a:cs typeface="Arial"/>
              </a:rPr>
              <a:t>attributes</a:t>
            </a:r>
            <a:endParaRPr sz="2000">
              <a:latin typeface="Arial"/>
              <a:cs typeface="Arial"/>
            </a:endParaRPr>
          </a:p>
          <a:p>
            <a:pPr lvl="1">
              <a:lnSpc>
                <a:spcPct val="100000"/>
              </a:lnSpc>
              <a:buClr>
                <a:srgbClr val="93A299"/>
              </a:buClr>
              <a:buFont typeface="Arial"/>
              <a:buChar char="•"/>
            </a:pPr>
            <a:endParaRPr sz="2000">
              <a:latin typeface="Times New Roman"/>
              <a:cs typeface="Times New Roman"/>
            </a:endParaRPr>
          </a:p>
          <a:p>
            <a:pPr marL="195580" indent="-182880">
              <a:lnSpc>
                <a:spcPct val="100000"/>
              </a:lnSpc>
              <a:spcBef>
                <a:spcPts val="1195"/>
              </a:spcBef>
              <a:buClr>
                <a:srgbClr val="93A299"/>
              </a:buClr>
              <a:buSzPct val="83333"/>
              <a:buChar char="•"/>
              <a:tabLst>
                <a:tab pos="195580" algn="l"/>
              </a:tabLst>
            </a:pPr>
            <a:r>
              <a:rPr sz="2400" spc="-55" dirty="0">
                <a:solidFill>
                  <a:srgbClr val="292934"/>
                </a:solidFill>
                <a:latin typeface="Arial"/>
                <a:cs typeface="Arial"/>
              </a:rPr>
              <a:t>Table </a:t>
            </a:r>
            <a:r>
              <a:rPr sz="2400" dirty="0">
                <a:solidFill>
                  <a:srgbClr val="292934"/>
                </a:solidFill>
                <a:latin typeface="Arial"/>
                <a:cs typeface="Arial"/>
              </a:rPr>
              <a:t>is in 3NF when</a:t>
            </a:r>
            <a:r>
              <a:rPr sz="2400" spc="-45" dirty="0">
                <a:solidFill>
                  <a:srgbClr val="292934"/>
                </a:solidFill>
                <a:latin typeface="Arial"/>
                <a:cs typeface="Arial"/>
              </a:rPr>
              <a:t> </a:t>
            </a:r>
            <a:r>
              <a:rPr sz="2400" dirty="0">
                <a:solidFill>
                  <a:srgbClr val="292934"/>
                </a:solidFill>
                <a:latin typeface="Arial"/>
                <a:cs typeface="Arial"/>
              </a:rPr>
              <a:t>it:</a:t>
            </a:r>
            <a:endParaRPr sz="2400">
              <a:latin typeface="Arial"/>
              <a:cs typeface="Arial"/>
            </a:endParaRPr>
          </a:p>
          <a:p>
            <a:pPr marL="462280" lvl="1" indent="-182880">
              <a:lnSpc>
                <a:spcPct val="100000"/>
              </a:lnSpc>
              <a:spcBef>
                <a:spcPts val="425"/>
              </a:spcBef>
              <a:buClr>
                <a:srgbClr val="93A299"/>
              </a:buClr>
              <a:buSzPct val="85000"/>
              <a:buChar char="•"/>
              <a:tabLst>
                <a:tab pos="462280" algn="l"/>
              </a:tabLst>
            </a:pPr>
            <a:r>
              <a:rPr sz="2000" dirty="0">
                <a:solidFill>
                  <a:srgbClr val="292934"/>
                </a:solidFill>
                <a:latin typeface="Arial"/>
                <a:cs typeface="Arial"/>
              </a:rPr>
              <a:t>Is in</a:t>
            </a:r>
            <a:r>
              <a:rPr sz="2000" spc="-100" dirty="0">
                <a:solidFill>
                  <a:srgbClr val="292934"/>
                </a:solidFill>
                <a:latin typeface="Arial"/>
                <a:cs typeface="Arial"/>
              </a:rPr>
              <a:t> </a:t>
            </a:r>
            <a:r>
              <a:rPr sz="2000" dirty="0">
                <a:solidFill>
                  <a:srgbClr val="292934"/>
                </a:solidFill>
                <a:latin typeface="Arial"/>
                <a:cs typeface="Arial"/>
              </a:rPr>
              <a:t>2NF</a:t>
            </a:r>
            <a:endParaRPr sz="2000">
              <a:latin typeface="Arial"/>
              <a:cs typeface="Arial"/>
            </a:endParaRPr>
          </a:p>
          <a:p>
            <a:pPr marL="490855">
              <a:lnSpc>
                <a:spcPct val="100000"/>
              </a:lnSpc>
              <a:spcBef>
                <a:spcPts val="500"/>
              </a:spcBef>
            </a:pPr>
            <a:r>
              <a:rPr sz="2000" i="1" spc="-5" dirty="0">
                <a:solidFill>
                  <a:srgbClr val="292934"/>
                </a:solidFill>
                <a:latin typeface="Arial"/>
                <a:cs typeface="Arial"/>
              </a:rPr>
              <a:t>and</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Contains </a:t>
            </a:r>
            <a:r>
              <a:rPr sz="2000" dirty="0">
                <a:solidFill>
                  <a:srgbClr val="FF0000"/>
                </a:solidFill>
                <a:latin typeface="Arial"/>
                <a:cs typeface="Arial"/>
              </a:rPr>
              <a:t>no transitive</a:t>
            </a:r>
            <a:r>
              <a:rPr sz="2000" spc="-105" dirty="0">
                <a:solidFill>
                  <a:srgbClr val="FF0000"/>
                </a:solidFill>
                <a:latin typeface="Arial"/>
                <a:cs typeface="Arial"/>
              </a:rPr>
              <a:t> </a:t>
            </a:r>
            <a:r>
              <a:rPr sz="2000" dirty="0">
                <a:solidFill>
                  <a:srgbClr val="FF0000"/>
                </a:solidFill>
                <a:latin typeface="Arial"/>
                <a:cs typeface="Arial"/>
              </a:rPr>
              <a:t>dependencies</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ts val="4300"/>
              </a:lnSpc>
            </a:pPr>
            <a:r>
              <a:rPr sz="3600" spc="-85" dirty="0"/>
              <a:t>Figure</a:t>
            </a:r>
            <a:r>
              <a:rPr sz="3600" spc="-225" dirty="0"/>
              <a:t> </a:t>
            </a:r>
            <a:r>
              <a:rPr sz="3600" spc="-70" dirty="0"/>
              <a:t>6.5</a:t>
            </a:r>
            <a:r>
              <a:rPr sz="3600" spc="-215" dirty="0"/>
              <a:t> </a:t>
            </a:r>
            <a:r>
              <a:rPr sz="3600" dirty="0"/>
              <a:t>-</a:t>
            </a:r>
            <a:r>
              <a:rPr sz="3600" spc="-285" dirty="0"/>
              <a:t> </a:t>
            </a:r>
            <a:r>
              <a:rPr sz="3600" spc="-80" dirty="0"/>
              <a:t>Third</a:t>
            </a:r>
            <a:r>
              <a:rPr sz="3600" spc="-225" dirty="0"/>
              <a:t> </a:t>
            </a:r>
            <a:r>
              <a:rPr sz="3600" spc="-90" dirty="0"/>
              <a:t>Normal</a:t>
            </a:r>
            <a:r>
              <a:rPr sz="3600" spc="-215" dirty="0"/>
              <a:t> </a:t>
            </a:r>
            <a:r>
              <a:rPr sz="3600" spc="-75" dirty="0"/>
              <a:t>Form</a:t>
            </a:r>
            <a:r>
              <a:rPr sz="3600" spc="-220" dirty="0"/>
              <a:t> </a:t>
            </a:r>
            <a:r>
              <a:rPr sz="3600" spc="-105" dirty="0"/>
              <a:t>(3NF)  </a:t>
            </a:r>
            <a:r>
              <a:rPr sz="3600" spc="-95" dirty="0"/>
              <a:t>Conversion</a:t>
            </a:r>
            <a:r>
              <a:rPr sz="3600" spc="-290" dirty="0"/>
              <a:t> </a:t>
            </a:r>
            <a:r>
              <a:rPr sz="3600" spc="-105" dirty="0"/>
              <a:t>Results</a:t>
            </a:r>
            <a:endParaRPr sz="3600"/>
          </a:p>
        </p:txBody>
      </p:sp>
      <p:sp>
        <p:nvSpPr>
          <p:cNvPr id="3" name="object 3"/>
          <p:cNvSpPr/>
          <p:nvPr/>
        </p:nvSpPr>
        <p:spPr>
          <a:xfrm>
            <a:off x="228600" y="1982787"/>
            <a:ext cx="8686800" cy="39608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7FCA-7448-4C36-A085-827F6C82BFA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9E84977-D39F-41A6-BD21-E989EE8F06AC}"/>
              </a:ext>
            </a:extLst>
          </p:cNvPr>
          <p:cNvSpPr>
            <a:spLocks noGrp="1"/>
          </p:cNvSpPr>
          <p:nvPr>
            <p:ph type="body" idx="1"/>
          </p:nvPr>
        </p:nvSpPr>
        <p:spPr>
          <a:xfrm>
            <a:off x="738814" y="1676400"/>
            <a:ext cx="7666370" cy="830997"/>
          </a:xfrm>
        </p:spPr>
        <p:txBody>
          <a:bodyPr/>
          <a:lstStyle/>
          <a:p>
            <a:r>
              <a:rPr lang="en-US" dirty="0">
                <a:hlinkClick r:id="rId2" action="ppaction://hlinkfile"/>
              </a:rPr>
              <a:t>Example</a:t>
            </a:r>
          </a:p>
        </p:txBody>
      </p:sp>
    </p:spTree>
    <p:extLst>
      <p:ext uri="{BB962C8B-B14F-4D97-AF65-F5344CB8AC3E}">
        <p14:creationId xmlns:p14="http://schemas.microsoft.com/office/powerpoint/2010/main" val="394702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70" dirty="0"/>
              <a:t>The </a:t>
            </a:r>
            <a:r>
              <a:rPr sz="3600" spc="-95" dirty="0"/>
              <a:t>Boyce-Codd </a:t>
            </a:r>
            <a:r>
              <a:rPr sz="3600" spc="-90" dirty="0"/>
              <a:t>Normal </a:t>
            </a:r>
            <a:r>
              <a:rPr sz="3600" spc="-75" dirty="0"/>
              <a:t>Form</a:t>
            </a:r>
            <a:r>
              <a:rPr sz="3600" spc="-630" dirty="0"/>
              <a:t> </a:t>
            </a:r>
            <a:r>
              <a:rPr sz="3600" spc="-105" dirty="0"/>
              <a:t>(BCNF)</a:t>
            </a:r>
            <a:endParaRPr sz="3600" dirty="0"/>
          </a:p>
        </p:txBody>
      </p:sp>
      <p:sp>
        <p:nvSpPr>
          <p:cNvPr id="3" name="object 3"/>
          <p:cNvSpPr txBox="1"/>
          <p:nvPr/>
        </p:nvSpPr>
        <p:spPr>
          <a:xfrm>
            <a:off x="531458" y="1447800"/>
            <a:ext cx="8303260" cy="519078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lang="en-US" altLang="zh-CN" sz="2400" dirty="0">
                <a:solidFill>
                  <a:srgbClr val="292934"/>
                </a:solidFill>
                <a:latin typeface="Arial"/>
                <a:cs typeface="Arial"/>
              </a:rPr>
              <a:t>A</a:t>
            </a:r>
            <a:r>
              <a:rPr lang="zh-CN" altLang="en-US" sz="2400" dirty="0">
                <a:solidFill>
                  <a:srgbClr val="292934"/>
                </a:solidFill>
                <a:latin typeface="Arial"/>
                <a:cs typeface="Arial"/>
              </a:rPr>
              <a:t> </a:t>
            </a:r>
            <a:r>
              <a:rPr lang="en-US" altLang="zh-CN" sz="2400" dirty="0">
                <a:solidFill>
                  <a:srgbClr val="292934"/>
                </a:solidFill>
                <a:latin typeface="Arial"/>
                <a:cs typeface="Arial"/>
              </a:rPr>
              <a:t>table</a:t>
            </a:r>
            <a:r>
              <a:rPr lang="zh-CN" altLang="en-US" sz="2400" dirty="0">
                <a:solidFill>
                  <a:srgbClr val="292934"/>
                </a:solidFill>
                <a:latin typeface="Arial"/>
                <a:cs typeface="Arial"/>
              </a:rPr>
              <a:t> </a:t>
            </a:r>
            <a:r>
              <a:rPr lang="en-US" altLang="zh-CN" sz="2400" dirty="0">
                <a:solidFill>
                  <a:srgbClr val="292934"/>
                </a:solidFill>
                <a:latin typeface="Arial"/>
                <a:cs typeface="Arial"/>
              </a:rPr>
              <a:t>is</a:t>
            </a:r>
            <a:r>
              <a:rPr lang="zh-CN" altLang="en-US" sz="2400" dirty="0">
                <a:solidFill>
                  <a:srgbClr val="292934"/>
                </a:solidFill>
                <a:latin typeface="Arial"/>
                <a:cs typeface="Arial"/>
              </a:rPr>
              <a:t> </a:t>
            </a:r>
            <a:r>
              <a:rPr lang="en-US" altLang="zh-CN" sz="2400" dirty="0">
                <a:solidFill>
                  <a:srgbClr val="292934"/>
                </a:solidFill>
                <a:latin typeface="Arial"/>
                <a:cs typeface="Arial"/>
              </a:rPr>
              <a:t>in</a:t>
            </a:r>
            <a:r>
              <a:rPr lang="zh-CN" altLang="en-US" sz="2400" dirty="0">
                <a:solidFill>
                  <a:srgbClr val="292934"/>
                </a:solidFill>
                <a:latin typeface="Arial"/>
                <a:cs typeface="Arial"/>
              </a:rPr>
              <a:t> </a:t>
            </a:r>
            <a:r>
              <a:rPr lang="en-US" altLang="zh-CN" sz="2400" dirty="0">
                <a:solidFill>
                  <a:srgbClr val="292934"/>
                </a:solidFill>
                <a:latin typeface="Arial"/>
                <a:cs typeface="Arial"/>
              </a:rPr>
              <a:t>BCNF</a:t>
            </a:r>
            <a:r>
              <a:rPr lang="zh-CN" altLang="en-US" sz="2400" dirty="0">
                <a:solidFill>
                  <a:srgbClr val="292934"/>
                </a:solidFill>
                <a:latin typeface="Arial"/>
                <a:cs typeface="Arial"/>
              </a:rPr>
              <a:t> </a:t>
            </a:r>
            <a:r>
              <a:rPr lang="en-US" altLang="zh-CN" sz="2400" dirty="0">
                <a:solidFill>
                  <a:srgbClr val="292934"/>
                </a:solidFill>
                <a:latin typeface="Arial"/>
                <a:cs typeface="Arial"/>
              </a:rPr>
              <a:t>when</a:t>
            </a:r>
            <a:r>
              <a:rPr lang="zh-CN" altLang="en-US" sz="2400" dirty="0">
                <a:solidFill>
                  <a:srgbClr val="292934"/>
                </a:solidFill>
                <a:latin typeface="Arial"/>
                <a:cs typeface="Arial"/>
              </a:rPr>
              <a:t> </a:t>
            </a:r>
            <a:r>
              <a:rPr lang="en-US" altLang="zh-CN" sz="2400" dirty="0">
                <a:solidFill>
                  <a:srgbClr val="292934"/>
                </a:solidFill>
                <a:latin typeface="Arial"/>
                <a:cs typeface="Arial"/>
              </a:rPr>
              <a:t>e</a:t>
            </a:r>
            <a:r>
              <a:rPr sz="2400" dirty="0">
                <a:solidFill>
                  <a:srgbClr val="292934"/>
                </a:solidFill>
                <a:latin typeface="Arial"/>
                <a:cs typeface="Arial"/>
              </a:rPr>
              <a:t>very determinant in the table should be a candidate</a:t>
            </a:r>
            <a:r>
              <a:rPr sz="2400" spc="-105" dirty="0">
                <a:solidFill>
                  <a:srgbClr val="292934"/>
                </a:solidFill>
                <a:latin typeface="Arial"/>
                <a:cs typeface="Arial"/>
              </a:rPr>
              <a:t> </a:t>
            </a:r>
            <a:r>
              <a:rPr sz="2400" dirty="0">
                <a:solidFill>
                  <a:srgbClr val="292934"/>
                </a:solidFill>
                <a:latin typeface="Arial"/>
                <a:cs typeface="Arial"/>
              </a:rPr>
              <a:t>key</a:t>
            </a:r>
            <a:endParaRPr sz="2400" dirty="0">
              <a:latin typeface="Arial"/>
              <a:cs typeface="Arial"/>
            </a:endParaRPr>
          </a:p>
          <a:p>
            <a:pPr marL="469900" marR="758825" lvl="1" indent="-190500">
              <a:lnSpc>
                <a:spcPct val="100800"/>
              </a:lnSpc>
              <a:spcBef>
                <a:spcPts val="380"/>
              </a:spcBef>
              <a:buClr>
                <a:srgbClr val="93A299"/>
              </a:buClr>
              <a:buSzPct val="85000"/>
              <a:buChar char="•"/>
              <a:tabLst>
                <a:tab pos="462280" algn="l"/>
              </a:tabLst>
            </a:pPr>
            <a:r>
              <a:rPr sz="2000" dirty="0">
                <a:solidFill>
                  <a:srgbClr val="292934"/>
                </a:solidFill>
                <a:latin typeface="Arial"/>
                <a:cs typeface="Arial"/>
              </a:rPr>
              <a:t>Candidate key - Same characteristics as primary key but</a:t>
            </a:r>
            <a:r>
              <a:rPr sz="2000" spc="-105" dirty="0">
                <a:solidFill>
                  <a:srgbClr val="292934"/>
                </a:solidFill>
                <a:latin typeface="Arial"/>
                <a:cs typeface="Arial"/>
              </a:rPr>
              <a:t> </a:t>
            </a:r>
            <a:r>
              <a:rPr sz="2000" dirty="0">
                <a:solidFill>
                  <a:srgbClr val="292934"/>
                </a:solidFill>
                <a:latin typeface="Arial"/>
                <a:cs typeface="Arial"/>
              </a:rPr>
              <a:t>not  chosen to be the primary</a:t>
            </a:r>
            <a:r>
              <a:rPr sz="2000" spc="-100" dirty="0">
                <a:solidFill>
                  <a:srgbClr val="292934"/>
                </a:solidFill>
                <a:latin typeface="Arial"/>
                <a:cs typeface="Arial"/>
              </a:rPr>
              <a:t> </a:t>
            </a:r>
            <a:r>
              <a:rPr sz="2000" dirty="0">
                <a:solidFill>
                  <a:srgbClr val="292934"/>
                </a:solidFill>
                <a:latin typeface="Arial"/>
                <a:cs typeface="Arial"/>
              </a:rPr>
              <a:t>key</a:t>
            </a:r>
            <a:endParaRPr sz="2000" dirty="0">
              <a:latin typeface="Arial"/>
              <a:cs typeface="Arial"/>
            </a:endParaRPr>
          </a:p>
          <a:p>
            <a:pPr marL="190500" marR="854075" indent="-177800">
              <a:lnSpc>
                <a:spcPct val="101499"/>
              </a:lnSpc>
              <a:spcBef>
                <a:spcPts val="530"/>
              </a:spcBef>
              <a:buClr>
                <a:srgbClr val="93A299"/>
              </a:buClr>
              <a:buSzPct val="83333"/>
              <a:buChar char="•"/>
              <a:tabLst>
                <a:tab pos="195580" algn="l"/>
              </a:tabLst>
            </a:pPr>
            <a:r>
              <a:rPr sz="2400" dirty="0">
                <a:solidFill>
                  <a:srgbClr val="292934"/>
                </a:solidFill>
                <a:latin typeface="Arial"/>
                <a:cs typeface="Arial"/>
              </a:rPr>
              <a:t>Equivalent to 3NF when the table contains only</a:t>
            </a:r>
            <a:r>
              <a:rPr sz="2400" spc="-110" dirty="0">
                <a:solidFill>
                  <a:srgbClr val="292934"/>
                </a:solidFill>
                <a:latin typeface="Arial"/>
                <a:cs typeface="Arial"/>
              </a:rPr>
              <a:t> </a:t>
            </a:r>
            <a:r>
              <a:rPr sz="2400" dirty="0">
                <a:solidFill>
                  <a:srgbClr val="292934"/>
                </a:solidFill>
                <a:latin typeface="Arial"/>
                <a:cs typeface="Arial"/>
              </a:rPr>
              <a:t>one  candidate</a:t>
            </a:r>
            <a:r>
              <a:rPr sz="2400" spc="-100" dirty="0">
                <a:solidFill>
                  <a:srgbClr val="292934"/>
                </a:solidFill>
                <a:latin typeface="Arial"/>
                <a:cs typeface="Arial"/>
              </a:rPr>
              <a:t> </a:t>
            </a:r>
            <a:r>
              <a:rPr sz="2400" dirty="0">
                <a:solidFill>
                  <a:srgbClr val="292934"/>
                </a:solidFill>
                <a:latin typeface="Arial"/>
                <a:cs typeface="Arial"/>
              </a:rPr>
              <a:t>key</a:t>
            </a:r>
            <a:endParaRPr sz="2400" dirty="0">
              <a:latin typeface="Arial"/>
              <a:cs typeface="Arial"/>
            </a:endParaRPr>
          </a:p>
          <a:p>
            <a:pPr marL="190500" marR="723900" indent="-177800">
              <a:lnSpc>
                <a:spcPct val="101499"/>
              </a:lnSpc>
              <a:spcBef>
                <a:spcPts val="450"/>
              </a:spcBef>
              <a:buClr>
                <a:srgbClr val="93A299"/>
              </a:buClr>
              <a:buSzPct val="85416"/>
              <a:buChar char="•"/>
              <a:tabLst>
                <a:tab pos="195580" algn="l"/>
              </a:tabLst>
            </a:pPr>
            <a:r>
              <a:rPr sz="2400" spc="-10" dirty="0">
                <a:solidFill>
                  <a:srgbClr val="292934"/>
                </a:solidFill>
                <a:latin typeface="Arial"/>
                <a:cs typeface="Arial"/>
              </a:rPr>
              <a:t>Violated </a:t>
            </a:r>
            <a:r>
              <a:rPr sz="2400" dirty="0">
                <a:solidFill>
                  <a:srgbClr val="292934"/>
                </a:solidFill>
                <a:latin typeface="Arial"/>
                <a:cs typeface="Arial"/>
              </a:rPr>
              <a:t>only when the table contains more than</a:t>
            </a:r>
            <a:r>
              <a:rPr sz="2400" spc="-55" dirty="0">
                <a:solidFill>
                  <a:srgbClr val="292934"/>
                </a:solidFill>
                <a:latin typeface="Arial"/>
                <a:cs typeface="Arial"/>
              </a:rPr>
              <a:t> </a:t>
            </a:r>
            <a:r>
              <a:rPr sz="2400" dirty="0">
                <a:solidFill>
                  <a:srgbClr val="292934"/>
                </a:solidFill>
                <a:latin typeface="Arial"/>
                <a:cs typeface="Arial"/>
              </a:rPr>
              <a:t>one  candidate</a:t>
            </a:r>
            <a:r>
              <a:rPr sz="2400" spc="-100" dirty="0">
                <a:solidFill>
                  <a:srgbClr val="292934"/>
                </a:solidFill>
                <a:latin typeface="Arial"/>
                <a:cs typeface="Arial"/>
              </a:rPr>
              <a:t> </a:t>
            </a:r>
            <a:r>
              <a:rPr sz="2400" dirty="0">
                <a:solidFill>
                  <a:srgbClr val="292934"/>
                </a:solidFill>
                <a:latin typeface="Arial"/>
                <a:cs typeface="Arial"/>
              </a:rPr>
              <a:t>key</a:t>
            </a:r>
            <a:endParaRPr sz="2400" dirty="0">
              <a:latin typeface="Arial"/>
              <a:cs typeface="Arial"/>
            </a:endParaRPr>
          </a:p>
          <a:p>
            <a:pPr marL="195580" indent="-182880">
              <a:lnSpc>
                <a:spcPct val="100000"/>
              </a:lnSpc>
              <a:spcBef>
                <a:spcPts val="595"/>
              </a:spcBef>
              <a:buClr>
                <a:srgbClr val="93A299"/>
              </a:buClr>
              <a:buSzPct val="85416"/>
              <a:buChar char="•"/>
              <a:tabLst>
                <a:tab pos="195580" algn="l"/>
              </a:tabLst>
            </a:pPr>
            <a:r>
              <a:rPr sz="2400" dirty="0">
                <a:solidFill>
                  <a:srgbClr val="292934"/>
                </a:solidFill>
                <a:latin typeface="Arial"/>
                <a:cs typeface="Arial"/>
              </a:rPr>
              <a:t>Considered to be a special case of</a:t>
            </a:r>
            <a:r>
              <a:rPr sz="2400" spc="-105" dirty="0">
                <a:solidFill>
                  <a:srgbClr val="292934"/>
                </a:solidFill>
                <a:latin typeface="Arial"/>
                <a:cs typeface="Arial"/>
              </a:rPr>
              <a:t> </a:t>
            </a:r>
            <a:r>
              <a:rPr sz="2400" dirty="0">
                <a:solidFill>
                  <a:srgbClr val="292934"/>
                </a:solidFill>
                <a:latin typeface="Arial"/>
                <a:cs typeface="Arial"/>
              </a:rPr>
              <a:t>3NF</a:t>
            </a:r>
            <a:endParaRPr lang="en-US" sz="2400" dirty="0">
              <a:latin typeface="Arial"/>
              <a:cs typeface="Arial"/>
            </a:endParaRPr>
          </a:p>
          <a:p>
            <a:pPr marL="195580" indent="-182880">
              <a:lnSpc>
                <a:spcPct val="100000"/>
              </a:lnSpc>
              <a:spcBef>
                <a:spcPts val="595"/>
              </a:spcBef>
              <a:buClr>
                <a:srgbClr val="93A299"/>
              </a:buClr>
              <a:buSzPct val="85416"/>
              <a:buChar char="•"/>
              <a:tabLst>
                <a:tab pos="195580" algn="l"/>
              </a:tabLst>
            </a:pPr>
            <a:endParaRPr sz="3500" dirty="0">
              <a:latin typeface="Times New Roman"/>
              <a:cs typeface="Times New Roman"/>
            </a:endParaRPr>
          </a:p>
          <a:p>
            <a:pPr marL="12700" marR="5080">
              <a:lnSpc>
                <a:spcPct val="99400"/>
              </a:lnSpc>
            </a:pPr>
            <a:r>
              <a:rPr sz="2400" dirty="0">
                <a:solidFill>
                  <a:srgbClr val="292934"/>
                </a:solidFill>
                <a:latin typeface="Arial"/>
                <a:cs typeface="Arial"/>
              </a:rPr>
              <a:t>→ </a:t>
            </a:r>
            <a:r>
              <a:rPr sz="2400" b="1" u="heavy" dirty="0">
                <a:solidFill>
                  <a:srgbClr val="292934"/>
                </a:solidFill>
                <a:latin typeface="Arial"/>
                <a:cs typeface="Arial"/>
              </a:rPr>
              <a:t>When a nonkey attribute determines part of the  </a:t>
            </a:r>
            <a:r>
              <a:rPr sz="2400" b="1" u="heavy" spc="-5" dirty="0">
                <a:solidFill>
                  <a:srgbClr val="292934"/>
                </a:solidFill>
                <a:latin typeface="Arial"/>
                <a:cs typeface="Arial"/>
              </a:rPr>
              <a:t>primary key</a:t>
            </a:r>
            <a:r>
              <a:rPr sz="2400" spc="-5" dirty="0">
                <a:solidFill>
                  <a:srgbClr val="292934"/>
                </a:solidFill>
                <a:latin typeface="Arial"/>
                <a:cs typeface="Arial"/>
              </a:rPr>
              <a:t>, </a:t>
            </a:r>
            <a:r>
              <a:rPr sz="2400" dirty="0">
                <a:solidFill>
                  <a:srgbClr val="292934"/>
                </a:solidFill>
                <a:latin typeface="Arial"/>
                <a:cs typeface="Arial"/>
              </a:rPr>
              <a:t>it may meet the 3NF requirements although</a:t>
            </a:r>
            <a:r>
              <a:rPr sz="2400" spc="-75" dirty="0">
                <a:solidFill>
                  <a:srgbClr val="292934"/>
                </a:solidFill>
                <a:latin typeface="Arial"/>
                <a:cs typeface="Arial"/>
              </a:rPr>
              <a:t> </a:t>
            </a:r>
            <a:r>
              <a:rPr sz="2400" dirty="0">
                <a:solidFill>
                  <a:srgbClr val="292934"/>
                </a:solidFill>
                <a:latin typeface="Arial"/>
                <a:cs typeface="Arial"/>
              </a:rPr>
              <a:t>it  fail to meet the BCNF</a:t>
            </a:r>
            <a:r>
              <a:rPr sz="2400" spc="-110" dirty="0">
                <a:solidFill>
                  <a:srgbClr val="292934"/>
                </a:solidFill>
                <a:latin typeface="Arial"/>
                <a:cs typeface="Arial"/>
              </a:rPr>
              <a:t> </a:t>
            </a:r>
            <a:r>
              <a:rPr sz="2400" dirty="0">
                <a:solidFill>
                  <a:srgbClr val="292934"/>
                </a:solidFill>
                <a:latin typeface="Arial"/>
                <a:cs typeface="Arial"/>
              </a:rPr>
              <a:t>requirements.</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ts val="4300"/>
              </a:lnSpc>
            </a:pPr>
            <a:r>
              <a:rPr sz="3600" spc="-85" dirty="0"/>
              <a:t>Figure</a:t>
            </a:r>
            <a:r>
              <a:rPr sz="3600" spc="-220" dirty="0"/>
              <a:t> </a:t>
            </a:r>
            <a:r>
              <a:rPr sz="3600" spc="-70" dirty="0"/>
              <a:t>6.7</a:t>
            </a:r>
            <a:r>
              <a:rPr sz="3600" spc="-210" dirty="0"/>
              <a:t> </a:t>
            </a:r>
            <a:r>
              <a:rPr sz="3600" dirty="0"/>
              <a:t>-</a:t>
            </a:r>
            <a:r>
              <a:rPr sz="3600" spc="-409" dirty="0"/>
              <a:t> </a:t>
            </a:r>
            <a:r>
              <a:rPr sz="3600" dirty="0"/>
              <a:t>A</a:t>
            </a:r>
            <a:r>
              <a:rPr sz="3600" spc="-470" dirty="0"/>
              <a:t> </a:t>
            </a:r>
            <a:r>
              <a:rPr sz="3600" spc="-165" dirty="0"/>
              <a:t>Table</a:t>
            </a:r>
            <a:r>
              <a:rPr sz="3600" spc="-275" dirty="0"/>
              <a:t> </a:t>
            </a:r>
            <a:r>
              <a:rPr sz="3600" spc="-75" dirty="0"/>
              <a:t>That</a:t>
            </a:r>
            <a:r>
              <a:rPr sz="3600" spc="-215" dirty="0"/>
              <a:t> </a:t>
            </a:r>
            <a:r>
              <a:rPr sz="3600" spc="-55" dirty="0"/>
              <a:t>is</a:t>
            </a:r>
            <a:r>
              <a:rPr sz="3600" spc="-210" dirty="0"/>
              <a:t> </a:t>
            </a:r>
            <a:r>
              <a:rPr sz="3600" spc="-55" dirty="0"/>
              <a:t>in</a:t>
            </a:r>
            <a:r>
              <a:rPr sz="3600" spc="-215" dirty="0"/>
              <a:t> </a:t>
            </a:r>
            <a:r>
              <a:rPr sz="3600" spc="-70" dirty="0"/>
              <a:t>3NF</a:t>
            </a:r>
            <a:r>
              <a:rPr sz="3600" spc="-210" dirty="0"/>
              <a:t> </a:t>
            </a:r>
            <a:r>
              <a:rPr sz="3600" spc="-70" dirty="0"/>
              <a:t>and</a:t>
            </a:r>
            <a:r>
              <a:rPr sz="3600" spc="-210" dirty="0"/>
              <a:t> </a:t>
            </a:r>
            <a:r>
              <a:rPr sz="3600" spc="-105" dirty="0"/>
              <a:t>not  </a:t>
            </a:r>
            <a:r>
              <a:rPr sz="3600" spc="-55" dirty="0"/>
              <a:t>in</a:t>
            </a:r>
            <a:r>
              <a:rPr sz="3600" spc="-295" dirty="0"/>
              <a:t> </a:t>
            </a:r>
            <a:r>
              <a:rPr sz="3600" spc="-100" dirty="0"/>
              <a:t>BCNF</a:t>
            </a:r>
            <a:endParaRPr sz="3600"/>
          </a:p>
        </p:txBody>
      </p:sp>
      <p:sp>
        <p:nvSpPr>
          <p:cNvPr id="3" name="object 3"/>
          <p:cNvSpPr/>
          <p:nvPr/>
        </p:nvSpPr>
        <p:spPr>
          <a:xfrm>
            <a:off x="914400" y="1922462"/>
            <a:ext cx="7410450" cy="409733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85" dirty="0"/>
              <a:t>Figure </a:t>
            </a:r>
            <a:r>
              <a:rPr sz="4000" spc="-70" dirty="0"/>
              <a:t>6.8 </a:t>
            </a:r>
            <a:r>
              <a:rPr sz="4000" dirty="0"/>
              <a:t>- </a:t>
            </a:r>
            <a:r>
              <a:rPr sz="4000" spc="-100" dirty="0"/>
              <a:t>Decomposition </a:t>
            </a:r>
            <a:r>
              <a:rPr sz="4000" spc="-50" dirty="0"/>
              <a:t>to</a:t>
            </a:r>
            <a:r>
              <a:rPr sz="4000" spc="-805" dirty="0"/>
              <a:t> </a:t>
            </a:r>
            <a:r>
              <a:rPr sz="4000" spc="-105" dirty="0"/>
              <a:t>BCNF</a:t>
            </a:r>
            <a:endParaRPr sz="4000"/>
          </a:p>
        </p:txBody>
      </p:sp>
      <p:sp>
        <p:nvSpPr>
          <p:cNvPr id="3" name="object 3"/>
          <p:cNvSpPr/>
          <p:nvPr/>
        </p:nvSpPr>
        <p:spPr>
          <a:xfrm>
            <a:off x="1662112" y="1600200"/>
            <a:ext cx="6034087" cy="4953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0379"/>
            <a:ext cx="8072119" cy="841256"/>
          </a:xfrm>
          <a:prstGeom prst="rect">
            <a:avLst/>
          </a:prstGeom>
        </p:spPr>
        <p:txBody>
          <a:bodyPr vert="horz" wrap="square" lIns="0" tIns="223520" rIns="0" bIns="0" rtlCol="0">
            <a:spAutoFit/>
          </a:bodyPr>
          <a:lstStyle/>
          <a:p>
            <a:pPr marL="12700">
              <a:lnSpc>
                <a:spcPct val="100000"/>
              </a:lnSpc>
            </a:pPr>
            <a:r>
              <a:rPr lang="zh-CN" altLang="en-US" sz="4000" spc="-90" dirty="0"/>
              <a:t>***</a:t>
            </a:r>
            <a:r>
              <a:rPr lang="en-US" altLang="zh-CN" sz="4000" spc="-90" dirty="0"/>
              <a:t>Fourth</a:t>
            </a:r>
            <a:r>
              <a:rPr lang="zh-CN" altLang="en-US" sz="4000" spc="-90" dirty="0"/>
              <a:t> </a:t>
            </a:r>
            <a:r>
              <a:rPr lang="en-US" sz="4000" spc="-90" dirty="0"/>
              <a:t>Normal</a:t>
            </a:r>
            <a:r>
              <a:rPr lang="en-US" sz="4000" spc="-720" dirty="0"/>
              <a:t> </a:t>
            </a:r>
            <a:r>
              <a:rPr lang="zh-CN" altLang="en-US" sz="4000" spc="-720" dirty="0"/>
              <a:t> </a:t>
            </a:r>
            <a:r>
              <a:rPr lang="en-US" sz="4000" spc="-100" dirty="0"/>
              <a:t>Form</a:t>
            </a:r>
            <a:r>
              <a:rPr lang="zh-CN" altLang="en-US" sz="4000" spc="-100" dirty="0"/>
              <a:t> </a:t>
            </a:r>
            <a:r>
              <a:rPr lang="en-US" altLang="zh-CN" sz="4000" spc="-100" dirty="0"/>
              <a:t>(4NF)</a:t>
            </a:r>
            <a:endParaRPr sz="4000" dirty="0"/>
          </a:p>
        </p:txBody>
      </p:sp>
      <p:sp>
        <p:nvSpPr>
          <p:cNvPr id="4" name="Rectangle 3"/>
          <p:cNvSpPr/>
          <p:nvPr/>
        </p:nvSpPr>
        <p:spPr>
          <a:xfrm>
            <a:off x="381000" y="1408165"/>
            <a:ext cx="8763000" cy="2503249"/>
          </a:xfrm>
          <a:prstGeom prst="rect">
            <a:avLst/>
          </a:prstGeom>
        </p:spPr>
        <p:txBody>
          <a:bodyPr wrap="square">
            <a:spAutoFit/>
          </a:bodyPr>
          <a:lstStyle/>
          <a:p>
            <a:pPr marL="195580" indent="-182880">
              <a:lnSpc>
                <a:spcPct val="100000"/>
              </a:lnSpc>
              <a:spcBef>
                <a:spcPts val="1195"/>
              </a:spcBef>
              <a:buClr>
                <a:srgbClr val="93A299"/>
              </a:buClr>
              <a:buSzPct val="83333"/>
              <a:buChar char="•"/>
              <a:tabLst>
                <a:tab pos="195580" algn="l"/>
              </a:tabLst>
            </a:pPr>
            <a:r>
              <a:rPr lang="en-US" sz="2400" spc="-55" dirty="0">
                <a:solidFill>
                  <a:srgbClr val="292934"/>
                </a:solidFill>
                <a:latin typeface="Arial"/>
                <a:cs typeface="Arial"/>
              </a:rPr>
              <a:t>Table </a:t>
            </a:r>
            <a:r>
              <a:rPr lang="en-US" sz="2400" dirty="0">
                <a:solidFill>
                  <a:srgbClr val="292934"/>
                </a:solidFill>
                <a:latin typeface="Arial"/>
                <a:cs typeface="Arial"/>
              </a:rPr>
              <a:t>is in </a:t>
            </a:r>
            <a:r>
              <a:rPr lang="en-US" altLang="zh-CN" sz="2400" dirty="0">
                <a:solidFill>
                  <a:srgbClr val="292934"/>
                </a:solidFill>
                <a:latin typeface="Arial"/>
                <a:cs typeface="Arial"/>
              </a:rPr>
              <a:t>4</a:t>
            </a:r>
            <a:r>
              <a:rPr lang="en-US" sz="2400" dirty="0">
                <a:solidFill>
                  <a:srgbClr val="292934"/>
                </a:solidFill>
                <a:latin typeface="Arial"/>
                <a:cs typeface="Arial"/>
              </a:rPr>
              <a:t>NF when</a:t>
            </a:r>
            <a:r>
              <a:rPr lang="en-US" sz="2400" spc="-45" dirty="0">
                <a:solidFill>
                  <a:srgbClr val="292934"/>
                </a:solidFill>
                <a:latin typeface="Arial"/>
                <a:cs typeface="Arial"/>
              </a:rPr>
              <a:t> </a:t>
            </a:r>
            <a:r>
              <a:rPr lang="en-US" sz="2400" dirty="0">
                <a:solidFill>
                  <a:srgbClr val="292934"/>
                </a:solidFill>
                <a:latin typeface="Arial"/>
                <a:cs typeface="Arial"/>
              </a:rPr>
              <a:t>it:</a:t>
            </a:r>
            <a:endParaRPr lang="en-US" sz="2400" dirty="0">
              <a:latin typeface="Arial"/>
              <a:cs typeface="Arial"/>
            </a:endParaRPr>
          </a:p>
          <a:p>
            <a:pPr marL="469900" lvl="1" indent="-190500">
              <a:lnSpc>
                <a:spcPct val="100000"/>
              </a:lnSpc>
              <a:spcBef>
                <a:spcPts val="425"/>
              </a:spcBef>
              <a:buClr>
                <a:srgbClr val="93A299"/>
              </a:buClr>
              <a:buSzPct val="85000"/>
              <a:buChar char="•"/>
              <a:tabLst>
                <a:tab pos="462280" algn="l"/>
              </a:tabLst>
            </a:pPr>
            <a:r>
              <a:rPr lang="en-US" sz="2000" dirty="0">
                <a:solidFill>
                  <a:srgbClr val="292934"/>
                </a:solidFill>
                <a:latin typeface="Arial"/>
                <a:cs typeface="Arial"/>
              </a:rPr>
              <a:t>Is in</a:t>
            </a:r>
            <a:r>
              <a:rPr lang="en-US" sz="2000" spc="-100" dirty="0">
                <a:solidFill>
                  <a:srgbClr val="292934"/>
                </a:solidFill>
                <a:latin typeface="Arial"/>
                <a:cs typeface="Arial"/>
              </a:rPr>
              <a:t> </a:t>
            </a:r>
            <a:r>
              <a:rPr lang="en-US" altLang="zh-CN" sz="2000" dirty="0">
                <a:solidFill>
                  <a:srgbClr val="292934"/>
                </a:solidFill>
                <a:latin typeface="Arial"/>
                <a:cs typeface="Arial"/>
              </a:rPr>
              <a:t>BC</a:t>
            </a:r>
            <a:r>
              <a:rPr lang="en-US" sz="2000" dirty="0">
                <a:solidFill>
                  <a:srgbClr val="292934"/>
                </a:solidFill>
                <a:latin typeface="Arial"/>
                <a:cs typeface="Arial"/>
              </a:rPr>
              <a:t>NF</a:t>
            </a:r>
            <a:r>
              <a:rPr lang="zh-CN" altLang="en-US" sz="2000" dirty="0">
                <a:latin typeface="Arial"/>
                <a:cs typeface="Arial"/>
              </a:rPr>
              <a:t> </a:t>
            </a:r>
            <a:r>
              <a:rPr lang="en-US" sz="2000" i="1" spc="-5" dirty="0">
                <a:solidFill>
                  <a:srgbClr val="292934"/>
                </a:solidFill>
                <a:latin typeface="Arial"/>
                <a:cs typeface="Arial"/>
              </a:rPr>
              <a:t>and</a:t>
            </a:r>
            <a:endParaRPr lang="en-US" sz="2000" dirty="0">
              <a:latin typeface="Arial"/>
              <a:cs typeface="Arial"/>
            </a:endParaRPr>
          </a:p>
          <a:p>
            <a:pPr marL="469900" marR="5080" lvl="1" indent="-190500">
              <a:lnSpc>
                <a:spcPct val="100800"/>
              </a:lnSpc>
              <a:spcBef>
                <a:spcPts val="480"/>
              </a:spcBef>
              <a:buClr>
                <a:srgbClr val="93A299"/>
              </a:buClr>
              <a:buSzPct val="85000"/>
              <a:buFont typeface="Arial"/>
              <a:buChar char="•"/>
              <a:tabLst>
                <a:tab pos="462280" algn="l"/>
              </a:tabLst>
            </a:pPr>
            <a:r>
              <a:rPr lang="en-US" sz="2000" b="1" dirty="0">
                <a:solidFill>
                  <a:srgbClr val="292934"/>
                </a:solidFill>
                <a:latin typeface="Arial"/>
                <a:cs typeface="Arial"/>
              </a:rPr>
              <a:t>Includes no multivalued</a:t>
            </a:r>
            <a:r>
              <a:rPr lang="zh-CN" altLang="en-US" sz="2000" b="1" dirty="0">
                <a:solidFill>
                  <a:srgbClr val="292934"/>
                </a:solidFill>
                <a:latin typeface="Arial"/>
                <a:cs typeface="Arial"/>
              </a:rPr>
              <a:t> </a:t>
            </a:r>
            <a:r>
              <a:rPr lang="en-US" sz="2000" b="1" dirty="0">
                <a:solidFill>
                  <a:srgbClr val="292934"/>
                </a:solidFill>
                <a:latin typeface="Arial"/>
                <a:cs typeface="Arial"/>
              </a:rPr>
              <a:t>dependencies</a:t>
            </a:r>
            <a:r>
              <a:rPr lang="zh-CN" altLang="en-US" sz="2000" b="1" dirty="0">
                <a:solidFill>
                  <a:srgbClr val="292934"/>
                </a:solidFill>
                <a:latin typeface="Arial"/>
                <a:cs typeface="Arial"/>
              </a:rPr>
              <a:t> </a:t>
            </a:r>
            <a:r>
              <a:rPr lang="en-US" altLang="zh-CN" sz="2000" b="1" dirty="0">
                <a:solidFill>
                  <a:srgbClr val="292934"/>
                </a:solidFill>
                <a:latin typeface="Arial"/>
                <a:cs typeface="Arial"/>
              </a:rPr>
              <a:t>(</a:t>
            </a:r>
            <a:r>
              <a:rPr lang="en-US" sz="2000" dirty="0"/>
              <a:t>A multivalued dependency always requires at least three attributes because it consists of at least two attributes that are dependent on a third</a:t>
            </a:r>
            <a:r>
              <a:rPr lang="en-US" altLang="zh-CN" sz="2000" b="1" dirty="0">
                <a:solidFill>
                  <a:srgbClr val="292934"/>
                </a:solidFill>
                <a:latin typeface="Arial"/>
                <a:cs typeface="Arial"/>
              </a:rPr>
              <a:t>)</a:t>
            </a:r>
          </a:p>
          <a:p>
            <a:pPr marL="469900" marR="5080" lvl="1" indent="-190500">
              <a:lnSpc>
                <a:spcPct val="100800"/>
              </a:lnSpc>
              <a:spcBef>
                <a:spcPts val="480"/>
              </a:spcBef>
              <a:buClr>
                <a:srgbClr val="93A299"/>
              </a:buClr>
              <a:buSzPct val="85000"/>
              <a:buFont typeface="Arial"/>
              <a:buChar char="•"/>
              <a:tabLst>
                <a:tab pos="462280" algn="l"/>
              </a:tabLst>
            </a:pPr>
            <a:r>
              <a:rPr lang="en-US" sz="2000" b="1" dirty="0"/>
              <a:t>Multivalued dependency</a:t>
            </a:r>
            <a:r>
              <a:rPr lang="en-US" sz="2000" dirty="0"/>
              <a:t> occurs when there are more than one independent multivalued attributes in a table</a:t>
            </a:r>
            <a:r>
              <a:rPr lang="en-US" altLang="zh-CN" sz="2000" dirty="0"/>
              <a:t>.</a:t>
            </a:r>
            <a:endParaRPr lang="en-US" sz="2000" dirty="0">
              <a:latin typeface="Arial"/>
              <a:cs typeface="Arial"/>
            </a:endParaRPr>
          </a:p>
        </p:txBody>
      </p:sp>
      <p:pic>
        <p:nvPicPr>
          <p:cNvPr id="5" name="Picture 4"/>
          <p:cNvPicPr>
            <a:picLocks noChangeAspect="1"/>
          </p:cNvPicPr>
          <p:nvPr/>
        </p:nvPicPr>
        <p:blipFill>
          <a:blip r:embed="rId3"/>
          <a:stretch>
            <a:fillRect/>
          </a:stretch>
        </p:blipFill>
        <p:spPr>
          <a:xfrm>
            <a:off x="1066799" y="3874851"/>
            <a:ext cx="3505200" cy="2983149"/>
          </a:xfrm>
          <a:prstGeom prst="rect">
            <a:avLst/>
          </a:prstGeom>
        </p:spPr>
      </p:pic>
      <p:sp>
        <p:nvSpPr>
          <p:cNvPr id="6" name="Rectangle 5"/>
          <p:cNvSpPr/>
          <p:nvPr/>
        </p:nvSpPr>
        <p:spPr>
          <a:xfrm>
            <a:off x="4827494" y="4343400"/>
            <a:ext cx="4038600" cy="1200329"/>
          </a:xfrm>
          <a:prstGeom prst="rect">
            <a:avLst/>
          </a:prstGeom>
        </p:spPr>
        <p:txBody>
          <a:bodyPr wrap="square">
            <a:spAutoFit/>
          </a:bodyPr>
          <a:lstStyle/>
          <a:p>
            <a:r>
              <a:rPr lang="en-US" dirty="0">
                <a:solidFill>
                  <a:srgbClr val="101010"/>
                </a:solidFill>
                <a:latin typeface="Calibri" charset="0"/>
                <a:ea typeface="Calibri" charset="0"/>
                <a:cs typeface="Calibri" charset="0"/>
              </a:rPr>
              <a:t>This table has introduced a multivalued dependency because the major and the sport are independent of one another but both depend on the student</a:t>
            </a:r>
            <a:r>
              <a:rPr lang="en-US" altLang="zh-CN" dirty="0">
                <a:solidFill>
                  <a:srgbClr val="101010"/>
                </a:solidFill>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29507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105" dirty="0"/>
              <a:t>Normalization</a:t>
            </a:r>
            <a:endParaRPr sz="4000"/>
          </a:p>
        </p:txBody>
      </p:sp>
      <p:sp>
        <p:nvSpPr>
          <p:cNvPr id="3" name="object 3"/>
          <p:cNvSpPr txBox="1"/>
          <p:nvPr/>
        </p:nvSpPr>
        <p:spPr>
          <a:xfrm>
            <a:off x="535940" y="1666240"/>
            <a:ext cx="7710805" cy="3860800"/>
          </a:xfrm>
          <a:prstGeom prst="rect">
            <a:avLst/>
          </a:prstGeom>
        </p:spPr>
        <p:txBody>
          <a:bodyPr vert="horz" wrap="square" lIns="0" tIns="0" rIns="0" bIns="0" rtlCol="0">
            <a:spAutoFit/>
          </a:bodyPr>
          <a:lstStyle/>
          <a:p>
            <a:pPr marL="190500" marR="1020444" indent="-177800">
              <a:lnSpc>
                <a:spcPts val="2800"/>
              </a:lnSpc>
              <a:buClr>
                <a:srgbClr val="93A299"/>
              </a:buClr>
              <a:buSzPct val="85416"/>
              <a:buFont typeface="Arial"/>
              <a:buChar char="•"/>
              <a:tabLst>
                <a:tab pos="195580" algn="l"/>
              </a:tabLst>
            </a:pPr>
            <a:r>
              <a:rPr sz="2400" b="1" dirty="0">
                <a:solidFill>
                  <a:srgbClr val="292934"/>
                </a:solidFill>
                <a:latin typeface="Arial"/>
                <a:cs typeface="Arial"/>
              </a:rPr>
              <a:t>Evaluating and correcting table structures</a:t>
            </a:r>
            <a:r>
              <a:rPr sz="2400" b="1" spc="-114" dirty="0">
                <a:solidFill>
                  <a:srgbClr val="292934"/>
                </a:solidFill>
                <a:latin typeface="Arial"/>
                <a:cs typeface="Arial"/>
              </a:rPr>
              <a:t> </a:t>
            </a:r>
            <a:r>
              <a:rPr sz="2400" b="1" dirty="0">
                <a:solidFill>
                  <a:srgbClr val="292934"/>
                </a:solidFill>
                <a:latin typeface="Arial"/>
                <a:cs typeface="Arial"/>
              </a:rPr>
              <a:t>to  minimize data</a:t>
            </a:r>
            <a:r>
              <a:rPr sz="2400" b="1" spc="-100" dirty="0">
                <a:solidFill>
                  <a:srgbClr val="292934"/>
                </a:solidFill>
                <a:latin typeface="Arial"/>
                <a:cs typeface="Arial"/>
              </a:rPr>
              <a:t> </a:t>
            </a:r>
            <a:r>
              <a:rPr sz="2400" b="1" dirty="0">
                <a:solidFill>
                  <a:srgbClr val="292934"/>
                </a:solidFill>
                <a:latin typeface="Arial"/>
                <a:cs typeface="Arial"/>
              </a:rPr>
              <a:t>redundancies</a:t>
            </a:r>
            <a:endParaRPr sz="2400" dirty="0">
              <a:latin typeface="Arial"/>
              <a:cs typeface="Arial"/>
            </a:endParaRPr>
          </a:p>
          <a:p>
            <a:pPr marL="462280" lvl="1" indent="-182880">
              <a:lnSpc>
                <a:spcPct val="100000"/>
              </a:lnSpc>
              <a:spcBef>
                <a:spcPts val="420"/>
              </a:spcBef>
              <a:buClr>
                <a:srgbClr val="93A299"/>
              </a:buClr>
              <a:buSzPct val="85000"/>
              <a:buChar char="•"/>
              <a:tabLst>
                <a:tab pos="462280" algn="l"/>
              </a:tabLst>
            </a:pPr>
            <a:r>
              <a:rPr sz="2000" dirty="0">
                <a:solidFill>
                  <a:srgbClr val="292934"/>
                </a:solidFill>
                <a:latin typeface="Arial"/>
                <a:cs typeface="Arial"/>
              </a:rPr>
              <a:t>Reduces data</a:t>
            </a:r>
            <a:r>
              <a:rPr sz="2000" spc="-100" dirty="0">
                <a:solidFill>
                  <a:srgbClr val="292934"/>
                </a:solidFill>
                <a:latin typeface="Arial"/>
                <a:cs typeface="Arial"/>
              </a:rPr>
              <a:t> </a:t>
            </a:r>
            <a:r>
              <a:rPr sz="2000" dirty="0">
                <a:solidFill>
                  <a:srgbClr val="292934"/>
                </a:solidFill>
                <a:latin typeface="Arial"/>
                <a:cs typeface="Arial"/>
              </a:rPr>
              <a:t>anomalies</a:t>
            </a:r>
            <a:endParaRPr sz="2000" dirty="0">
              <a:latin typeface="Arial"/>
              <a:cs typeface="Arial"/>
            </a:endParaRPr>
          </a:p>
          <a:p>
            <a:pPr marL="190500" marR="5080" indent="-177800">
              <a:lnSpc>
                <a:spcPts val="2820"/>
              </a:lnSpc>
              <a:spcBef>
                <a:spcPts val="740"/>
              </a:spcBef>
              <a:buClr>
                <a:srgbClr val="93A299"/>
              </a:buClr>
              <a:buSzPct val="83333"/>
              <a:buFont typeface="Arial"/>
              <a:buChar char="•"/>
              <a:tabLst>
                <a:tab pos="195580" algn="l"/>
              </a:tabLst>
            </a:pPr>
            <a:r>
              <a:rPr sz="2400" b="1" dirty="0">
                <a:solidFill>
                  <a:srgbClr val="292934"/>
                </a:solidFill>
                <a:latin typeface="Arial"/>
                <a:cs typeface="Arial"/>
              </a:rPr>
              <a:t>Assigning attributes to tables based on the</a:t>
            </a:r>
            <a:r>
              <a:rPr sz="2400" b="1" spc="-120" dirty="0">
                <a:solidFill>
                  <a:srgbClr val="292934"/>
                </a:solidFill>
                <a:latin typeface="Arial"/>
                <a:cs typeface="Arial"/>
              </a:rPr>
              <a:t> </a:t>
            </a:r>
            <a:r>
              <a:rPr sz="2400" b="1" dirty="0">
                <a:solidFill>
                  <a:srgbClr val="292934"/>
                </a:solidFill>
                <a:latin typeface="Arial"/>
                <a:cs typeface="Arial"/>
              </a:rPr>
              <a:t>concept  of</a:t>
            </a:r>
            <a:r>
              <a:rPr sz="2400" b="1" spc="-100" dirty="0">
                <a:solidFill>
                  <a:srgbClr val="292934"/>
                </a:solidFill>
                <a:latin typeface="Arial"/>
                <a:cs typeface="Arial"/>
              </a:rPr>
              <a:t> </a:t>
            </a:r>
            <a:r>
              <a:rPr sz="2400" b="1" dirty="0">
                <a:solidFill>
                  <a:srgbClr val="292934"/>
                </a:solidFill>
                <a:latin typeface="Arial"/>
                <a:cs typeface="Arial"/>
              </a:rPr>
              <a:t>determination</a:t>
            </a:r>
            <a:endParaRPr sz="2400" dirty="0">
              <a:latin typeface="Arial"/>
              <a:cs typeface="Arial"/>
            </a:endParaRPr>
          </a:p>
          <a:p>
            <a:pPr>
              <a:lnSpc>
                <a:spcPct val="100000"/>
              </a:lnSpc>
              <a:spcBef>
                <a:spcPts val="40"/>
              </a:spcBef>
              <a:buChar char="•"/>
            </a:pPr>
            <a:endParaRPr sz="3450" dirty="0">
              <a:latin typeface="Times New Roman"/>
              <a:cs typeface="Times New Roman"/>
            </a:endParaRPr>
          </a:p>
          <a:p>
            <a:pPr marL="195580" indent="-182880">
              <a:lnSpc>
                <a:spcPct val="100000"/>
              </a:lnSpc>
              <a:spcBef>
                <a:spcPts val="5"/>
              </a:spcBef>
              <a:buClr>
                <a:srgbClr val="93A299"/>
              </a:buClr>
              <a:buSzPct val="85416"/>
              <a:buChar char="•"/>
              <a:tabLst>
                <a:tab pos="195580" algn="l"/>
              </a:tabLst>
            </a:pPr>
            <a:r>
              <a:rPr sz="2400" dirty="0">
                <a:solidFill>
                  <a:srgbClr val="292934"/>
                </a:solidFill>
                <a:latin typeface="Arial"/>
                <a:cs typeface="Arial"/>
              </a:rPr>
              <a:t>Normal</a:t>
            </a:r>
            <a:r>
              <a:rPr sz="2400" spc="-100" dirty="0">
                <a:solidFill>
                  <a:srgbClr val="292934"/>
                </a:solidFill>
                <a:latin typeface="Arial"/>
                <a:cs typeface="Arial"/>
              </a:rPr>
              <a:t> </a:t>
            </a:r>
            <a:r>
              <a:rPr sz="2400" dirty="0">
                <a:solidFill>
                  <a:srgbClr val="292934"/>
                </a:solidFill>
                <a:latin typeface="Arial"/>
                <a:cs typeface="Arial"/>
              </a:rPr>
              <a:t>forms</a:t>
            </a:r>
            <a:endParaRPr sz="2400" dirty="0">
              <a:latin typeface="Arial"/>
              <a:cs typeface="Arial"/>
            </a:endParaRPr>
          </a:p>
          <a:p>
            <a:pPr marL="462280" lvl="1" indent="-182880">
              <a:lnSpc>
                <a:spcPct val="100000"/>
              </a:lnSpc>
              <a:spcBef>
                <a:spcPts val="420"/>
              </a:spcBef>
              <a:buClr>
                <a:srgbClr val="93A299"/>
              </a:buClr>
              <a:buSzPct val="85000"/>
              <a:buChar char="•"/>
              <a:tabLst>
                <a:tab pos="462280" algn="l"/>
              </a:tabLst>
            </a:pPr>
            <a:r>
              <a:rPr sz="2000" dirty="0">
                <a:solidFill>
                  <a:srgbClr val="292934"/>
                </a:solidFill>
                <a:latin typeface="Arial"/>
                <a:cs typeface="Arial"/>
              </a:rPr>
              <a:t>First normal form</a:t>
            </a:r>
            <a:r>
              <a:rPr sz="2000" spc="-105" dirty="0">
                <a:solidFill>
                  <a:srgbClr val="292934"/>
                </a:solidFill>
                <a:latin typeface="Arial"/>
                <a:cs typeface="Arial"/>
              </a:rPr>
              <a:t> </a:t>
            </a:r>
            <a:r>
              <a:rPr sz="2000" dirty="0">
                <a:solidFill>
                  <a:srgbClr val="292934"/>
                </a:solidFill>
                <a:latin typeface="Arial"/>
                <a:cs typeface="Arial"/>
              </a:rPr>
              <a:t>(1NF)</a:t>
            </a:r>
            <a:endParaRPr sz="2000" dirty="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Second normal form</a:t>
            </a:r>
            <a:r>
              <a:rPr sz="2000" spc="-100" dirty="0">
                <a:solidFill>
                  <a:srgbClr val="292934"/>
                </a:solidFill>
                <a:latin typeface="Arial"/>
                <a:cs typeface="Arial"/>
              </a:rPr>
              <a:t> </a:t>
            </a:r>
            <a:r>
              <a:rPr sz="2000" dirty="0">
                <a:solidFill>
                  <a:srgbClr val="292934"/>
                </a:solidFill>
                <a:latin typeface="Arial"/>
                <a:cs typeface="Arial"/>
              </a:rPr>
              <a:t>(2NF)</a:t>
            </a:r>
            <a:endParaRPr sz="2000" dirty="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Third normal form</a:t>
            </a:r>
            <a:r>
              <a:rPr sz="2000" spc="-100" dirty="0">
                <a:solidFill>
                  <a:srgbClr val="292934"/>
                </a:solidFill>
                <a:latin typeface="Arial"/>
                <a:cs typeface="Arial"/>
              </a:rPr>
              <a:t> </a:t>
            </a:r>
            <a:r>
              <a:rPr sz="2000" dirty="0">
                <a:solidFill>
                  <a:srgbClr val="292934"/>
                </a:solidFill>
                <a:latin typeface="Arial"/>
                <a:cs typeface="Arial"/>
              </a:rPr>
              <a:t>(3NF)</a:t>
            </a:r>
            <a:endParaRPr sz="20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100" dirty="0"/>
              <a:t>Normalization </a:t>
            </a:r>
            <a:r>
              <a:rPr sz="4000" spc="-70" dirty="0"/>
              <a:t>and </a:t>
            </a:r>
            <a:r>
              <a:rPr sz="4000" spc="-95" dirty="0"/>
              <a:t>Database</a:t>
            </a:r>
            <a:r>
              <a:rPr sz="4000" spc="-450" dirty="0"/>
              <a:t> </a:t>
            </a:r>
            <a:r>
              <a:rPr sz="4000" spc="-105" dirty="0"/>
              <a:t>Design</a:t>
            </a:r>
            <a:endParaRPr sz="4000"/>
          </a:p>
        </p:txBody>
      </p:sp>
      <p:sp>
        <p:nvSpPr>
          <p:cNvPr id="3" name="object 3"/>
          <p:cNvSpPr txBox="1"/>
          <p:nvPr/>
        </p:nvSpPr>
        <p:spPr>
          <a:xfrm>
            <a:off x="535940" y="1645920"/>
            <a:ext cx="8002905" cy="27025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Normalization should be part of the design</a:t>
            </a:r>
            <a:r>
              <a:rPr sz="2400" spc="-110" dirty="0">
                <a:solidFill>
                  <a:srgbClr val="292934"/>
                </a:solidFill>
                <a:latin typeface="Arial"/>
                <a:cs typeface="Arial"/>
              </a:rPr>
              <a:t> </a:t>
            </a:r>
            <a:r>
              <a:rPr sz="2400" dirty="0">
                <a:solidFill>
                  <a:srgbClr val="292934"/>
                </a:solidFill>
                <a:latin typeface="Arial"/>
                <a:cs typeface="Arial"/>
              </a:rPr>
              <a:t>process</a:t>
            </a:r>
            <a:endParaRPr sz="2400" dirty="0">
              <a:latin typeface="Arial"/>
              <a:cs typeface="Arial"/>
            </a:endParaRPr>
          </a:p>
          <a:p>
            <a:pPr marL="190500" marR="514350" indent="-177800">
              <a:lnSpc>
                <a:spcPct val="101499"/>
              </a:lnSpc>
              <a:spcBef>
                <a:spcPts val="450"/>
              </a:spcBef>
              <a:buClr>
                <a:srgbClr val="93A299"/>
              </a:buClr>
              <a:buSzPct val="83333"/>
              <a:buChar char="•"/>
              <a:tabLst>
                <a:tab pos="195580" algn="l"/>
              </a:tabLst>
            </a:pPr>
            <a:r>
              <a:rPr sz="2400" dirty="0">
                <a:solidFill>
                  <a:srgbClr val="292934"/>
                </a:solidFill>
                <a:latin typeface="Arial"/>
                <a:cs typeface="Arial"/>
              </a:rPr>
              <a:t>Proposed entities must meet </a:t>
            </a:r>
            <a:r>
              <a:rPr lang="en-US" sz="2400" dirty="0">
                <a:solidFill>
                  <a:srgbClr val="292934"/>
                </a:solidFill>
                <a:latin typeface="Arial"/>
                <a:cs typeface="Arial"/>
              </a:rPr>
              <a:t>the</a:t>
            </a:r>
            <a:r>
              <a:rPr lang="zh-CN" altLang="en-US" sz="2400">
                <a:solidFill>
                  <a:srgbClr val="292934"/>
                </a:solidFill>
                <a:latin typeface="Arial"/>
                <a:cs typeface="Arial"/>
              </a:rPr>
              <a:t> </a:t>
            </a:r>
            <a:r>
              <a:rPr sz="2400">
                <a:solidFill>
                  <a:srgbClr val="292934"/>
                </a:solidFill>
                <a:latin typeface="Arial"/>
                <a:cs typeface="Arial"/>
              </a:rPr>
              <a:t>required normal</a:t>
            </a:r>
            <a:r>
              <a:rPr sz="2400" spc="-110">
                <a:solidFill>
                  <a:srgbClr val="292934"/>
                </a:solidFill>
                <a:latin typeface="Arial"/>
                <a:cs typeface="Arial"/>
              </a:rPr>
              <a:t> </a:t>
            </a:r>
            <a:r>
              <a:rPr sz="2400" dirty="0">
                <a:solidFill>
                  <a:srgbClr val="292934"/>
                </a:solidFill>
                <a:latin typeface="Arial"/>
                <a:cs typeface="Arial"/>
              </a:rPr>
              <a:t>form  before table structures are</a:t>
            </a:r>
            <a:r>
              <a:rPr sz="2400" spc="-100" dirty="0">
                <a:solidFill>
                  <a:srgbClr val="292934"/>
                </a:solidFill>
                <a:latin typeface="Arial"/>
                <a:cs typeface="Arial"/>
              </a:rPr>
              <a:t> </a:t>
            </a:r>
            <a:r>
              <a:rPr sz="2400" dirty="0">
                <a:solidFill>
                  <a:srgbClr val="292934"/>
                </a:solidFill>
                <a:latin typeface="Arial"/>
                <a:cs typeface="Arial"/>
              </a:rPr>
              <a:t>created</a:t>
            </a:r>
            <a:endParaRPr sz="2400">
              <a:latin typeface="Arial"/>
              <a:cs typeface="Arial"/>
            </a:endParaRPr>
          </a:p>
          <a:p>
            <a:pPr marL="190500" marR="5080" indent="-177800">
              <a:lnSpc>
                <a:spcPts val="2820"/>
              </a:lnSpc>
              <a:spcBef>
                <a:spcPts val="740"/>
              </a:spcBef>
              <a:buClr>
                <a:srgbClr val="93A299"/>
              </a:buClr>
              <a:buSzPct val="83333"/>
              <a:buChar char="•"/>
              <a:tabLst>
                <a:tab pos="195580" algn="l"/>
              </a:tabLst>
            </a:pPr>
            <a:r>
              <a:rPr sz="2400" dirty="0">
                <a:solidFill>
                  <a:srgbClr val="292934"/>
                </a:solidFill>
                <a:latin typeface="Arial"/>
                <a:cs typeface="Arial"/>
              </a:rPr>
              <a:t>Principles and normalization procedures to be</a:t>
            </a:r>
            <a:r>
              <a:rPr sz="2400" spc="-100" dirty="0">
                <a:solidFill>
                  <a:srgbClr val="292934"/>
                </a:solidFill>
                <a:latin typeface="Arial"/>
                <a:cs typeface="Arial"/>
              </a:rPr>
              <a:t> </a:t>
            </a:r>
            <a:r>
              <a:rPr sz="2400" dirty="0">
                <a:solidFill>
                  <a:srgbClr val="292934"/>
                </a:solidFill>
                <a:latin typeface="Arial"/>
                <a:cs typeface="Arial"/>
              </a:rPr>
              <a:t>understood  to redesign and modify</a:t>
            </a:r>
            <a:r>
              <a:rPr sz="2400" spc="-100" dirty="0">
                <a:solidFill>
                  <a:srgbClr val="292934"/>
                </a:solidFill>
                <a:latin typeface="Arial"/>
                <a:cs typeface="Arial"/>
              </a:rPr>
              <a:t> </a:t>
            </a:r>
            <a:r>
              <a:rPr sz="2400" dirty="0">
                <a:solidFill>
                  <a:srgbClr val="292934"/>
                </a:solidFill>
                <a:latin typeface="Arial"/>
                <a:cs typeface="Arial"/>
              </a:rPr>
              <a:t>databases</a:t>
            </a:r>
            <a:endParaRPr sz="2400" dirty="0">
              <a:latin typeface="Arial"/>
              <a:cs typeface="Arial"/>
            </a:endParaRPr>
          </a:p>
          <a:p>
            <a:pPr marL="462280" lvl="1" indent="-182880">
              <a:lnSpc>
                <a:spcPct val="100000"/>
              </a:lnSpc>
              <a:spcBef>
                <a:spcPts val="415"/>
              </a:spcBef>
              <a:buClr>
                <a:srgbClr val="93A299"/>
              </a:buClr>
              <a:buSzPct val="85000"/>
              <a:buChar char="•"/>
              <a:tabLst>
                <a:tab pos="462280" algn="l"/>
              </a:tabLst>
            </a:pPr>
            <a:r>
              <a:rPr sz="2000" dirty="0">
                <a:solidFill>
                  <a:srgbClr val="292934"/>
                </a:solidFill>
                <a:latin typeface="Arial"/>
                <a:cs typeface="Arial"/>
              </a:rPr>
              <a:t>ERD is created through an iterative</a:t>
            </a:r>
            <a:r>
              <a:rPr sz="2000" spc="-100" dirty="0">
                <a:solidFill>
                  <a:srgbClr val="292934"/>
                </a:solidFill>
                <a:latin typeface="Arial"/>
                <a:cs typeface="Arial"/>
              </a:rPr>
              <a:t> </a:t>
            </a:r>
            <a:r>
              <a:rPr sz="2000" dirty="0">
                <a:solidFill>
                  <a:srgbClr val="292934"/>
                </a:solidFill>
                <a:latin typeface="Arial"/>
                <a:cs typeface="Arial"/>
              </a:rPr>
              <a:t>process</a:t>
            </a:r>
            <a:endParaRPr sz="2000" dirty="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Normalization focuses on the characteristics of specific</a:t>
            </a:r>
            <a:r>
              <a:rPr sz="2000" spc="-105" dirty="0">
                <a:solidFill>
                  <a:srgbClr val="292934"/>
                </a:solidFill>
                <a:latin typeface="Arial"/>
                <a:cs typeface="Arial"/>
              </a:rPr>
              <a:t> </a:t>
            </a:r>
            <a:r>
              <a:rPr sz="2000" dirty="0">
                <a:solidFill>
                  <a:srgbClr val="292934"/>
                </a:solidFill>
                <a:latin typeface="Arial"/>
                <a:cs typeface="Arial"/>
              </a:rPr>
              <a:t>entities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105" dirty="0"/>
              <a:t>Normalization</a:t>
            </a:r>
            <a:endParaRPr sz="4000"/>
          </a:p>
        </p:txBody>
      </p:sp>
      <p:sp>
        <p:nvSpPr>
          <p:cNvPr id="3" name="object 3"/>
          <p:cNvSpPr txBox="1"/>
          <p:nvPr/>
        </p:nvSpPr>
        <p:spPr>
          <a:xfrm>
            <a:off x="535940" y="1645920"/>
            <a:ext cx="8069580" cy="31343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Structural point of view of normal</a:t>
            </a:r>
            <a:r>
              <a:rPr sz="2400" spc="-114" dirty="0">
                <a:solidFill>
                  <a:srgbClr val="292934"/>
                </a:solidFill>
                <a:latin typeface="Arial"/>
                <a:cs typeface="Arial"/>
              </a:rPr>
              <a:t> </a:t>
            </a:r>
            <a:r>
              <a:rPr sz="2400" dirty="0">
                <a:solidFill>
                  <a:srgbClr val="292934"/>
                </a:solidFill>
                <a:latin typeface="Arial"/>
                <a:cs typeface="Arial"/>
              </a:rPr>
              <a:t>forms</a:t>
            </a:r>
            <a:endParaRPr sz="2400" dirty="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Higher normal forms are better than lower normal</a:t>
            </a:r>
            <a:r>
              <a:rPr sz="2000" spc="-100" dirty="0">
                <a:solidFill>
                  <a:srgbClr val="292934"/>
                </a:solidFill>
                <a:latin typeface="Arial"/>
                <a:cs typeface="Arial"/>
              </a:rPr>
              <a:t> </a:t>
            </a:r>
            <a:r>
              <a:rPr sz="2000" dirty="0">
                <a:solidFill>
                  <a:srgbClr val="292934"/>
                </a:solidFill>
                <a:latin typeface="Arial"/>
                <a:cs typeface="Arial"/>
              </a:rPr>
              <a:t>forms</a:t>
            </a:r>
            <a:endParaRPr sz="2000" dirty="0">
              <a:latin typeface="Arial"/>
              <a:cs typeface="Arial"/>
            </a:endParaRPr>
          </a:p>
          <a:p>
            <a:pPr marL="190500" marR="5080" indent="-177800">
              <a:lnSpc>
                <a:spcPct val="101499"/>
              </a:lnSpc>
              <a:spcBef>
                <a:spcPts val="550"/>
              </a:spcBef>
              <a:buClr>
                <a:srgbClr val="93A299"/>
              </a:buClr>
              <a:buSzPct val="83333"/>
              <a:buChar char="•"/>
              <a:tabLst>
                <a:tab pos="195580" algn="l"/>
              </a:tabLst>
            </a:pPr>
            <a:r>
              <a:rPr sz="2400" dirty="0">
                <a:solidFill>
                  <a:srgbClr val="292934"/>
                </a:solidFill>
                <a:latin typeface="Arial"/>
                <a:cs typeface="Arial"/>
              </a:rPr>
              <a:t>Properly designed 3NF structures meet the requirement</a:t>
            </a:r>
            <a:r>
              <a:rPr sz="2400" spc="-114" dirty="0">
                <a:solidFill>
                  <a:srgbClr val="292934"/>
                </a:solidFill>
                <a:latin typeface="Arial"/>
                <a:cs typeface="Arial"/>
              </a:rPr>
              <a:t> </a:t>
            </a:r>
            <a:r>
              <a:rPr sz="2400" dirty="0">
                <a:solidFill>
                  <a:srgbClr val="292934"/>
                </a:solidFill>
                <a:latin typeface="Arial"/>
                <a:cs typeface="Arial"/>
              </a:rPr>
              <a:t>of  fourth normal form</a:t>
            </a:r>
            <a:r>
              <a:rPr sz="2400" spc="-100" dirty="0">
                <a:solidFill>
                  <a:srgbClr val="292934"/>
                </a:solidFill>
                <a:latin typeface="Arial"/>
                <a:cs typeface="Arial"/>
              </a:rPr>
              <a:t> </a:t>
            </a:r>
            <a:r>
              <a:rPr sz="2400" dirty="0">
                <a:solidFill>
                  <a:srgbClr val="292934"/>
                </a:solidFill>
                <a:latin typeface="Arial"/>
                <a:cs typeface="Arial"/>
              </a:rPr>
              <a:t>(4NF)</a:t>
            </a:r>
            <a:endParaRPr sz="2400" dirty="0">
              <a:latin typeface="Arial"/>
              <a:cs typeface="Arial"/>
            </a:endParaRPr>
          </a:p>
          <a:p>
            <a:pPr marL="190500" marR="139065" indent="-177800">
              <a:lnSpc>
                <a:spcPct val="101499"/>
              </a:lnSpc>
              <a:spcBef>
                <a:spcPts val="450"/>
              </a:spcBef>
              <a:buClr>
                <a:srgbClr val="93A299"/>
              </a:buClr>
              <a:buSzPct val="83333"/>
              <a:buChar char="•"/>
              <a:tabLst>
                <a:tab pos="195580" algn="l"/>
              </a:tabLst>
            </a:pPr>
            <a:r>
              <a:rPr sz="2400" dirty="0">
                <a:solidFill>
                  <a:srgbClr val="292934"/>
                </a:solidFill>
                <a:latin typeface="Arial"/>
                <a:cs typeface="Arial"/>
              </a:rPr>
              <a:t>In business database design, 3NF is as high as you</a:t>
            </a:r>
            <a:r>
              <a:rPr sz="2400" spc="-110" dirty="0">
                <a:solidFill>
                  <a:srgbClr val="292934"/>
                </a:solidFill>
                <a:latin typeface="Arial"/>
                <a:cs typeface="Arial"/>
              </a:rPr>
              <a:t> </a:t>
            </a:r>
            <a:r>
              <a:rPr sz="2400" dirty="0">
                <a:solidFill>
                  <a:srgbClr val="292934"/>
                </a:solidFill>
                <a:latin typeface="Arial"/>
                <a:cs typeface="Arial"/>
              </a:rPr>
              <a:t>need  to go in the normalization</a:t>
            </a:r>
            <a:r>
              <a:rPr sz="2400" spc="-100" dirty="0">
                <a:solidFill>
                  <a:srgbClr val="292934"/>
                </a:solidFill>
                <a:latin typeface="Arial"/>
                <a:cs typeface="Arial"/>
              </a:rPr>
              <a:t> </a:t>
            </a:r>
            <a:r>
              <a:rPr sz="2400" dirty="0">
                <a:solidFill>
                  <a:srgbClr val="292934"/>
                </a:solidFill>
                <a:latin typeface="Arial"/>
                <a:cs typeface="Arial"/>
              </a:rPr>
              <a:t>process</a:t>
            </a:r>
            <a:endParaRPr sz="2400" dirty="0">
              <a:latin typeface="Arial"/>
              <a:cs typeface="Arial"/>
            </a:endParaRPr>
          </a:p>
          <a:p>
            <a:pPr marL="195580" indent="-182880">
              <a:lnSpc>
                <a:spcPct val="100000"/>
              </a:lnSpc>
              <a:spcBef>
                <a:spcPts val="595"/>
              </a:spcBef>
              <a:buClr>
                <a:srgbClr val="93A299"/>
              </a:buClr>
              <a:buSzPct val="85416"/>
              <a:buFont typeface="Arial"/>
              <a:buChar char="•"/>
              <a:tabLst>
                <a:tab pos="195580" algn="l"/>
              </a:tabLst>
            </a:pPr>
            <a:r>
              <a:rPr sz="2400" b="1" spc="-5" dirty="0">
                <a:solidFill>
                  <a:srgbClr val="292934"/>
                </a:solidFill>
                <a:latin typeface="Arial"/>
                <a:cs typeface="Arial"/>
              </a:rPr>
              <a:t>Denormalization</a:t>
            </a:r>
            <a:r>
              <a:rPr sz="2400" spc="-5" dirty="0">
                <a:solidFill>
                  <a:srgbClr val="292934"/>
                </a:solidFill>
                <a:latin typeface="Arial"/>
                <a:cs typeface="Arial"/>
              </a:rPr>
              <a:t>: </a:t>
            </a:r>
            <a:r>
              <a:rPr sz="2400" dirty="0">
                <a:solidFill>
                  <a:srgbClr val="292934"/>
                </a:solidFill>
                <a:latin typeface="Arial"/>
                <a:cs typeface="Arial"/>
              </a:rPr>
              <a:t>Produces a lower normal</a:t>
            </a:r>
            <a:r>
              <a:rPr sz="2400" spc="-25" dirty="0">
                <a:solidFill>
                  <a:srgbClr val="292934"/>
                </a:solidFill>
                <a:latin typeface="Arial"/>
                <a:cs typeface="Arial"/>
              </a:rPr>
              <a:t> </a:t>
            </a:r>
            <a:r>
              <a:rPr sz="2400" dirty="0">
                <a:solidFill>
                  <a:srgbClr val="292934"/>
                </a:solidFill>
                <a:latin typeface="Arial"/>
                <a:cs typeface="Arial"/>
              </a:rPr>
              <a:t>form</a:t>
            </a:r>
            <a:endParaRPr sz="2400" dirty="0">
              <a:latin typeface="Arial"/>
              <a:cs typeface="Arial"/>
            </a:endParaRPr>
          </a:p>
          <a:p>
            <a:pPr marL="462280" lvl="1" indent="-182880">
              <a:lnSpc>
                <a:spcPct val="100000"/>
              </a:lnSpc>
              <a:spcBef>
                <a:spcPts val="420"/>
              </a:spcBef>
              <a:buClr>
                <a:srgbClr val="93A299"/>
              </a:buClr>
              <a:buSzPct val="85000"/>
              <a:buChar char="•"/>
              <a:tabLst>
                <a:tab pos="462280" algn="l"/>
              </a:tabLst>
            </a:pPr>
            <a:r>
              <a:rPr sz="2000" dirty="0">
                <a:solidFill>
                  <a:srgbClr val="292934"/>
                </a:solidFill>
                <a:latin typeface="Arial"/>
                <a:cs typeface="Arial"/>
              </a:rPr>
              <a:t>Results in increased performance and greater data</a:t>
            </a:r>
            <a:r>
              <a:rPr sz="2000" spc="-100" dirty="0">
                <a:solidFill>
                  <a:srgbClr val="292934"/>
                </a:solidFill>
                <a:latin typeface="Arial"/>
                <a:cs typeface="Arial"/>
              </a:rPr>
              <a:t> </a:t>
            </a:r>
            <a:r>
              <a:rPr sz="2000" dirty="0">
                <a:solidFill>
                  <a:srgbClr val="292934"/>
                </a:solidFill>
                <a:latin typeface="Arial"/>
                <a:cs typeface="Arial"/>
              </a:rPr>
              <a:t>redundancy</a:t>
            </a:r>
            <a:endParaRPr sz="20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90" dirty="0"/>
              <a:t>Functional </a:t>
            </a:r>
            <a:r>
              <a:rPr sz="4000" spc="-95" dirty="0"/>
              <a:t>Dependence</a:t>
            </a:r>
            <a:r>
              <a:rPr sz="4000" spc="-420" dirty="0"/>
              <a:t> </a:t>
            </a:r>
            <a:r>
              <a:rPr sz="4000" spc="-105" dirty="0"/>
              <a:t>Concepts</a:t>
            </a:r>
            <a:endParaRPr sz="4000"/>
          </a:p>
        </p:txBody>
      </p:sp>
      <p:graphicFrame>
        <p:nvGraphicFramePr>
          <p:cNvPr id="3" name="object 3"/>
          <p:cNvGraphicFramePr>
            <a:graphicFrameLocks noGrp="1"/>
          </p:cNvGraphicFramePr>
          <p:nvPr>
            <p:extLst>
              <p:ext uri="{D42A27DB-BD31-4B8C-83A1-F6EECF244321}">
                <p14:modId xmlns:p14="http://schemas.microsoft.com/office/powerpoint/2010/main" val="84412948"/>
              </p:ext>
            </p:extLst>
          </p:nvPr>
        </p:nvGraphicFramePr>
        <p:xfrm>
          <a:off x="381000" y="1828800"/>
          <a:ext cx="8382004" cy="3018490"/>
        </p:xfrm>
        <a:graphic>
          <a:graphicData uri="http://schemas.openxmlformats.org/drawingml/2006/table">
            <a:tbl>
              <a:tblPr firstRow="1" bandRow="1">
                <a:tableStyleId>{2D5ABB26-0587-4C30-8999-92F81FD0307C}</a:tableStyleId>
              </a:tblPr>
              <a:tblGrid>
                <a:gridCol w="4191002">
                  <a:extLst>
                    <a:ext uri="{9D8B030D-6E8A-4147-A177-3AD203B41FA5}">
                      <a16:colId xmlns:a16="http://schemas.microsoft.com/office/drawing/2014/main" val="20000"/>
                    </a:ext>
                  </a:extLst>
                </a:gridCol>
                <a:gridCol w="4191002">
                  <a:extLst>
                    <a:ext uri="{9D8B030D-6E8A-4147-A177-3AD203B41FA5}">
                      <a16:colId xmlns:a16="http://schemas.microsoft.com/office/drawing/2014/main" val="20001"/>
                    </a:ext>
                  </a:extLst>
                </a:gridCol>
              </a:tblGrid>
              <a:tr h="365774">
                <a:tc>
                  <a:txBody>
                    <a:bodyPr/>
                    <a:lstStyle/>
                    <a:p>
                      <a:pPr marL="84455">
                        <a:lnSpc>
                          <a:spcPct val="100000"/>
                        </a:lnSpc>
                        <a:spcBef>
                          <a:spcPts val="310"/>
                        </a:spcBef>
                      </a:pPr>
                      <a:r>
                        <a:rPr sz="1800" b="1" spc="-5" dirty="0">
                          <a:solidFill>
                            <a:srgbClr val="292934"/>
                          </a:solidFill>
                          <a:latin typeface="Georgia"/>
                          <a:cs typeface="Georgia"/>
                        </a:rPr>
                        <a:t>Concept</a:t>
                      </a:r>
                      <a:endParaRPr sz="180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25400">
                      <a:solidFill>
                        <a:srgbClr val="93A299"/>
                      </a:solidFill>
                      <a:prstDash val="solid"/>
                    </a:lnB>
                  </a:tcPr>
                </a:tc>
                <a:tc>
                  <a:txBody>
                    <a:bodyPr/>
                    <a:lstStyle/>
                    <a:p>
                      <a:pPr marL="84455">
                        <a:lnSpc>
                          <a:spcPct val="100000"/>
                        </a:lnSpc>
                        <a:spcBef>
                          <a:spcPts val="310"/>
                        </a:spcBef>
                      </a:pPr>
                      <a:r>
                        <a:rPr sz="1800" b="1" dirty="0">
                          <a:solidFill>
                            <a:srgbClr val="292934"/>
                          </a:solidFill>
                          <a:latin typeface="Georgia"/>
                          <a:cs typeface="Georgia"/>
                        </a:rPr>
                        <a:t>Definition</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25400">
                      <a:solidFill>
                        <a:srgbClr val="93A299"/>
                      </a:solidFill>
                      <a:prstDash val="solid"/>
                    </a:lnB>
                  </a:tcPr>
                </a:tc>
                <a:extLst>
                  <a:ext uri="{0D108BD9-81ED-4DB2-BD59-A6C34878D82A}">
                    <a16:rowId xmlns:a16="http://schemas.microsoft.com/office/drawing/2014/main" val="10000"/>
                  </a:ext>
                </a:extLst>
              </a:tr>
              <a:tr h="1189036">
                <a:tc>
                  <a:txBody>
                    <a:bodyPr/>
                    <a:lstStyle/>
                    <a:p>
                      <a:pPr marL="84455">
                        <a:lnSpc>
                          <a:spcPct val="100000"/>
                        </a:lnSpc>
                        <a:spcBef>
                          <a:spcPts val="260"/>
                        </a:spcBef>
                      </a:pPr>
                      <a:r>
                        <a:rPr sz="1800" b="1" spc="-5" dirty="0">
                          <a:solidFill>
                            <a:srgbClr val="292934"/>
                          </a:solidFill>
                          <a:latin typeface="Georgia"/>
                          <a:cs typeface="Georgia"/>
                        </a:rPr>
                        <a:t>Functional</a:t>
                      </a:r>
                      <a:r>
                        <a:rPr sz="1800" b="1" spc="-65" dirty="0">
                          <a:solidFill>
                            <a:srgbClr val="292934"/>
                          </a:solidFill>
                          <a:latin typeface="Georgia"/>
                          <a:cs typeface="Georgia"/>
                        </a:rPr>
                        <a:t> </a:t>
                      </a:r>
                      <a:r>
                        <a:rPr sz="1800" b="1" spc="-5" dirty="0">
                          <a:solidFill>
                            <a:srgbClr val="292934"/>
                          </a:solidFill>
                          <a:latin typeface="Georgia"/>
                          <a:cs typeface="Georgia"/>
                        </a:rPr>
                        <a:t>dependence</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25400">
                      <a:solidFill>
                        <a:srgbClr val="93A299"/>
                      </a:solidFill>
                      <a:prstDash val="solid"/>
                    </a:lnT>
                    <a:lnB w="12700">
                      <a:solidFill>
                        <a:srgbClr val="93A299"/>
                      </a:solidFill>
                      <a:prstDash val="solid"/>
                    </a:lnB>
                    <a:solidFill>
                      <a:srgbClr val="A4B1A9"/>
                    </a:solidFill>
                  </a:tcPr>
                </a:tc>
                <a:tc>
                  <a:txBody>
                    <a:bodyPr/>
                    <a:lstStyle/>
                    <a:p>
                      <a:pPr marL="84455" marR="460375" indent="0" defTabSz="914400" eaLnBrk="1" fontAlgn="auto" latinLnBrk="0" hangingPunct="1">
                        <a:lnSpc>
                          <a:spcPct val="98800"/>
                        </a:lnSpc>
                        <a:spcBef>
                          <a:spcPts val="285"/>
                        </a:spcBef>
                        <a:spcAft>
                          <a:spcPts val="0"/>
                        </a:spcAft>
                        <a:buClrTx/>
                        <a:buSzTx/>
                        <a:buFontTx/>
                        <a:buNone/>
                        <a:tabLst/>
                        <a:defRPr/>
                      </a:pPr>
                      <a:r>
                        <a:rPr lang="en-US" sz="1800" spc="0" dirty="0">
                          <a:solidFill>
                            <a:srgbClr val="292934"/>
                          </a:solidFill>
                          <a:latin typeface="Georgia"/>
                          <a:cs typeface="Georgia"/>
                        </a:rPr>
                        <a:t>If</a:t>
                      </a:r>
                      <a:r>
                        <a:rPr lang="en-US" sz="1800" spc="-100" dirty="0">
                          <a:solidFill>
                            <a:srgbClr val="292934"/>
                          </a:solidFill>
                          <a:latin typeface="Georgia"/>
                          <a:cs typeface="Georgia"/>
                        </a:rPr>
                        <a:t> </a:t>
                      </a:r>
                      <a:r>
                        <a:rPr lang="en-US" sz="1800" b="1" dirty="0">
                          <a:solidFill>
                            <a:srgbClr val="292934"/>
                          </a:solidFill>
                          <a:latin typeface="Georgia"/>
                          <a:cs typeface="Georgia"/>
                        </a:rPr>
                        <a:t>each value of A determines one and only one value of</a:t>
                      </a:r>
                      <a:r>
                        <a:rPr lang="en-US" sz="1800" b="1" spc="-100" dirty="0">
                          <a:solidFill>
                            <a:srgbClr val="292934"/>
                          </a:solidFill>
                          <a:latin typeface="Georgia"/>
                          <a:cs typeface="Georgia"/>
                        </a:rPr>
                        <a:t> </a:t>
                      </a:r>
                      <a:r>
                        <a:rPr lang="en-US" sz="1800" b="1" dirty="0">
                          <a:solidFill>
                            <a:srgbClr val="292934"/>
                          </a:solidFill>
                          <a:latin typeface="Georgia"/>
                          <a:cs typeface="Georgia"/>
                        </a:rPr>
                        <a:t>B,</a:t>
                      </a:r>
                      <a:endParaRPr lang="en-US" sz="1800" dirty="0">
                        <a:latin typeface="Georgia"/>
                        <a:cs typeface="Georgia"/>
                      </a:endParaRPr>
                    </a:p>
                    <a:p>
                      <a:pPr marL="84455" marR="460375">
                        <a:lnSpc>
                          <a:spcPct val="98800"/>
                        </a:lnSpc>
                        <a:spcBef>
                          <a:spcPts val="285"/>
                        </a:spcBef>
                      </a:pPr>
                      <a:r>
                        <a:rPr sz="1800" dirty="0">
                          <a:solidFill>
                            <a:srgbClr val="292934"/>
                          </a:solidFill>
                          <a:latin typeface="Georgia"/>
                          <a:cs typeface="Georgia"/>
                        </a:rPr>
                        <a:t>The attribute B is functionally  dependent on the attribute A</a:t>
                      </a:r>
                      <a:r>
                        <a:rPr lang="en-US" sz="1800" dirty="0">
                          <a:solidFill>
                            <a:srgbClr val="292934"/>
                          </a:solidFill>
                          <a:latin typeface="Georgia"/>
                          <a:cs typeface="Georgia"/>
                        </a:rPr>
                        <a:t>.</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25400">
                      <a:solidFill>
                        <a:srgbClr val="93A299"/>
                      </a:solidFill>
                      <a:prstDash val="solid"/>
                    </a:lnT>
                    <a:lnB w="12700">
                      <a:solidFill>
                        <a:srgbClr val="93A299"/>
                      </a:solidFill>
                      <a:prstDash val="solid"/>
                    </a:lnB>
                    <a:solidFill>
                      <a:srgbClr val="A4B1A9"/>
                    </a:solidFill>
                  </a:tcPr>
                </a:tc>
                <a:extLst>
                  <a:ext uri="{0D108BD9-81ED-4DB2-BD59-A6C34878D82A}">
                    <a16:rowId xmlns:a16="http://schemas.microsoft.com/office/drawing/2014/main" val="10001"/>
                  </a:ext>
                </a:extLst>
              </a:tr>
              <a:tr h="1463680">
                <a:tc>
                  <a:txBody>
                    <a:bodyPr/>
                    <a:lstStyle/>
                    <a:p>
                      <a:pPr marL="84455" marR="1224915">
                        <a:lnSpc>
                          <a:spcPts val="2100"/>
                        </a:lnSpc>
                        <a:spcBef>
                          <a:spcPts val="430"/>
                        </a:spcBef>
                      </a:pPr>
                      <a:r>
                        <a:rPr sz="1800" dirty="0">
                          <a:solidFill>
                            <a:srgbClr val="292934"/>
                          </a:solidFill>
                          <a:latin typeface="Georgia"/>
                          <a:cs typeface="Georgia"/>
                        </a:rPr>
                        <a:t>Fully functional</a:t>
                      </a:r>
                      <a:r>
                        <a:rPr sz="1800" spc="-100" dirty="0">
                          <a:solidFill>
                            <a:srgbClr val="292934"/>
                          </a:solidFill>
                          <a:latin typeface="Georgia"/>
                          <a:cs typeface="Georgia"/>
                        </a:rPr>
                        <a:t> </a:t>
                      </a:r>
                      <a:r>
                        <a:rPr sz="1800" dirty="0">
                          <a:solidFill>
                            <a:srgbClr val="292934"/>
                          </a:solidFill>
                          <a:latin typeface="Georgia"/>
                          <a:cs typeface="Georgia"/>
                        </a:rPr>
                        <a:t>dependence  (composite</a:t>
                      </a:r>
                      <a:r>
                        <a:rPr sz="1800" spc="-100" dirty="0">
                          <a:solidFill>
                            <a:srgbClr val="292934"/>
                          </a:solidFill>
                          <a:latin typeface="Georgia"/>
                          <a:cs typeface="Georgia"/>
                        </a:rPr>
                        <a:t> </a:t>
                      </a:r>
                      <a:r>
                        <a:rPr sz="1800" dirty="0">
                          <a:solidFill>
                            <a:srgbClr val="292934"/>
                          </a:solidFill>
                          <a:latin typeface="Georgia"/>
                          <a:cs typeface="Georgia"/>
                        </a:rPr>
                        <a:t>key)</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12700">
                      <a:solidFill>
                        <a:srgbClr val="93A299"/>
                      </a:solidFill>
                      <a:prstDash val="solid"/>
                    </a:lnB>
                    <a:solidFill>
                      <a:srgbClr val="A4B1A9"/>
                    </a:solidFill>
                  </a:tcPr>
                </a:tc>
                <a:tc>
                  <a:txBody>
                    <a:bodyPr/>
                    <a:lstStyle/>
                    <a:p>
                      <a:pPr marL="84455" marR="167005">
                        <a:lnSpc>
                          <a:spcPct val="99500"/>
                        </a:lnSpc>
                        <a:spcBef>
                          <a:spcPts val="320"/>
                        </a:spcBef>
                      </a:pPr>
                      <a:r>
                        <a:rPr sz="1800" dirty="0">
                          <a:solidFill>
                            <a:srgbClr val="292934"/>
                          </a:solidFill>
                          <a:latin typeface="Georgia"/>
                          <a:cs typeface="Georgia"/>
                        </a:rPr>
                        <a:t>If attribute B is functionally</a:t>
                      </a:r>
                      <a:r>
                        <a:rPr sz="1800" spc="-100" dirty="0">
                          <a:solidFill>
                            <a:srgbClr val="292934"/>
                          </a:solidFill>
                          <a:latin typeface="Georgia"/>
                          <a:cs typeface="Georgia"/>
                        </a:rPr>
                        <a:t> </a:t>
                      </a:r>
                      <a:r>
                        <a:rPr sz="1800" dirty="0">
                          <a:solidFill>
                            <a:srgbClr val="292934"/>
                          </a:solidFill>
                          <a:latin typeface="Georgia"/>
                          <a:cs typeface="Georgia"/>
                        </a:rPr>
                        <a:t>dependent  on a composite key A but not on any  </a:t>
                      </a:r>
                      <a:r>
                        <a:rPr sz="1800" b="1" dirty="0">
                          <a:solidFill>
                            <a:srgbClr val="292934"/>
                          </a:solidFill>
                          <a:latin typeface="Georgia"/>
                          <a:cs typeface="Georgia"/>
                        </a:rPr>
                        <a:t>Subset</a:t>
                      </a:r>
                      <a:r>
                        <a:rPr sz="1800" dirty="0">
                          <a:solidFill>
                            <a:srgbClr val="292934"/>
                          </a:solidFill>
                          <a:latin typeface="Georgia"/>
                          <a:cs typeface="Georgia"/>
                        </a:rPr>
                        <a:t> of that composite key, the  attribute B is fully functionally  </a:t>
                      </a:r>
                      <a:r>
                        <a:rPr sz="1800" spc="-5" dirty="0">
                          <a:solidFill>
                            <a:srgbClr val="292934"/>
                          </a:solidFill>
                          <a:latin typeface="Georgia"/>
                          <a:cs typeface="Georgia"/>
                        </a:rPr>
                        <a:t>dependent </a:t>
                      </a:r>
                      <a:r>
                        <a:rPr sz="1800" dirty="0">
                          <a:solidFill>
                            <a:srgbClr val="292934"/>
                          </a:solidFill>
                          <a:latin typeface="Georgia"/>
                          <a:cs typeface="Georgia"/>
                        </a:rPr>
                        <a:t>on</a:t>
                      </a:r>
                      <a:r>
                        <a:rPr sz="1800" spc="-90" dirty="0">
                          <a:solidFill>
                            <a:srgbClr val="292934"/>
                          </a:solidFill>
                          <a:latin typeface="Georgia"/>
                          <a:cs typeface="Georgia"/>
                        </a:rPr>
                        <a:t> </a:t>
                      </a:r>
                      <a:r>
                        <a:rPr sz="1800" dirty="0">
                          <a:solidFill>
                            <a:srgbClr val="292934"/>
                          </a:solidFill>
                          <a:latin typeface="Georgia"/>
                          <a:cs typeface="Georgia"/>
                        </a:rPr>
                        <a:t>A.</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12700">
                      <a:solidFill>
                        <a:srgbClr val="93A299"/>
                      </a:solidFill>
                      <a:prstDash val="solid"/>
                    </a:lnB>
                    <a:solidFill>
                      <a:srgbClr val="A4B1A9"/>
                    </a:solidFill>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A48FC391-FC25-4804-AB64-4F702FC75C35}"/>
              </a:ext>
            </a:extLst>
          </p:cNvPr>
          <p:cNvSpPr txBox="1"/>
          <p:nvPr/>
        </p:nvSpPr>
        <p:spPr>
          <a:xfrm>
            <a:off x="381001" y="5410200"/>
            <a:ext cx="8227058" cy="1200329"/>
          </a:xfrm>
          <a:prstGeom prst="rect">
            <a:avLst/>
          </a:prstGeom>
          <a:noFill/>
        </p:spPr>
        <p:txBody>
          <a:bodyPr wrap="square" rtlCol="0">
            <a:spAutoFit/>
          </a:bodyPr>
          <a:lstStyle/>
          <a:p>
            <a:r>
              <a:rPr lang="en-US" dirty="0"/>
              <a:t>Example: PROJ_NUM </a:t>
            </a:r>
            <a:r>
              <a:rPr lang="en-US" altLang="zh-CN" dirty="0"/>
              <a:t>--&gt;</a:t>
            </a:r>
            <a:r>
              <a:rPr lang="zh-CN" altLang="en-US" dirty="0"/>
              <a:t> </a:t>
            </a:r>
            <a:r>
              <a:rPr lang="en-US" dirty="0"/>
              <a:t>PROJ_NAME</a:t>
            </a:r>
          </a:p>
          <a:p>
            <a:r>
              <a:rPr lang="en-US" dirty="0"/>
              <a:t>(read as PROJ_NUM functionally determines PROJ_NAME)</a:t>
            </a:r>
          </a:p>
          <a:p>
            <a:r>
              <a:rPr lang="en-US" dirty="0"/>
              <a:t>In this case, the attribute PROJ_NUM is known as the determinant attribute, and the attribute PROJ_NAME is known as the dependent attribute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130" dirty="0"/>
              <a:t>Types </a:t>
            </a:r>
            <a:r>
              <a:rPr sz="4000" spc="-50" dirty="0"/>
              <a:t>of </a:t>
            </a:r>
            <a:r>
              <a:rPr sz="4000" spc="-95" dirty="0"/>
              <a:t>Functional</a:t>
            </a:r>
            <a:r>
              <a:rPr sz="4000" spc="-440" dirty="0"/>
              <a:t> </a:t>
            </a:r>
            <a:r>
              <a:rPr sz="4000" spc="-95" dirty="0"/>
              <a:t>Dependencies</a:t>
            </a:r>
            <a:endParaRPr sz="4000" dirty="0"/>
          </a:p>
        </p:txBody>
      </p:sp>
      <p:sp>
        <p:nvSpPr>
          <p:cNvPr id="3" name="object 3"/>
          <p:cNvSpPr txBox="1"/>
          <p:nvPr/>
        </p:nvSpPr>
        <p:spPr>
          <a:xfrm>
            <a:off x="535940" y="1666240"/>
            <a:ext cx="8072119" cy="4901342"/>
          </a:xfrm>
          <a:prstGeom prst="rect">
            <a:avLst/>
          </a:prstGeom>
        </p:spPr>
        <p:txBody>
          <a:bodyPr vert="horz" wrap="square" lIns="0" tIns="0" rIns="0" bIns="0" rtlCol="0">
            <a:spAutoFit/>
          </a:bodyPr>
          <a:lstStyle/>
          <a:p>
            <a:pPr marL="279400">
              <a:lnSpc>
                <a:spcPct val="100000"/>
              </a:lnSpc>
              <a:spcBef>
                <a:spcPts val="420"/>
              </a:spcBef>
              <a:buClr>
                <a:schemeClr val="bg1">
                  <a:lumMod val="65000"/>
                </a:schemeClr>
              </a:buClr>
              <a:tabLst>
                <a:tab pos="2606675" algn="l"/>
              </a:tabLst>
            </a:pPr>
            <a:r>
              <a:rPr sz="2400" b="1" dirty="0">
                <a:solidFill>
                  <a:srgbClr val="292934"/>
                </a:solidFill>
                <a:latin typeface="Arial"/>
                <a:cs typeface="Arial"/>
              </a:rPr>
              <a:t>Partial dependency</a:t>
            </a:r>
            <a:r>
              <a:rPr sz="2400" dirty="0">
                <a:solidFill>
                  <a:srgbClr val="292934"/>
                </a:solidFill>
                <a:latin typeface="Arial"/>
                <a:cs typeface="Arial"/>
              </a:rPr>
              <a:t>:</a:t>
            </a:r>
            <a:r>
              <a:rPr lang="en-US" sz="2400" dirty="0">
                <a:solidFill>
                  <a:srgbClr val="292934"/>
                </a:solidFill>
                <a:latin typeface="Arial"/>
                <a:cs typeface="Arial"/>
              </a:rPr>
              <a:t> </a:t>
            </a:r>
            <a:r>
              <a:rPr lang="en-US" sz="2400" dirty="0">
                <a:solidFill>
                  <a:srgbClr val="000000"/>
                </a:solidFill>
                <a:latin typeface="Arial"/>
                <a:cs typeface="Arial"/>
              </a:rPr>
              <a:t>A dependency based on only a part of a</a:t>
            </a:r>
            <a:r>
              <a:rPr lang="zh-CN" altLang="en-US" sz="2400" dirty="0">
                <a:solidFill>
                  <a:srgbClr val="000000"/>
                </a:solidFill>
                <a:latin typeface="Arial"/>
                <a:cs typeface="Arial"/>
              </a:rPr>
              <a:t> </a:t>
            </a:r>
            <a:r>
              <a:rPr lang="en-US" sz="2400" dirty="0">
                <a:solidFill>
                  <a:srgbClr val="000000"/>
                </a:solidFill>
                <a:latin typeface="Arial"/>
                <a:cs typeface="Arial"/>
              </a:rPr>
              <a:t>composite primary key</a:t>
            </a:r>
          </a:p>
          <a:p>
            <a:pPr marL="622300" indent="-342900">
              <a:spcBef>
                <a:spcPts val="420"/>
              </a:spcBef>
              <a:buClr>
                <a:schemeClr val="bg1">
                  <a:lumMod val="65000"/>
                </a:schemeClr>
              </a:buClr>
              <a:buFont typeface="Arial" charset="0"/>
              <a:buChar char="•"/>
              <a:tabLst>
                <a:tab pos="2606675" algn="l"/>
              </a:tabLst>
            </a:pPr>
            <a:r>
              <a:rPr lang="en-US" altLang="zh-CN" sz="2000" dirty="0">
                <a:solidFill>
                  <a:srgbClr val="292934"/>
                </a:solidFill>
                <a:latin typeface="Arial"/>
                <a:cs typeface="Arial"/>
              </a:rPr>
              <a:t>Exist when there is a</a:t>
            </a:r>
            <a:r>
              <a:rPr lang="en-US" sz="2000" dirty="0">
                <a:solidFill>
                  <a:srgbClr val="292934"/>
                </a:solidFill>
                <a:latin typeface="Arial"/>
                <a:cs typeface="Arial"/>
              </a:rPr>
              <a:t> </a:t>
            </a:r>
            <a:r>
              <a:rPr lang="en-US" altLang="zh-CN" sz="2000" dirty="0">
                <a:solidFill>
                  <a:srgbClr val="292934"/>
                </a:solidFill>
                <a:latin typeface="Arial"/>
                <a:cs typeface="Arial"/>
              </a:rPr>
              <a:t>f</a:t>
            </a:r>
            <a:r>
              <a:rPr lang="en-US" sz="2000" dirty="0">
                <a:solidFill>
                  <a:srgbClr val="292934"/>
                </a:solidFill>
                <a:latin typeface="Arial"/>
                <a:cs typeface="Arial"/>
              </a:rPr>
              <a:t>unctional dependence in which</a:t>
            </a:r>
            <a:r>
              <a:rPr lang="en-US" sz="2000" spc="-114" dirty="0">
                <a:solidFill>
                  <a:srgbClr val="292934"/>
                </a:solidFill>
                <a:latin typeface="Arial"/>
                <a:cs typeface="Arial"/>
              </a:rPr>
              <a:t> </a:t>
            </a:r>
            <a:r>
              <a:rPr lang="en-US" sz="2000" dirty="0">
                <a:solidFill>
                  <a:srgbClr val="FF0000"/>
                </a:solidFill>
                <a:latin typeface="Arial"/>
                <a:cs typeface="Arial"/>
              </a:rPr>
              <a:t>the determinant is only part of the primary</a:t>
            </a:r>
            <a:r>
              <a:rPr lang="en-US" sz="2000" spc="-114" dirty="0">
                <a:solidFill>
                  <a:srgbClr val="FF0000"/>
                </a:solidFill>
                <a:latin typeface="Arial"/>
                <a:cs typeface="Arial"/>
              </a:rPr>
              <a:t> </a:t>
            </a:r>
            <a:r>
              <a:rPr lang="en-US" sz="2000" dirty="0">
                <a:solidFill>
                  <a:srgbClr val="FF0000"/>
                </a:solidFill>
                <a:latin typeface="Arial"/>
                <a:cs typeface="Arial"/>
              </a:rPr>
              <a:t>key</a:t>
            </a:r>
            <a:endParaRPr lang="en-US" sz="2000" dirty="0">
              <a:solidFill>
                <a:srgbClr val="000000"/>
              </a:solidFill>
              <a:latin typeface="Arial"/>
              <a:cs typeface="Arial"/>
            </a:endParaRPr>
          </a:p>
          <a:p>
            <a:pPr marL="622300" indent="-342900">
              <a:spcBef>
                <a:spcPts val="420"/>
              </a:spcBef>
              <a:buClr>
                <a:schemeClr val="bg1">
                  <a:lumMod val="65000"/>
                </a:schemeClr>
              </a:buClr>
              <a:buFont typeface="Arial" charset="0"/>
              <a:buChar char="•"/>
              <a:tabLst>
                <a:tab pos="2606675" algn="l"/>
              </a:tabLst>
            </a:pPr>
            <a:r>
              <a:rPr lang="en-US" sz="2000" dirty="0">
                <a:solidFill>
                  <a:srgbClr val="000000"/>
                </a:solidFill>
                <a:latin typeface="Arial"/>
                <a:cs typeface="Arial"/>
              </a:rPr>
              <a:t>If (A, B) → </a:t>
            </a:r>
            <a:r>
              <a:rPr lang="en-US" altLang="zh-CN" sz="2000" dirty="0">
                <a:solidFill>
                  <a:srgbClr val="000000"/>
                </a:solidFill>
                <a:latin typeface="Arial"/>
                <a:cs typeface="Arial"/>
              </a:rPr>
              <a:t>(C, D) also </a:t>
            </a:r>
            <a:r>
              <a:rPr lang="en-US" sz="2000" dirty="0">
                <a:solidFill>
                  <a:srgbClr val="000000"/>
                </a:solidFill>
                <a:latin typeface="Arial"/>
                <a:cs typeface="Arial"/>
              </a:rPr>
              <a:t>B → C,</a:t>
            </a:r>
            <a:r>
              <a:rPr lang="en-US" sz="2000" dirty="0"/>
              <a:t> </a:t>
            </a:r>
            <a:r>
              <a:rPr lang="en-US" sz="2000" dirty="0">
                <a:latin typeface="Arial" charset="0"/>
                <a:ea typeface="Arial" charset="0"/>
                <a:cs typeface="Arial" charset="0"/>
              </a:rPr>
              <a:t>and (A, B) is the primary key, then the functional dependence </a:t>
            </a:r>
            <a:r>
              <a:rPr lang="en-US" sz="2000" dirty="0">
                <a:solidFill>
                  <a:srgbClr val="000000"/>
                </a:solidFill>
                <a:latin typeface="Arial"/>
                <a:cs typeface="Arial"/>
              </a:rPr>
              <a:t>B → C</a:t>
            </a:r>
            <a:r>
              <a:rPr lang="en-US" sz="2000" dirty="0">
                <a:latin typeface="Arial" charset="0"/>
                <a:ea typeface="Arial" charset="0"/>
                <a:cs typeface="Arial" charset="0"/>
              </a:rPr>
              <a:t> is a partial dependency</a:t>
            </a:r>
            <a:endParaRPr lang="en-US" sz="2000" dirty="0">
              <a:solidFill>
                <a:srgbClr val="000000"/>
              </a:solidFill>
              <a:latin typeface="Arial" charset="0"/>
              <a:ea typeface="Arial" charset="0"/>
              <a:cs typeface="Arial" charset="0"/>
            </a:endParaRPr>
          </a:p>
          <a:p>
            <a:pPr marL="279400">
              <a:lnSpc>
                <a:spcPct val="100000"/>
              </a:lnSpc>
              <a:spcBef>
                <a:spcPts val="420"/>
              </a:spcBef>
              <a:tabLst>
                <a:tab pos="2606675" algn="l"/>
              </a:tabLst>
            </a:pPr>
            <a:endParaRPr sz="2000" dirty="0">
              <a:latin typeface="Times New Roman"/>
              <a:cs typeface="Times New Roman"/>
            </a:endParaRPr>
          </a:p>
          <a:p>
            <a:r>
              <a:rPr sz="2400" b="1" spc="-15" dirty="0">
                <a:solidFill>
                  <a:srgbClr val="292934"/>
                </a:solidFill>
                <a:latin typeface="Arial"/>
                <a:cs typeface="Arial"/>
              </a:rPr>
              <a:t>Transitive </a:t>
            </a:r>
            <a:r>
              <a:rPr sz="2400" b="1" spc="-5" dirty="0">
                <a:solidFill>
                  <a:srgbClr val="292934"/>
                </a:solidFill>
                <a:latin typeface="Arial"/>
                <a:cs typeface="Arial"/>
              </a:rPr>
              <a:t>dependency</a:t>
            </a:r>
            <a:r>
              <a:rPr sz="2400" spc="-5" dirty="0">
                <a:solidFill>
                  <a:srgbClr val="292934"/>
                </a:solidFill>
                <a:latin typeface="Arial"/>
                <a:cs typeface="Arial"/>
              </a:rPr>
              <a:t>: </a:t>
            </a:r>
            <a:r>
              <a:rPr lang="en-US" sz="2400" dirty="0">
                <a:solidFill>
                  <a:srgbClr val="292934"/>
                </a:solidFill>
                <a:latin typeface="Arial" charset="0"/>
                <a:ea typeface="Arial" charset="0"/>
                <a:cs typeface="Arial" charset="0"/>
              </a:rPr>
              <a:t>A dependency of one</a:t>
            </a:r>
            <a:r>
              <a:rPr lang="zh-CN" altLang="en-US" sz="2400" dirty="0">
                <a:solidFill>
                  <a:srgbClr val="292934"/>
                </a:solidFill>
                <a:latin typeface="Arial" charset="0"/>
                <a:ea typeface="Arial" charset="0"/>
                <a:cs typeface="Arial" charset="0"/>
              </a:rPr>
              <a:t> </a:t>
            </a:r>
            <a:r>
              <a:rPr lang="en-US" sz="2400" dirty="0">
                <a:solidFill>
                  <a:srgbClr val="292934"/>
                </a:solidFill>
                <a:latin typeface="Arial" charset="0"/>
                <a:ea typeface="Arial" charset="0"/>
                <a:cs typeface="Arial" charset="0"/>
              </a:rPr>
              <a:t>nonprime attribute on another nonprime attribute</a:t>
            </a:r>
          </a:p>
          <a:p>
            <a:pPr marL="462280" lvl="1" indent="-182880">
              <a:spcBef>
                <a:spcPts val="500"/>
              </a:spcBef>
              <a:buClr>
                <a:srgbClr val="93A299"/>
              </a:buClr>
              <a:buSzPct val="85000"/>
              <a:buFontTx/>
              <a:buChar char="•"/>
              <a:tabLst>
                <a:tab pos="462280" algn="l"/>
              </a:tabLst>
            </a:pPr>
            <a:r>
              <a:rPr lang="en-US" sz="2000" spc="-5" dirty="0">
                <a:solidFill>
                  <a:srgbClr val="292934"/>
                </a:solidFill>
                <a:latin typeface="Arial" charset="0"/>
                <a:ea typeface="Arial" charset="0"/>
                <a:cs typeface="Arial" charset="0"/>
              </a:rPr>
              <a:t>Exist </a:t>
            </a:r>
            <a:r>
              <a:rPr lang="en-US" sz="2000" dirty="0">
                <a:latin typeface="Arial" charset="0"/>
                <a:ea typeface="Arial" charset="0"/>
                <a:cs typeface="Arial" charset="0"/>
              </a:rPr>
              <a:t>when a functional dependence exists </a:t>
            </a:r>
            <a:r>
              <a:rPr lang="en-US" sz="2000" dirty="0">
                <a:solidFill>
                  <a:srgbClr val="FF0000"/>
                </a:solidFill>
                <a:latin typeface="Arial" charset="0"/>
                <a:ea typeface="Arial" charset="0"/>
                <a:cs typeface="Arial" charset="0"/>
              </a:rPr>
              <a:t>among nonprime attributes </a:t>
            </a:r>
          </a:p>
          <a:p>
            <a:pPr marL="462280" lvl="1" indent="-182880">
              <a:spcBef>
                <a:spcPts val="500"/>
              </a:spcBef>
              <a:buClr>
                <a:srgbClr val="93A299"/>
              </a:buClr>
              <a:buSzPct val="85000"/>
              <a:buFontTx/>
              <a:buChar char="•"/>
              <a:tabLst>
                <a:tab pos="462280" algn="l"/>
              </a:tabLst>
            </a:pPr>
            <a:r>
              <a:rPr lang="en-US" sz="2000" dirty="0">
                <a:solidFill>
                  <a:srgbClr val="292934"/>
                </a:solidFill>
                <a:latin typeface="Arial" charset="0"/>
                <a:ea typeface="Arial" charset="0"/>
                <a:cs typeface="Arial" charset="0"/>
              </a:rPr>
              <a:t>X (primary key) → </a:t>
            </a:r>
            <a:r>
              <a:rPr lang="en-US" sz="2000" spc="-130" dirty="0">
                <a:solidFill>
                  <a:srgbClr val="292934"/>
                </a:solidFill>
                <a:latin typeface="Arial" charset="0"/>
                <a:ea typeface="Arial" charset="0"/>
                <a:cs typeface="Arial" charset="0"/>
              </a:rPr>
              <a:t>Y (nonprime), </a:t>
            </a:r>
            <a:r>
              <a:rPr lang="en-US" sz="2000" dirty="0">
                <a:solidFill>
                  <a:srgbClr val="292934"/>
                </a:solidFill>
                <a:latin typeface="Arial" charset="0"/>
                <a:ea typeface="Arial" charset="0"/>
                <a:cs typeface="Arial" charset="0"/>
              </a:rPr>
              <a:t>Y →</a:t>
            </a:r>
            <a:r>
              <a:rPr lang="en-US" sz="2000" spc="-90" dirty="0">
                <a:solidFill>
                  <a:srgbClr val="292934"/>
                </a:solidFill>
                <a:latin typeface="Arial" charset="0"/>
                <a:ea typeface="Arial" charset="0"/>
                <a:cs typeface="Arial" charset="0"/>
              </a:rPr>
              <a:t> </a:t>
            </a:r>
            <a:r>
              <a:rPr lang="en-US" sz="2000" dirty="0">
                <a:solidFill>
                  <a:srgbClr val="292934"/>
                </a:solidFill>
                <a:latin typeface="Arial" charset="0"/>
                <a:ea typeface="Arial" charset="0"/>
                <a:cs typeface="Arial" charset="0"/>
              </a:rPr>
              <a:t>Z (nonprime), </a:t>
            </a:r>
            <a:r>
              <a:rPr lang="en-US" sz="2000" dirty="0">
                <a:latin typeface="Arial" charset="0"/>
                <a:ea typeface="Arial" charset="0"/>
                <a:cs typeface="Arial" charset="0"/>
              </a:rPr>
              <a:t>the dependency Y </a:t>
            </a:r>
            <a:r>
              <a:rPr lang="en-US" sz="2000" dirty="0">
                <a:solidFill>
                  <a:srgbClr val="292934"/>
                </a:solidFill>
                <a:latin typeface="Arial" charset="0"/>
                <a:ea typeface="Arial" charset="0"/>
                <a:cs typeface="Arial" charset="0"/>
              </a:rPr>
              <a:t>→</a:t>
            </a:r>
            <a:r>
              <a:rPr lang="en-US" sz="2000" spc="-90" dirty="0">
                <a:solidFill>
                  <a:srgbClr val="292934"/>
                </a:solidFill>
                <a:latin typeface="Arial" charset="0"/>
                <a:ea typeface="Arial" charset="0"/>
                <a:cs typeface="Arial" charset="0"/>
              </a:rPr>
              <a:t> </a:t>
            </a:r>
            <a:r>
              <a:rPr lang="en-US" sz="2000" dirty="0">
                <a:latin typeface="Arial" charset="0"/>
                <a:ea typeface="Arial" charset="0"/>
                <a:cs typeface="Arial" charset="0"/>
              </a:rPr>
              <a:t>Z is a transitive dependency</a:t>
            </a:r>
            <a:endParaRPr lang="en-US" sz="2000" dirty="0">
              <a:solidFill>
                <a:srgbClr val="292934"/>
              </a:solidFill>
              <a:latin typeface="Arial" charset="0"/>
              <a:ea typeface="Arial" charset="0"/>
              <a:cs typeface="Arial" charset="0"/>
            </a:endParaRPr>
          </a:p>
          <a:p>
            <a:pPr marL="462280" lvl="1" indent="-182880">
              <a:lnSpc>
                <a:spcPct val="100000"/>
              </a:lnSpc>
              <a:spcBef>
                <a:spcPts val="500"/>
              </a:spcBef>
              <a:buClr>
                <a:srgbClr val="93A299"/>
              </a:buClr>
              <a:buSzPct val="85000"/>
              <a:buChar char="•"/>
              <a:tabLst>
                <a:tab pos="462280" algn="l"/>
              </a:tabLst>
            </a:pP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85" dirty="0"/>
              <a:t>Figure</a:t>
            </a:r>
            <a:r>
              <a:rPr sz="4000" spc="-300" dirty="0"/>
              <a:t> </a:t>
            </a:r>
            <a:r>
              <a:rPr sz="4000" spc="-105" dirty="0"/>
              <a:t>6.1</a:t>
            </a:r>
            <a:endParaRPr sz="4000"/>
          </a:p>
        </p:txBody>
      </p:sp>
      <p:pic>
        <p:nvPicPr>
          <p:cNvPr id="4" name="Picture 3"/>
          <p:cNvPicPr>
            <a:picLocks noChangeAspect="1"/>
          </p:cNvPicPr>
          <p:nvPr/>
        </p:nvPicPr>
        <p:blipFill>
          <a:blip r:embed="rId3"/>
          <a:stretch>
            <a:fillRect/>
          </a:stretch>
        </p:blipFill>
        <p:spPr>
          <a:xfrm>
            <a:off x="533400" y="1600200"/>
            <a:ext cx="8229600" cy="487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992" y="533400"/>
            <a:ext cx="8379460" cy="841256"/>
          </a:xfrm>
          <a:prstGeom prst="rect">
            <a:avLst/>
          </a:prstGeom>
        </p:spPr>
        <p:txBody>
          <a:bodyPr vert="horz" wrap="square" lIns="0" tIns="223520" rIns="0" bIns="0" rtlCol="0">
            <a:spAutoFit/>
          </a:bodyPr>
          <a:lstStyle/>
          <a:p>
            <a:pPr marL="12700">
              <a:lnSpc>
                <a:spcPct val="100000"/>
              </a:lnSpc>
            </a:pPr>
            <a:r>
              <a:rPr sz="4000" spc="-95" dirty="0"/>
              <a:t>Conversion </a:t>
            </a:r>
            <a:r>
              <a:rPr sz="4000" spc="-50" dirty="0"/>
              <a:t>to </a:t>
            </a:r>
            <a:r>
              <a:rPr sz="4000" spc="-80" dirty="0"/>
              <a:t>First </a:t>
            </a:r>
            <a:r>
              <a:rPr sz="4000" spc="-90" dirty="0"/>
              <a:t>Normal</a:t>
            </a:r>
            <a:r>
              <a:rPr sz="4000" spc="-645" dirty="0"/>
              <a:t> </a:t>
            </a:r>
            <a:r>
              <a:rPr sz="4000" spc="-100" dirty="0"/>
              <a:t>Form</a:t>
            </a:r>
            <a:r>
              <a:rPr lang="en-US" sz="4000" spc="-100" dirty="0"/>
              <a:t> (1NF)</a:t>
            </a:r>
            <a:endParaRPr sz="4000" dirty="0"/>
          </a:p>
        </p:txBody>
      </p:sp>
      <p:sp>
        <p:nvSpPr>
          <p:cNvPr id="3" name="object 3"/>
          <p:cNvSpPr txBox="1"/>
          <p:nvPr/>
        </p:nvSpPr>
        <p:spPr>
          <a:xfrm>
            <a:off x="535940" y="1666240"/>
            <a:ext cx="7949565" cy="2908489"/>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lang="en-US" sz="2400" b="1" dirty="0">
                <a:solidFill>
                  <a:srgbClr val="292934"/>
                </a:solidFill>
                <a:latin typeface="Arial"/>
                <a:cs typeface="Arial"/>
              </a:rPr>
              <a:t>Steps</a:t>
            </a:r>
            <a:endParaRPr lang="en-US" sz="2400" dirty="0">
              <a:latin typeface="Arial"/>
              <a:cs typeface="Arial"/>
            </a:endParaRPr>
          </a:p>
          <a:p>
            <a:pPr marL="462280" lvl="1" indent="-182880">
              <a:lnSpc>
                <a:spcPct val="100000"/>
              </a:lnSpc>
              <a:spcBef>
                <a:spcPts val="520"/>
              </a:spcBef>
              <a:buClr>
                <a:srgbClr val="93A299"/>
              </a:buClr>
              <a:buSzPct val="85000"/>
              <a:buFont typeface="Arial"/>
              <a:buChar char="•"/>
              <a:tabLst>
                <a:tab pos="462280" algn="l"/>
              </a:tabLst>
            </a:pPr>
            <a:r>
              <a:rPr lang="en-US" sz="2000" b="1" dirty="0">
                <a:solidFill>
                  <a:srgbClr val="292934"/>
                </a:solidFill>
                <a:latin typeface="Arial"/>
                <a:cs typeface="Arial"/>
              </a:rPr>
              <a:t>Eliminate the repeating</a:t>
            </a:r>
            <a:r>
              <a:rPr lang="en-US" sz="2000" b="1" spc="-105" dirty="0">
                <a:solidFill>
                  <a:srgbClr val="292934"/>
                </a:solidFill>
                <a:latin typeface="Arial"/>
                <a:cs typeface="Arial"/>
              </a:rPr>
              <a:t> </a:t>
            </a:r>
            <a:r>
              <a:rPr lang="en-US" sz="2000" b="1" dirty="0">
                <a:solidFill>
                  <a:srgbClr val="292934"/>
                </a:solidFill>
                <a:latin typeface="Arial"/>
                <a:cs typeface="Arial"/>
              </a:rPr>
              <a:t>groups</a:t>
            </a:r>
            <a:endParaRPr lang="en-US" sz="2000" dirty="0">
              <a:latin typeface="Arial"/>
              <a:cs typeface="Arial"/>
            </a:endParaRPr>
          </a:p>
          <a:p>
            <a:pPr marL="462280" lvl="1" indent="-182880">
              <a:lnSpc>
                <a:spcPct val="100000"/>
              </a:lnSpc>
              <a:spcBef>
                <a:spcPts val="400"/>
              </a:spcBef>
              <a:buClr>
                <a:srgbClr val="93A299"/>
              </a:buClr>
              <a:buSzPct val="85000"/>
              <a:buFont typeface="Arial"/>
              <a:buChar char="•"/>
              <a:tabLst>
                <a:tab pos="462280" algn="l"/>
              </a:tabLst>
            </a:pPr>
            <a:r>
              <a:rPr lang="en-US" sz="2000" b="1" dirty="0">
                <a:solidFill>
                  <a:srgbClr val="292934"/>
                </a:solidFill>
                <a:latin typeface="Arial"/>
                <a:cs typeface="Arial"/>
              </a:rPr>
              <a:t>Identify the primary</a:t>
            </a:r>
            <a:r>
              <a:rPr lang="en-US" sz="2000" b="1" spc="-100" dirty="0">
                <a:solidFill>
                  <a:srgbClr val="292934"/>
                </a:solidFill>
                <a:latin typeface="Arial"/>
                <a:cs typeface="Arial"/>
              </a:rPr>
              <a:t> </a:t>
            </a:r>
            <a:r>
              <a:rPr lang="en-US" sz="2000" b="1" dirty="0">
                <a:solidFill>
                  <a:srgbClr val="292934"/>
                </a:solidFill>
                <a:latin typeface="Arial"/>
                <a:cs typeface="Arial"/>
              </a:rPr>
              <a:t>key</a:t>
            </a:r>
            <a:endParaRPr lang="en-US" sz="2000" dirty="0">
              <a:latin typeface="Arial"/>
              <a:cs typeface="Arial"/>
            </a:endParaRPr>
          </a:p>
          <a:p>
            <a:pPr marL="462280" lvl="1" indent="-182880">
              <a:lnSpc>
                <a:spcPct val="100000"/>
              </a:lnSpc>
              <a:spcBef>
                <a:spcPts val="500"/>
              </a:spcBef>
              <a:buClr>
                <a:srgbClr val="93A299"/>
              </a:buClr>
              <a:buSzPct val="85000"/>
              <a:buFont typeface="Arial"/>
              <a:buChar char="•"/>
              <a:tabLst>
                <a:tab pos="462280" algn="l"/>
              </a:tabLst>
            </a:pPr>
            <a:r>
              <a:rPr lang="en-US" sz="2000" b="1" dirty="0">
                <a:solidFill>
                  <a:srgbClr val="292934"/>
                </a:solidFill>
                <a:latin typeface="Arial"/>
                <a:cs typeface="Arial"/>
              </a:rPr>
              <a:t>Identify all</a:t>
            </a:r>
            <a:r>
              <a:rPr lang="en-US" sz="2000" b="1" spc="-105" dirty="0">
                <a:solidFill>
                  <a:srgbClr val="292934"/>
                </a:solidFill>
                <a:latin typeface="Arial"/>
                <a:cs typeface="Arial"/>
              </a:rPr>
              <a:t> </a:t>
            </a:r>
            <a:r>
              <a:rPr lang="en-US" sz="2000" b="1" dirty="0">
                <a:solidFill>
                  <a:srgbClr val="292934"/>
                </a:solidFill>
                <a:latin typeface="Arial"/>
                <a:cs typeface="Arial"/>
              </a:rPr>
              <a:t>dependencies</a:t>
            </a:r>
            <a:endParaRPr lang="en-US" sz="2000" dirty="0">
              <a:latin typeface="Arial"/>
              <a:cs typeface="Arial"/>
            </a:endParaRPr>
          </a:p>
          <a:p>
            <a:pPr marL="190500" marR="5080" indent="-177800">
              <a:lnSpc>
                <a:spcPts val="2800"/>
              </a:lnSpc>
              <a:buClr>
                <a:srgbClr val="93A299"/>
              </a:buClr>
              <a:buSzPct val="85416"/>
              <a:buFont typeface="Arial"/>
              <a:buChar char="•"/>
              <a:tabLst>
                <a:tab pos="195580" algn="l"/>
              </a:tabLst>
            </a:pPr>
            <a:endParaRPr lang="en-US" sz="2400" b="1" dirty="0">
              <a:solidFill>
                <a:srgbClr val="292934"/>
              </a:solidFill>
              <a:latin typeface="Arial"/>
              <a:cs typeface="Arial"/>
            </a:endParaRPr>
          </a:p>
          <a:p>
            <a:pPr marL="190500" marR="5080" indent="-177800">
              <a:lnSpc>
                <a:spcPts val="2800"/>
              </a:lnSpc>
              <a:buClr>
                <a:srgbClr val="93A299"/>
              </a:buClr>
              <a:buSzPct val="85416"/>
              <a:buFont typeface="Arial"/>
              <a:buChar char="•"/>
              <a:tabLst>
                <a:tab pos="195580" algn="l"/>
              </a:tabLst>
            </a:pPr>
            <a:endParaRPr lang="en-US" sz="2400" b="1" dirty="0">
              <a:solidFill>
                <a:srgbClr val="292934"/>
              </a:solidFill>
              <a:latin typeface="Arial"/>
              <a:cs typeface="Arial"/>
            </a:endParaRPr>
          </a:p>
          <a:p>
            <a:pPr marL="190500" marR="5080" indent="-177800">
              <a:lnSpc>
                <a:spcPts val="2800"/>
              </a:lnSpc>
              <a:buClr>
                <a:srgbClr val="93A299"/>
              </a:buClr>
              <a:buSzPct val="85416"/>
              <a:buFont typeface="Arial"/>
              <a:buChar char="•"/>
              <a:tabLst>
                <a:tab pos="195580" algn="l"/>
              </a:tabLst>
            </a:pPr>
            <a:r>
              <a:rPr sz="2400" b="1" dirty="0">
                <a:solidFill>
                  <a:srgbClr val="292934"/>
                </a:solidFill>
                <a:latin typeface="Arial"/>
                <a:cs typeface="Arial"/>
              </a:rPr>
              <a:t>Repeating group</a:t>
            </a:r>
            <a:r>
              <a:rPr sz="2400" dirty="0">
                <a:solidFill>
                  <a:srgbClr val="292934"/>
                </a:solidFill>
                <a:latin typeface="Arial"/>
                <a:cs typeface="Arial"/>
              </a:rPr>
              <a:t>: Group of multiple entries of same</a:t>
            </a:r>
            <a:r>
              <a:rPr sz="2400" spc="-120" dirty="0">
                <a:solidFill>
                  <a:srgbClr val="292934"/>
                </a:solidFill>
                <a:latin typeface="Arial"/>
                <a:cs typeface="Arial"/>
              </a:rPr>
              <a:t> </a:t>
            </a:r>
            <a:r>
              <a:rPr sz="2400" dirty="0">
                <a:solidFill>
                  <a:srgbClr val="292934"/>
                </a:solidFill>
                <a:latin typeface="Arial"/>
                <a:cs typeface="Arial"/>
              </a:rPr>
              <a:t>type  </a:t>
            </a:r>
            <a:r>
              <a:rPr sz="2000" dirty="0">
                <a:solidFill>
                  <a:srgbClr val="292934"/>
                </a:solidFill>
                <a:latin typeface="Arial"/>
                <a:cs typeface="Arial"/>
              </a:rPr>
              <a:t>Existence proves the presence of data</a:t>
            </a:r>
            <a:r>
              <a:rPr sz="2000" spc="-105" dirty="0">
                <a:solidFill>
                  <a:srgbClr val="292934"/>
                </a:solidFill>
                <a:latin typeface="Arial"/>
                <a:cs typeface="Arial"/>
              </a:rPr>
              <a:t> </a:t>
            </a:r>
            <a:r>
              <a:rPr sz="2000" dirty="0">
                <a:solidFill>
                  <a:srgbClr val="292934"/>
                </a:solidFill>
                <a:latin typeface="Arial"/>
                <a:cs typeface="Arial"/>
              </a:rPr>
              <a:t>redundancies</a:t>
            </a:r>
            <a:endParaRPr sz="345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85" dirty="0"/>
              <a:t>Figure</a:t>
            </a:r>
            <a:r>
              <a:rPr sz="4000" spc="-300" dirty="0"/>
              <a:t> </a:t>
            </a:r>
            <a:r>
              <a:rPr sz="4000" spc="-105" dirty="0"/>
              <a:t>6.2</a:t>
            </a:r>
            <a:endParaRPr sz="4000"/>
          </a:p>
        </p:txBody>
      </p:sp>
      <p:pic>
        <p:nvPicPr>
          <p:cNvPr id="4" name="Picture 3"/>
          <p:cNvPicPr>
            <a:picLocks noChangeAspect="1"/>
          </p:cNvPicPr>
          <p:nvPr/>
        </p:nvPicPr>
        <p:blipFill>
          <a:blip r:embed="rId3"/>
          <a:stretch>
            <a:fillRect/>
          </a:stretch>
        </p:blipFill>
        <p:spPr>
          <a:xfrm>
            <a:off x="609600" y="1524000"/>
            <a:ext cx="8153400" cy="474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0379"/>
            <a:ext cx="8072119" cy="841256"/>
          </a:xfrm>
          <a:prstGeom prst="rect">
            <a:avLst/>
          </a:prstGeom>
        </p:spPr>
        <p:txBody>
          <a:bodyPr vert="horz" wrap="square" lIns="0" tIns="223520" rIns="0" bIns="0" rtlCol="0">
            <a:spAutoFit/>
          </a:bodyPr>
          <a:lstStyle/>
          <a:p>
            <a:pPr marL="12700"/>
            <a:r>
              <a:rPr lang="en-US" sz="4000" spc="-95" dirty="0"/>
              <a:t>Dependency diagram</a:t>
            </a:r>
            <a:endParaRPr sz="4000" spc="-95" dirty="0"/>
          </a:p>
        </p:txBody>
      </p:sp>
      <p:sp>
        <p:nvSpPr>
          <p:cNvPr id="3" name="object 3"/>
          <p:cNvSpPr txBox="1"/>
          <p:nvPr/>
        </p:nvSpPr>
        <p:spPr>
          <a:xfrm>
            <a:off x="535940" y="1666240"/>
            <a:ext cx="7697470" cy="2049780"/>
          </a:xfrm>
          <a:prstGeom prst="rect">
            <a:avLst/>
          </a:prstGeom>
        </p:spPr>
        <p:txBody>
          <a:bodyPr vert="horz" wrap="square" lIns="0" tIns="0" rIns="0" bIns="0" rtlCol="0">
            <a:spAutoFit/>
          </a:bodyPr>
          <a:lstStyle/>
          <a:p>
            <a:pPr marL="190500" marR="5080" indent="-177800">
              <a:lnSpc>
                <a:spcPts val="2800"/>
              </a:lnSpc>
              <a:buClr>
                <a:srgbClr val="93A299"/>
              </a:buClr>
              <a:buSzPct val="85416"/>
              <a:buFont typeface="Arial"/>
              <a:buChar char="•"/>
              <a:tabLst>
                <a:tab pos="195580" algn="l"/>
              </a:tabLst>
            </a:pPr>
            <a:r>
              <a:rPr sz="2400" b="1" spc="-5" dirty="0">
                <a:solidFill>
                  <a:srgbClr val="292934"/>
                </a:solidFill>
                <a:latin typeface="Arial"/>
                <a:cs typeface="Arial"/>
              </a:rPr>
              <a:t>Dependency diagram</a:t>
            </a:r>
            <a:r>
              <a:rPr sz="2400" spc="-5" dirty="0">
                <a:solidFill>
                  <a:srgbClr val="292934"/>
                </a:solidFill>
                <a:latin typeface="Arial"/>
                <a:cs typeface="Arial"/>
              </a:rPr>
              <a:t>: </a:t>
            </a:r>
            <a:r>
              <a:rPr sz="2400" dirty="0">
                <a:solidFill>
                  <a:srgbClr val="292934"/>
                </a:solidFill>
                <a:latin typeface="Arial"/>
                <a:cs typeface="Arial"/>
              </a:rPr>
              <a:t>Depicts all dependencies found  within given table</a:t>
            </a:r>
            <a:r>
              <a:rPr sz="2400" spc="-100" dirty="0">
                <a:solidFill>
                  <a:srgbClr val="292934"/>
                </a:solidFill>
                <a:latin typeface="Arial"/>
                <a:cs typeface="Arial"/>
              </a:rPr>
              <a:t> </a:t>
            </a:r>
            <a:r>
              <a:rPr sz="2400" dirty="0">
                <a:solidFill>
                  <a:srgbClr val="292934"/>
                </a:solidFill>
                <a:latin typeface="Arial"/>
                <a:cs typeface="Arial"/>
              </a:rPr>
              <a:t>structure</a:t>
            </a:r>
            <a:endParaRPr sz="2400" dirty="0">
              <a:latin typeface="Arial"/>
              <a:cs typeface="Arial"/>
            </a:endParaRPr>
          </a:p>
          <a:p>
            <a:pPr marL="469900" marR="694055" lvl="1" indent="-190500">
              <a:lnSpc>
                <a:spcPct val="100800"/>
              </a:lnSpc>
              <a:spcBef>
                <a:spcPts val="400"/>
              </a:spcBef>
              <a:buClr>
                <a:srgbClr val="93A299"/>
              </a:buClr>
              <a:buSzPct val="85000"/>
              <a:buChar char="•"/>
              <a:tabLst>
                <a:tab pos="462280" algn="l"/>
              </a:tabLst>
            </a:pPr>
            <a:r>
              <a:rPr sz="2000" dirty="0">
                <a:solidFill>
                  <a:srgbClr val="292934"/>
                </a:solidFill>
                <a:latin typeface="Arial"/>
                <a:cs typeface="Arial"/>
              </a:rPr>
              <a:t>Helps to get an overview of all relationships among</a:t>
            </a:r>
            <a:r>
              <a:rPr sz="2000" spc="-80" dirty="0">
                <a:solidFill>
                  <a:srgbClr val="292934"/>
                </a:solidFill>
                <a:latin typeface="Arial"/>
                <a:cs typeface="Arial"/>
              </a:rPr>
              <a:t> </a:t>
            </a:r>
            <a:r>
              <a:rPr sz="2000" spc="-10" dirty="0">
                <a:solidFill>
                  <a:srgbClr val="292934"/>
                </a:solidFill>
                <a:latin typeface="Arial"/>
                <a:cs typeface="Arial"/>
              </a:rPr>
              <a:t>table’s  </a:t>
            </a:r>
            <a:r>
              <a:rPr sz="2000" dirty="0">
                <a:solidFill>
                  <a:srgbClr val="292934"/>
                </a:solidFill>
                <a:latin typeface="Arial"/>
                <a:cs typeface="Arial"/>
              </a:rPr>
              <a:t>attributes</a:t>
            </a:r>
            <a:endParaRPr sz="2000" dirty="0">
              <a:latin typeface="Arial"/>
              <a:cs typeface="Arial"/>
            </a:endParaRPr>
          </a:p>
          <a:p>
            <a:pPr marL="469900" marR="915669" lvl="1" indent="-190500">
              <a:lnSpc>
                <a:spcPct val="100800"/>
              </a:lnSpc>
              <a:spcBef>
                <a:spcPts val="459"/>
              </a:spcBef>
              <a:buClr>
                <a:srgbClr val="93A299"/>
              </a:buClr>
              <a:buSzPct val="85000"/>
              <a:buChar char="•"/>
              <a:tabLst>
                <a:tab pos="462280" algn="l"/>
              </a:tabLst>
            </a:pPr>
            <a:r>
              <a:rPr sz="2000" dirty="0">
                <a:solidFill>
                  <a:srgbClr val="292934"/>
                </a:solidFill>
                <a:latin typeface="Arial"/>
                <a:cs typeface="Arial"/>
              </a:rPr>
              <a:t>Makes it less likely that an important dependency will</a:t>
            </a:r>
            <a:r>
              <a:rPr sz="2000" spc="-114" dirty="0">
                <a:solidFill>
                  <a:srgbClr val="292934"/>
                </a:solidFill>
                <a:latin typeface="Arial"/>
                <a:cs typeface="Arial"/>
              </a:rPr>
              <a:t> </a:t>
            </a:r>
            <a:r>
              <a:rPr sz="2000" dirty="0">
                <a:solidFill>
                  <a:srgbClr val="292934"/>
                </a:solidFill>
                <a:latin typeface="Arial"/>
                <a:cs typeface="Arial"/>
              </a:rPr>
              <a:t>be  overlooked</a:t>
            </a:r>
            <a:endParaRPr sz="20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8759</TotalTime>
  <Words>1360</Words>
  <Application>Microsoft Office PowerPoint</Application>
  <PresentationFormat>On-screen Show (4:3)</PresentationFormat>
  <Paragraphs>130</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Georgia</vt:lpstr>
      <vt:lpstr>Times New Roman</vt:lpstr>
      <vt:lpstr>Office Theme</vt:lpstr>
      <vt:lpstr>PowerPoint Presentation</vt:lpstr>
      <vt:lpstr>Normalization</vt:lpstr>
      <vt:lpstr>Normalization</vt:lpstr>
      <vt:lpstr>Functional Dependence Concepts</vt:lpstr>
      <vt:lpstr>Types of Functional Dependencies</vt:lpstr>
      <vt:lpstr>Figure 6.1</vt:lpstr>
      <vt:lpstr>Conversion to First Normal Form (1NF)</vt:lpstr>
      <vt:lpstr>Figure 6.2</vt:lpstr>
      <vt:lpstr>Dependency diagram</vt:lpstr>
      <vt:lpstr>Figure 6.3 - First Normal Form (1NF)  Dependency Diagram</vt:lpstr>
      <vt:lpstr>Conversion to Second Normal Form</vt:lpstr>
      <vt:lpstr>Figure 6.4 - Second Normal Form (2NF)  Conversion Results</vt:lpstr>
      <vt:lpstr>Conversion to Third Normal Form</vt:lpstr>
      <vt:lpstr>Figure 6.5 - Third Normal Form (3NF)  Conversion Results</vt:lpstr>
      <vt:lpstr>PowerPoint Presentation</vt:lpstr>
      <vt:lpstr>The Boyce-Codd Normal Form (BCNF)</vt:lpstr>
      <vt:lpstr>Figure 6.7 - A Table That is in 3NF and not  in BCNF</vt:lpstr>
      <vt:lpstr>Figure 6.8 - Decomposition to BCNF</vt:lpstr>
      <vt:lpstr>***Fourth Normal  Form (4NF)</vt:lpstr>
      <vt:lpstr>Normalization and Database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Bader-PC</dc:creator>
  <cp:lastModifiedBy>Bader Albahlal</cp:lastModifiedBy>
  <cp:revision>102</cp:revision>
  <dcterms:created xsi:type="dcterms:W3CDTF">2016-03-27T00:51:05Z</dcterms:created>
  <dcterms:modified xsi:type="dcterms:W3CDTF">2020-11-16T15:52:27Z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2016-03-26T00:00:00Z</vt:filetime>
  </property>
</Properties>
</file>