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7" r:id="rId3"/>
    <p:sldId id="268" r:id="rId4"/>
    <p:sldId id="269" r:id="rId5"/>
    <p:sldId id="285" r:id="rId6"/>
    <p:sldId id="286" r:id="rId7"/>
    <p:sldId id="270" r:id="rId8"/>
    <p:sldId id="287" r:id="rId9"/>
    <p:sldId id="271" r:id="rId10"/>
    <p:sldId id="272" r:id="rId11"/>
    <p:sldId id="289" r:id="rId12"/>
    <p:sldId id="273" r:id="rId13"/>
    <p:sldId id="290" r:id="rId14"/>
    <p:sldId id="276" r:id="rId15"/>
    <p:sldId id="277" r:id="rId16"/>
    <p:sldId id="294" r:id="rId17"/>
    <p:sldId id="281" r:id="rId18"/>
    <p:sldId id="278" r:id="rId19"/>
    <p:sldId id="282" r:id="rId20"/>
    <p:sldId id="295" r:id="rId21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/>
    <p:restoredTop sz="82362" autoAdjust="0"/>
  </p:normalViewPr>
  <p:slideViewPr>
    <p:cSldViewPr>
      <p:cViewPr varScale="1">
        <p:scale>
          <a:sx n="55" d="100"/>
          <a:sy n="55" d="100"/>
        </p:scale>
        <p:origin x="1596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7E183-57E7-C442-BD5F-0C78DE442555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E9BAE-9580-A340-8ADC-99C89775B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1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E9BAE-9580-A340-8ADC-99C89775B0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use them in the where clause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E9BAE-9580-A340-8ADC-99C89775B0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23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SQL EXISTS condition is used in combination with a subquery and is considered to be met, if the subquery returns at least one row. It can be used in a SELECT, INSERT, UPDATE, or DELETE statement.</a:t>
            </a:r>
          </a:p>
          <a:p>
            <a:r>
              <a:rPr lang="en-US" dirty="0"/>
              <a:t>http://</a:t>
            </a:r>
            <a:r>
              <a:rPr lang="en-US" dirty="0" err="1"/>
              <a:t>stackoverflow.com</a:t>
            </a:r>
            <a:r>
              <a:rPr lang="en-US" dirty="0"/>
              <a:t>/questions/24929/difference-between-exists-and-in-in-</a:t>
            </a:r>
            <a:r>
              <a:rPr lang="en-US" dirty="0" err="1"/>
              <a:t>sql</a:t>
            </a:r>
            <a:endParaRPr lang="en-US" dirty="0"/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https://www.w3schools.com/</a:t>
            </a:r>
            <a:r>
              <a:rPr lang="en-US" dirty="0" err="1"/>
              <a:t>sql</a:t>
            </a:r>
            <a:r>
              <a:rPr lang="en-US" dirty="0"/>
              <a:t>/</a:t>
            </a:r>
            <a:r>
              <a:rPr lang="en-US" dirty="0" err="1"/>
              <a:t>sql_between.asp</a:t>
            </a:r>
            <a:endParaRPr lang="en-US" dirty="0"/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https://www.w3schools.com/</a:t>
            </a:r>
            <a:r>
              <a:rPr lang="en-US" dirty="0" err="1"/>
              <a:t>sql</a:t>
            </a:r>
            <a:r>
              <a:rPr lang="en-US" dirty="0"/>
              <a:t>/</a:t>
            </a:r>
            <a:r>
              <a:rPr lang="en-US" dirty="0" err="1"/>
              <a:t>sql_in.asp</a:t>
            </a:r>
            <a:endParaRPr lang="en-US" dirty="0"/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https://www.w3schools.com/</a:t>
            </a:r>
            <a:r>
              <a:rPr lang="en-US" dirty="0" err="1"/>
              <a:t>sql</a:t>
            </a:r>
            <a:r>
              <a:rPr lang="en-US" dirty="0"/>
              <a:t>/</a:t>
            </a:r>
            <a:r>
              <a:rPr lang="en-US" dirty="0" err="1"/>
              <a:t>sql_like.asp</a:t>
            </a:r>
            <a:endParaRPr lang="en-US" dirty="0"/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https://www.w3schools.com/</a:t>
            </a:r>
            <a:r>
              <a:rPr lang="en-US" dirty="0" err="1"/>
              <a:t>sql</a:t>
            </a:r>
            <a:r>
              <a:rPr lang="en-US" dirty="0"/>
              <a:t>/</a:t>
            </a:r>
            <a:r>
              <a:rPr lang="en-US"/>
              <a:t>sql_null_values.asp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https://www.w3schools.com/</a:t>
            </a:r>
            <a:r>
              <a:rPr lang="en-US" dirty="0" err="1"/>
              <a:t>sql</a:t>
            </a:r>
            <a:r>
              <a:rPr lang="en-US" dirty="0"/>
              <a:t>/</a:t>
            </a:r>
            <a:r>
              <a:rPr lang="en-US" dirty="0" err="1"/>
              <a:t>sql_exists.asp</a:t>
            </a:r>
            <a:endParaRPr lang="en-US" dirty="0"/>
          </a:p>
          <a:p>
            <a:pPr marL="171450" indent="-171450">
              <a:buFont typeface="Arial" charset="0"/>
              <a:buChar char="•"/>
            </a:pPr>
            <a:endParaRPr lang="en-US" dirty="0"/>
          </a:p>
          <a:p>
            <a:pPr marL="171450" indent="-171450">
              <a:buFont typeface="Arial" charset="0"/>
              <a:buChar char="•"/>
            </a:pPr>
            <a:endParaRPr lang="en-US" dirty="0"/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E9BAE-9580-A340-8ADC-99C89775B0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56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GROUP</a:t>
            </a:r>
            <a:r>
              <a:rPr lang="en-US" dirty="0"/>
              <a:t> BY clause is a SQL command that is used to </a:t>
            </a:r>
            <a:r>
              <a:rPr lang="en-US" i="1" dirty="0"/>
              <a:t>group</a:t>
            </a:r>
            <a:r>
              <a:rPr lang="en-US" dirty="0"/>
              <a:t> rows that have the same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E9BAE-9580-A340-8ADC-99C89775B06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2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E9BAE-9580-A340-8ADC-99C89775B0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2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 that the CREATE TABLE command lets you define constraints in two different places: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When you create the column definition (known as a column constraint).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When you use the CONSTRAINT keyword (known as a table constraint).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column constraint applies to just one column; a table constraint may apply to many columns.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E9BAE-9580-A340-8ADC-99C89775B0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2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primary key attributes contain both a NOT NULL and UNIQUE specification, which enforce the entity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integrity requirements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InnoDB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storage engine for MySQL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MyISAM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E9BAE-9580-A340-8ADC-99C89775B0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00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ON UPDATE CASCADE specification ensures that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cannot delete a vendor from the VENDOR table if at least one product row references that vendor. This is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default behavior for the treatment of foreign keys.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if you make a change in any VENDOR’s V_CODE,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change is automatically applied to all foreign key references throughout the system to ensure that referential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integrity is maintained.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E9BAE-9580-A340-8ADC-99C89775B0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24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E9BAE-9580-A340-8ADC-99C89775B0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32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E9BAE-9580-A340-8ADC-99C89775B0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32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NULL value is accepted only because the V_CODE attribute is optional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E9BAE-9580-A340-8ADC-99C89775B0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32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E9BAE-9580-A340-8ADC-99C89775B0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32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D2533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D2533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D2533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0" y="0"/>
                </a:moveTo>
                <a:lnTo>
                  <a:pt x="9144000" y="0"/>
                </a:lnTo>
                <a:lnTo>
                  <a:pt x="9144000" y="365760"/>
                </a:lnTo>
                <a:lnTo>
                  <a:pt x="0" y="365760"/>
                </a:lnTo>
                <a:lnTo>
                  <a:pt x="0" y="0"/>
                </a:lnTo>
                <a:close/>
              </a:path>
            </a:pathLst>
          </a:custGeom>
          <a:solidFill>
            <a:srgbClr val="A4B1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500379"/>
            <a:ext cx="8072119" cy="1082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D2533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4188" y="1791957"/>
            <a:ext cx="7835623" cy="3246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sql/sql_groupby.as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3398520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4">
                <a:moveTo>
                  <a:pt x="0" y="0"/>
                </a:moveTo>
                <a:lnTo>
                  <a:pt x="7848594" y="1587"/>
                </a:lnTo>
              </a:path>
            </a:pathLst>
          </a:custGeom>
          <a:ln w="19049">
            <a:solidFill>
              <a:srgbClr val="DC69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4538" y="3488009"/>
            <a:ext cx="2703195" cy="1314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200"/>
              </a:lnSpc>
            </a:pPr>
            <a:r>
              <a:rPr sz="2400" dirty="0">
                <a:solidFill>
                  <a:srgbClr val="57576E"/>
                </a:solidFill>
                <a:latin typeface="Arial"/>
                <a:cs typeface="Arial"/>
              </a:rPr>
              <a:t>Database</a:t>
            </a:r>
            <a:r>
              <a:rPr sz="2400" spc="-100" dirty="0">
                <a:solidFill>
                  <a:srgbClr val="57576E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7576E"/>
                </a:solidFill>
                <a:latin typeface="Arial"/>
                <a:cs typeface="Arial"/>
              </a:rPr>
              <a:t>Concepts  </a:t>
            </a:r>
            <a:r>
              <a:rPr lang="en-US" altLang="zh-CN" sz="2400" dirty="0">
                <a:solidFill>
                  <a:srgbClr val="57576E"/>
                </a:solidFill>
                <a:latin typeface="Arial"/>
                <a:cs typeface="Arial"/>
              </a:rPr>
              <a:t>Spring 2021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400" spc="-15" dirty="0">
                <a:solidFill>
                  <a:srgbClr val="57576E"/>
                </a:solidFill>
                <a:latin typeface="Arial"/>
                <a:cs typeface="Arial"/>
              </a:rPr>
              <a:t>Week</a:t>
            </a:r>
            <a:r>
              <a:rPr sz="2400" spc="-85" dirty="0">
                <a:solidFill>
                  <a:srgbClr val="57576E"/>
                </a:solidFill>
                <a:latin typeface="Arial"/>
                <a:cs typeface="Arial"/>
              </a:rPr>
              <a:t> </a:t>
            </a:r>
            <a:r>
              <a:rPr lang="en-US" sz="2400" spc="-85" dirty="0">
                <a:solidFill>
                  <a:srgbClr val="57576E"/>
                </a:solidFill>
                <a:latin typeface="Arial"/>
                <a:cs typeface="Arial"/>
              </a:rPr>
              <a:t>13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5800" y="2590800"/>
            <a:ext cx="4210050" cy="668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5200"/>
              </a:lnSpc>
            </a:pPr>
            <a:r>
              <a:rPr sz="4400" spc="-130" dirty="0"/>
              <a:t>ADVANCED</a:t>
            </a:r>
            <a:r>
              <a:rPr sz="4400" spc="-300" dirty="0"/>
              <a:t> </a:t>
            </a:r>
            <a:r>
              <a:rPr sz="4400" spc="-100" dirty="0"/>
              <a:t>SQL</a:t>
            </a:r>
            <a:endParaRPr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0" dirty="0"/>
              <a:t>Data </a:t>
            </a:r>
            <a:r>
              <a:rPr spc="-95" dirty="0"/>
              <a:t>Manipulation</a:t>
            </a:r>
            <a:r>
              <a:rPr spc="-375" dirty="0"/>
              <a:t> </a:t>
            </a:r>
            <a:r>
              <a:rPr spc="-105" dirty="0"/>
              <a:t>Commands</a:t>
            </a:r>
          </a:p>
        </p:txBody>
      </p:sp>
      <p:sp>
        <p:nvSpPr>
          <p:cNvPr id="3" name="object 3"/>
          <p:cNvSpPr/>
          <p:nvPr/>
        </p:nvSpPr>
        <p:spPr>
          <a:xfrm>
            <a:off x="443998" y="2003420"/>
            <a:ext cx="8408388" cy="6662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3998" y="3903696"/>
            <a:ext cx="8408388" cy="6048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8946" y="2171420"/>
            <a:ext cx="7098030" cy="3154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>
              <a:lnSpc>
                <a:spcPct val="100000"/>
              </a:lnSpc>
            </a:pP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INSERT: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Command to insert data into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331470" indent="-228600">
              <a:lnSpc>
                <a:spcPct val="100000"/>
              </a:lnSpc>
              <a:buChar char="•"/>
              <a:tabLst>
                <a:tab pos="331470" algn="l"/>
                <a:tab pos="332105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Syntax - </a:t>
            </a:r>
            <a:r>
              <a:rPr sz="2000" spc="-10" dirty="0">
                <a:solidFill>
                  <a:srgbClr val="292934"/>
                </a:solidFill>
                <a:latin typeface="Arial"/>
                <a:cs typeface="Arial"/>
              </a:rPr>
              <a:t>INSERT INTO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tablename</a:t>
            </a:r>
            <a:r>
              <a:rPr sz="2000" spc="-7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292934"/>
                </a:solidFill>
                <a:latin typeface="Arial"/>
                <a:cs typeface="Arial"/>
              </a:rPr>
              <a:t>VALUES();</a:t>
            </a:r>
            <a:endParaRPr sz="2000" dirty="0">
              <a:latin typeface="Arial"/>
              <a:cs typeface="Arial"/>
            </a:endParaRPr>
          </a:p>
          <a:p>
            <a:pPr marL="331470" indent="-228600">
              <a:lnSpc>
                <a:spcPct val="100000"/>
              </a:lnSpc>
              <a:spcBef>
                <a:spcPts val="200"/>
              </a:spcBef>
              <a:buChar char="•"/>
              <a:tabLst>
                <a:tab pos="331470" algn="l"/>
                <a:tab pos="332105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Used to add table rows with NULL and NOT NULL</a:t>
            </a:r>
            <a:r>
              <a:rPr sz="2000" spc="-29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attributes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292934"/>
              </a:buClr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292934"/>
              </a:buClr>
              <a:buFont typeface="Arial"/>
              <a:buChar char="•"/>
            </a:pPr>
            <a:endParaRPr sz="2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COMMIT: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Command to save changes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permanently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L="331470" indent="-228600">
              <a:lnSpc>
                <a:spcPct val="100000"/>
              </a:lnSpc>
              <a:buChar char="•"/>
              <a:tabLst>
                <a:tab pos="331470" algn="l"/>
                <a:tab pos="332105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Syntax - COMMIT</a:t>
            </a:r>
            <a:r>
              <a:rPr sz="2000" spc="-1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[WORK];</a:t>
            </a:r>
            <a:endParaRPr sz="2000" dirty="0">
              <a:latin typeface="Arial"/>
              <a:cs typeface="Arial"/>
            </a:endParaRPr>
          </a:p>
          <a:p>
            <a:pPr marL="331470" indent="-228600">
              <a:lnSpc>
                <a:spcPct val="100000"/>
              </a:lnSpc>
              <a:spcBef>
                <a:spcPts val="200"/>
              </a:spcBef>
              <a:buChar char="•"/>
              <a:tabLst>
                <a:tab pos="331470" algn="l"/>
                <a:tab pos="332105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Ensures database update</a:t>
            </a:r>
            <a:r>
              <a:rPr sz="20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integrity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00379"/>
            <a:ext cx="8379460" cy="1456809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90" dirty="0"/>
              <a:t>Example</a:t>
            </a:r>
            <a:r>
              <a:rPr lang="zh-CN" altLang="en-US" spc="-90" dirty="0"/>
              <a:t> </a:t>
            </a:r>
            <a:r>
              <a:rPr lang="en-US" altLang="zh-CN" spc="-90" dirty="0"/>
              <a:t>1</a:t>
            </a:r>
            <a:r>
              <a:rPr lang="zh-CN" altLang="en-US" spc="-90" dirty="0"/>
              <a:t>:</a:t>
            </a:r>
            <a:r>
              <a:rPr lang="en-US" spc="-80" dirty="0"/>
              <a:t>Data </a:t>
            </a:r>
            <a:r>
              <a:rPr lang="en-US" spc="-95" dirty="0"/>
              <a:t>Manipulation</a:t>
            </a:r>
            <a:r>
              <a:rPr lang="en-US" spc="-375" dirty="0"/>
              <a:t> </a:t>
            </a:r>
            <a:r>
              <a:rPr lang="en-US" spc="-105" dirty="0"/>
              <a:t>Commands</a:t>
            </a:r>
            <a:endParaRPr spc="-100"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1837926"/>
            <a:ext cx="8382000" cy="5601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lang="en-US" sz="2000" dirty="0"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"/>
              </a:spcBef>
              <a:buClr>
                <a:srgbClr val="292934"/>
              </a:buClr>
              <a:buFont typeface="Arial"/>
              <a:buChar char="•"/>
            </a:pPr>
            <a:r>
              <a:rPr lang="en-US" sz="2400" b="1" dirty="0">
                <a:latin typeface="Arial"/>
                <a:cs typeface="Arial"/>
              </a:rPr>
              <a:t>INSERT INTO </a:t>
            </a:r>
            <a:r>
              <a:rPr lang="en-US" sz="2400" dirty="0" err="1">
                <a:latin typeface="Arial"/>
                <a:cs typeface="Arial"/>
              </a:rPr>
              <a:t>tablename</a:t>
            </a:r>
            <a:r>
              <a:rPr lang="en-US" sz="2400" dirty="0">
                <a:latin typeface="Arial"/>
                <a:cs typeface="Arial"/>
              </a:rPr>
              <a:t> </a:t>
            </a: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292934"/>
              </a:buClr>
            </a:pPr>
            <a:r>
              <a:rPr lang="zh-CN" altLang="en-US" sz="2400" dirty="0">
                <a:latin typeface="Arial"/>
                <a:cs typeface="Arial"/>
              </a:rPr>
              <a:t>   </a:t>
            </a:r>
            <a:r>
              <a:rPr lang="en-US" sz="2400" dirty="0">
                <a:latin typeface="Arial"/>
                <a:cs typeface="Arial"/>
              </a:rPr>
              <a:t>VALUES (value</a:t>
            </a:r>
            <a:r>
              <a:rPr lang="en-US" sz="2400" i="1" dirty="0">
                <a:latin typeface="Arial"/>
                <a:cs typeface="Arial"/>
              </a:rPr>
              <a:t>1</a:t>
            </a:r>
            <a:r>
              <a:rPr lang="en-US" sz="2400" dirty="0">
                <a:latin typeface="Arial"/>
                <a:cs typeface="Arial"/>
              </a:rPr>
              <a:t>, value</a:t>
            </a:r>
            <a:r>
              <a:rPr lang="en-US" sz="2400" i="1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, ... , </a:t>
            </a:r>
            <a:r>
              <a:rPr lang="en-US" sz="2400" dirty="0" err="1">
                <a:latin typeface="Arial"/>
                <a:cs typeface="Arial"/>
              </a:rPr>
              <a:t>value</a:t>
            </a:r>
            <a:r>
              <a:rPr lang="en-US" sz="2400" i="1" dirty="0" err="1">
                <a:latin typeface="Arial"/>
                <a:cs typeface="Arial"/>
              </a:rPr>
              <a:t>n</a:t>
            </a:r>
            <a:r>
              <a:rPr lang="en-US" sz="2400" dirty="0">
                <a:latin typeface="Arial"/>
                <a:cs typeface="Arial"/>
              </a:rPr>
              <a:t>)</a:t>
            </a: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292934"/>
              </a:buClr>
            </a:pPr>
            <a:endParaRPr lang="en-US" sz="2000" dirty="0">
              <a:latin typeface="Arial"/>
              <a:cs typeface="Arial"/>
            </a:endParaRPr>
          </a:p>
          <a:p>
            <a:pPr marL="800100" lvl="1" indent="-342900">
              <a:spcBef>
                <a:spcPts val="40"/>
              </a:spcBef>
              <a:buClr>
                <a:srgbClr val="292934"/>
              </a:buClr>
              <a:buFont typeface="Arial"/>
              <a:buChar char="•"/>
            </a:pPr>
            <a:r>
              <a:rPr lang="en-US" sz="2000" b="1" dirty="0">
                <a:latin typeface="Arial"/>
                <a:cs typeface="Arial"/>
              </a:rPr>
              <a:t>INSERT INTO </a:t>
            </a:r>
            <a:r>
              <a:rPr lang="en-US" sz="2000" dirty="0">
                <a:latin typeface="Arial"/>
                <a:cs typeface="Arial"/>
              </a:rPr>
              <a:t>vendor</a:t>
            </a:r>
          </a:p>
          <a:p>
            <a:pPr lvl="1">
              <a:spcBef>
                <a:spcPts val="40"/>
              </a:spcBef>
              <a:buClr>
                <a:srgbClr val="292934"/>
              </a:buClr>
            </a:pPr>
            <a:r>
              <a:rPr lang="zh-CN" altLang="en-US" sz="2000" dirty="0">
                <a:latin typeface="Arial"/>
                <a:cs typeface="Arial"/>
              </a:rPr>
              <a:t>   </a:t>
            </a:r>
            <a:r>
              <a:rPr lang="en-US" altLang="zh-CN" sz="200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VALUES (21225,‘Bryson,</a:t>
            </a:r>
            <a:r>
              <a:rPr lang="en-US" altLang="zh-CN" sz="200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Inc.','Smithson','615','223-3234','TN','Y');</a:t>
            </a:r>
          </a:p>
          <a:p>
            <a:pPr lvl="1">
              <a:spcBef>
                <a:spcPts val="40"/>
              </a:spcBef>
              <a:buClr>
                <a:srgbClr val="292934"/>
              </a:buClr>
            </a:pPr>
            <a:endParaRPr lang="en-US" sz="2000" dirty="0">
              <a:latin typeface="Arial"/>
              <a:cs typeface="Arial"/>
            </a:endParaRPr>
          </a:p>
          <a:p>
            <a:pPr marL="800100" lvl="1" indent="-342900">
              <a:spcBef>
                <a:spcPts val="40"/>
              </a:spcBef>
              <a:buClr>
                <a:srgbClr val="292934"/>
              </a:buClr>
              <a:buFont typeface="Arial"/>
              <a:buChar char="•"/>
            </a:pPr>
            <a:r>
              <a:rPr lang="en-US" sz="2000" b="1" dirty="0">
                <a:latin typeface="Arial"/>
                <a:cs typeface="Arial"/>
              </a:rPr>
              <a:t>INSERT INTO</a:t>
            </a:r>
            <a:r>
              <a:rPr lang="en-US" sz="2000" dirty="0">
                <a:latin typeface="Arial"/>
                <a:cs typeface="Arial"/>
              </a:rPr>
              <a:t> product</a:t>
            </a:r>
          </a:p>
          <a:p>
            <a:pPr lvl="1">
              <a:spcBef>
                <a:spcPts val="40"/>
              </a:spcBef>
              <a:buClr>
                <a:srgbClr val="292934"/>
              </a:buClr>
            </a:pPr>
            <a:r>
              <a:rPr lang="zh-CN" altLang="en-US" sz="2000" dirty="0">
                <a:latin typeface="Arial"/>
                <a:cs typeface="Arial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VALUES (‘BRT-345’,‘Titanium drill bit’,‘18-Oct-13’, 75, 10, 4.50, 0.06, </a:t>
            </a:r>
            <a:r>
              <a:rPr lang="zh-CN" altLang="en-US" sz="2000" dirty="0">
                <a:solidFill>
                  <a:srgbClr val="FF0000"/>
                </a:solidFill>
                <a:latin typeface="Arial"/>
                <a:cs typeface="Arial"/>
              </a:rPr>
              <a:t>     </a:t>
            </a: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NULL);</a:t>
            </a:r>
          </a:p>
          <a:p>
            <a:pPr marL="800100" lvl="1" indent="-342900">
              <a:spcBef>
                <a:spcPts val="40"/>
              </a:spcBef>
              <a:buClr>
                <a:srgbClr val="292934"/>
              </a:buClr>
              <a:buFont typeface="Arial"/>
              <a:buChar char="•"/>
            </a:pPr>
            <a:r>
              <a:rPr lang="en-US" sz="2000" b="1" dirty="0">
                <a:latin typeface="Arial"/>
                <a:cs typeface="Arial"/>
              </a:rPr>
              <a:t>INSERT INTO</a:t>
            </a:r>
            <a:r>
              <a:rPr lang="en-US" sz="2000" dirty="0">
                <a:latin typeface="Arial"/>
                <a:cs typeface="Arial"/>
              </a:rPr>
              <a:t> product VALUES (345,'Titanium drill bit','2009-10-13', 75, 10, 4.50, 0.06,21225);</a:t>
            </a:r>
          </a:p>
          <a:p>
            <a:pPr marL="800100" lvl="1" indent="-342900">
              <a:spcBef>
                <a:spcPts val="40"/>
              </a:spcBef>
              <a:buClr>
                <a:srgbClr val="292934"/>
              </a:buClr>
              <a:buFont typeface="Arial"/>
              <a:buChar char="•"/>
            </a:pPr>
            <a:endParaRPr lang="en-US" sz="2000" dirty="0">
              <a:latin typeface="Arial"/>
              <a:cs typeface="Arial"/>
            </a:endParaRPr>
          </a:p>
          <a:p>
            <a:pPr marL="800100" lvl="1" indent="-342900">
              <a:spcBef>
                <a:spcPts val="40"/>
              </a:spcBef>
              <a:buClr>
                <a:srgbClr val="292934"/>
              </a:buClr>
              <a:buFont typeface="Arial"/>
              <a:buChar char="•"/>
            </a:pPr>
            <a:r>
              <a:rPr lang="en-US" sz="2000" b="1" dirty="0">
                <a:latin typeface="Arial"/>
                <a:cs typeface="Arial"/>
              </a:rPr>
              <a:t>INSERT INTO</a:t>
            </a:r>
            <a:r>
              <a:rPr lang="en-US" sz="2000" dirty="0">
                <a:latin typeface="Arial"/>
                <a:cs typeface="Arial"/>
              </a:rPr>
              <a:t> PRODUCT</a:t>
            </a:r>
            <a:r>
              <a:rPr lang="zh-CN" altLang="en-US" sz="200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(</a:t>
            </a:r>
            <a:r>
              <a:rPr lang="en-US" sz="2000" dirty="0" err="1">
                <a:latin typeface="Arial"/>
                <a:cs typeface="Arial"/>
              </a:rPr>
              <a:t>P_code</a:t>
            </a:r>
            <a:r>
              <a:rPr lang="en-US" sz="2000" dirty="0">
                <a:latin typeface="Arial"/>
                <a:cs typeface="Arial"/>
              </a:rPr>
              <a:t>, </a:t>
            </a:r>
            <a:r>
              <a:rPr lang="en-US" sz="2000" dirty="0" err="1">
                <a:latin typeface="Arial"/>
                <a:cs typeface="Arial"/>
              </a:rPr>
              <a:t>P_descript</a:t>
            </a:r>
            <a:r>
              <a:rPr lang="en-US" sz="2000" dirty="0">
                <a:latin typeface="Arial"/>
                <a:cs typeface="Arial"/>
              </a:rPr>
              <a:t>) </a:t>
            </a:r>
          </a:p>
          <a:p>
            <a:pPr lvl="1">
              <a:spcBef>
                <a:spcPts val="40"/>
              </a:spcBef>
              <a:buClr>
                <a:srgbClr val="292934"/>
              </a:buClr>
            </a:pPr>
            <a:r>
              <a:rPr lang="zh-CN" altLang="en-US" sz="2000" dirty="0">
                <a:latin typeface="Arial"/>
                <a:cs typeface="Arial"/>
              </a:rPr>
              <a:t>    </a:t>
            </a:r>
            <a:r>
              <a:rPr lang="en-US" sz="2000" dirty="0">
                <a:latin typeface="Arial"/>
                <a:cs typeface="Arial"/>
              </a:rPr>
              <a:t>VALUES ('BRT-345','Titanium drill bit');</a:t>
            </a:r>
          </a:p>
          <a:p>
            <a:pPr lvl="1">
              <a:spcBef>
                <a:spcPts val="40"/>
              </a:spcBef>
              <a:buClr>
                <a:srgbClr val="292934"/>
              </a:buClr>
            </a:pPr>
            <a:r>
              <a:rPr lang="en-US" sz="1600" i="1" dirty="0">
                <a:solidFill>
                  <a:srgbClr val="FF0000"/>
                </a:solidFill>
                <a:latin typeface="Arial"/>
                <a:cs typeface="Arial"/>
              </a:rPr>
              <a:t>     **If only two attributes are required</a:t>
            </a:r>
          </a:p>
          <a:p>
            <a:endParaRPr lang="en-US" sz="2000" dirty="0">
              <a:latin typeface="Arial"/>
              <a:cs typeface="Arial"/>
            </a:endParaRPr>
          </a:p>
          <a:p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1122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0" dirty="0"/>
              <a:t>Data </a:t>
            </a:r>
            <a:r>
              <a:rPr spc="-95" dirty="0"/>
              <a:t>Manipulation</a:t>
            </a:r>
            <a:r>
              <a:rPr spc="-375" dirty="0"/>
              <a:t> </a:t>
            </a:r>
            <a:r>
              <a:rPr spc="-105" dirty="0"/>
              <a:t>Commands</a:t>
            </a:r>
          </a:p>
        </p:txBody>
      </p:sp>
      <p:sp>
        <p:nvSpPr>
          <p:cNvPr id="3" name="object 3"/>
          <p:cNvSpPr/>
          <p:nvPr/>
        </p:nvSpPr>
        <p:spPr>
          <a:xfrm>
            <a:off x="522352" y="1823575"/>
            <a:ext cx="8175489" cy="638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952" y="1977796"/>
            <a:ext cx="5664835" cy="1177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SELECT: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Command to list the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contents</a:t>
            </a:r>
            <a:endParaRPr sz="2000" dirty="0">
              <a:latin typeface="Arial"/>
              <a:cs typeface="Arial"/>
            </a:endParaRPr>
          </a:p>
          <a:p>
            <a:pPr marL="320040" indent="-228600">
              <a:lnSpc>
                <a:spcPct val="100000"/>
              </a:lnSpc>
              <a:spcBef>
                <a:spcPts val="1785"/>
              </a:spcBef>
              <a:buChar char="•"/>
              <a:tabLst>
                <a:tab pos="320040" algn="l"/>
                <a:tab pos="320675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Syntax - SELECT </a:t>
            </a:r>
            <a:r>
              <a:rPr sz="2000" i="1" dirty="0">
                <a:solidFill>
                  <a:srgbClr val="292934"/>
                </a:solidFill>
                <a:latin typeface="Arial"/>
                <a:cs typeface="Arial"/>
              </a:rPr>
              <a:t>columnlist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FROM</a:t>
            </a:r>
            <a:r>
              <a:rPr sz="20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292934"/>
                </a:solidFill>
                <a:latin typeface="Arial"/>
                <a:cs typeface="Arial"/>
              </a:rPr>
              <a:t>tablename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;</a:t>
            </a:r>
            <a:endParaRPr sz="2000" dirty="0">
              <a:latin typeface="Arial"/>
              <a:cs typeface="Arial"/>
            </a:endParaRPr>
          </a:p>
          <a:p>
            <a:pPr marL="320040" indent="-228600">
              <a:lnSpc>
                <a:spcPct val="100000"/>
              </a:lnSpc>
              <a:spcBef>
                <a:spcPts val="200"/>
              </a:spcBef>
              <a:buClr>
                <a:srgbClr val="292934"/>
              </a:buClr>
              <a:buFont typeface="Arial"/>
              <a:buChar char="•"/>
              <a:tabLst>
                <a:tab pos="320040" algn="l"/>
                <a:tab pos="320675" algn="l"/>
              </a:tabLst>
            </a:pPr>
            <a:r>
              <a:rPr sz="2000" b="1" spc="-5" dirty="0">
                <a:solidFill>
                  <a:srgbClr val="363744"/>
                </a:solidFill>
                <a:latin typeface="Arial"/>
                <a:cs typeface="Arial"/>
              </a:rPr>
              <a:t>Use *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: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List all the contents of a</a:t>
            </a:r>
            <a:r>
              <a:rPr sz="2000" spc="-9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table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2352" y="3764999"/>
            <a:ext cx="8175489" cy="6174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7915" y="3908615"/>
            <a:ext cx="7191375" cy="2664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UPDATE: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Command to modify/change data</a:t>
            </a:r>
            <a:r>
              <a:rPr sz="20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321310" indent="-228600">
              <a:lnSpc>
                <a:spcPct val="100000"/>
              </a:lnSpc>
              <a:buChar char="•"/>
              <a:tabLst>
                <a:tab pos="321310" algn="l"/>
                <a:tab pos="321945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Syntax</a:t>
            </a:r>
            <a:endParaRPr sz="2000" dirty="0">
              <a:latin typeface="Arial"/>
              <a:cs typeface="Arial"/>
            </a:endParaRPr>
          </a:p>
          <a:p>
            <a:pPr marL="321310">
              <a:lnSpc>
                <a:spcPts val="2250"/>
              </a:lnSpc>
            </a:pPr>
            <a:r>
              <a:rPr sz="2000" spc="-25" dirty="0">
                <a:solidFill>
                  <a:srgbClr val="292934"/>
                </a:solidFill>
                <a:latin typeface="Arial"/>
                <a:cs typeface="Arial"/>
              </a:rPr>
              <a:t>UPDATE</a:t>
            </a:r>
            <a:r>
              <a:rPr sz="20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292934"/>
                </a:solidFill>
                <a:latin typeface="Arial"/>
                <a:cs typeface="Arial"/>
              </a:rPr>
              <a:t>tablename</a:t>
            </a:r>
            <a:endParaRPr sz="2000" dirty="0">
              <a:latin typeface="Arial"/>
              <a:cs typeface="Arial"/>
            </a:endParaRPr>
          </a:p>
          <a:p>
            <a:pPr marL="321310" marR="5080">
              <a:lnSpc>
                <a:spcPts val="2200"/>
              </a:lnSpc>
              <a:spcBef>
                <a:spcPts val="90"/>
              </a:spcBef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SET </a:t>
            </a:r>
            <a:r>
              <a:rPr sz="2000" i="1" dirty="0">
                <a:solidFill>
                  <a:srgbClr val="292934"/>
                </a:solidFill>
                <a:latin typeface="Arial"/>
                <a:cs typeface="Arial"/>
              </a:rPr>
              <a:t>columnname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= expression [, </a:t>
            </a:r>
            <a:r>
              <a:rPr sz="2000" i="1" dirty="0">
                <a:solidFill>
                  <a:srgbClr val="292934"/>
                </a:solidFill>
                <a:latin typeface="Arial"/>
                <a:cs typeface="Arial"/>
              </a:rPr>
              <a:t>columnname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=</a:t>
            </a:r>
            <a:r>
              <a:rPr sz="20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292934"/>
                </a:solidFill>
                <a:latin typeface="Arial"/>
                <a:cs typeface="Arial"/>
              </a:rPr>
              <a:t>expression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] 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[WHERE</a:t>
            </a:r>
            <a:r>
              <a:rPr sz="20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i="1" spc="-5" dirty="0" err="1">
                <a:solidFill>
                  <a:srgbClr val="292934"/>
                </a:solidFill>
                <a:latin typeface="Arial"/>
                <a:cs typeface="Arial"/>
              </a:rPr>
              <a:t>conditionlist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];</a:t>
            </a:r>
            <a:endParaRPr lang="en-US" sz="2000" spc="-5" dirty="0">
              <a:solidFill>
                <a:srgbClr val="292934"/>
              </a:solidFill>
              <a:latin typeface="Arial"/>
              <a:cs typeface="Arial"/>
            </a:endParaRPr>
          </a:p>
          <a:p>
            <a:pPr marL="321310" marR="5080">
              <a:lnSpc>
                <a:spcPts val="2200"/>
              </a:lnSpc>
              <a:spcBef>
                <a:spcPts val="90"/>
              </a:spcBef>
            </a:pPr>
            <a:endParaRPr lang="en-US" sz="2000" spc="-5" dirty="0">
              <a:solidFill>
                <a:srgbClr val="292934"/>
              </a:solidFill>
              <a:latin typeface="Arial"/>
              <a:cs typeface="Arial"/>
            </a:endParaRPr>
          </a:p>
          <a:p>
            <a:pPr marL="321310" marR="5080">
              <a:lnSpc>
                <a:spcPts val="2200"/>
              </a:lnSpc>
              <a:spcBef>
                <a:spcPts val="90"/>
              </a:spcBef>
            </a:pPr>
            <a:r>
              <a:rPr lang="en-US" sz="2000" dirty="0">
                <a:latin typeface="Arial"/>
                <a:cs typeface="Arial"/>
              </a:rPr>
              <a:t>Update product </a:t>
            </a:r>
          </a:p>
          <a:p>
            <a:pPr marL="321310" marR="5080">
              <a:lnSpc>
                <a:spcPts val="2200"/>
              </a:lnSpc>
              <a:spcBef>
                <a:spcPts val="90"/>
              </a:spcBef>
            </a:pPr>
            <a:r>
              <a:rPr lang="en-US" sz="2000" dirty="0">
                <a:latin typeface="Arial"/>
                <a:cs typeface="Arial"/>
              </a:rPr>
              <a:t>set </a:t>
            </a:r>
            <a:r>
              <a:rPr lang="en-US" sz="2000" dirty="0" err="1">
                <a:latin typeface="Arial"/>
                <a:cs typeface="Arial"/>
              </a:rPr>
              <a:t>V_code</a:t>
            </a:r>
            <a:r>
              <a:rPr lang="en-US" sz="2000" dirty="0">
                <a:latin typeface="Arial"/>
                <a:cs typeface="Arial"/>
              </a:rPr>
              <a:t>=21225;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00379"/>
            <a:ext cx="8379460" cy="1456809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90" dirty="0"/>
              <a:t>Example</a:t>
            </a:r>
            <a:r>
              <a:rPr lang="zh-CN" altLang="en-US" spc="-90" dirty="0"/>
              <a:t> </a:t>
            </a:r>
            <a:r>
              <a:rPr lang="en-US" altLang="zh-CN" spc="-90" dirty="0"/>
              <a:t>2</a:t>
            </a:r>
            <a:r>
              <a:rPr lang="zh-CN" altLang="en-US" spc="-90" dirty="0"/>
              <a:t>:</a:t>
            </a:r>
            <a:r>
              <a:rPr lang="en-US" spc="-80" dirty="0"/>
              <a:t>Data </a:t>
            </a:r>
            <a:r>
              <a:rPr lang="en-US" spc="-95" dirty="0"/>
              <a:t>Manipulation</a:t>
            </a:r>
            <a:r>
              <a:rPr lang="en-US" spc="-375" dirty="0"/>
              <a:t> </a:t>
            </a:r>
            <a:r>
              <a:rPr lang="en-US" spc="-105" dirty="0"/>
              <a:t>Commands</a:t>
            </a:r>
            <a:endParaRPr spc="-100"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2133600"/>
            <a:ext cx="8382000" cy="40421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0" indent="-342900">
              <a:spcBef>
                <a:spcPts val="40"/>
              </a:spcBef>
              <a:buClr>
                <a:srgbClr val="292934"/>
              </a:buClr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SELECT </a:t>
            </a:r>
            <a:r>
              <a:rPr lang="en-US" sz="2400" dirty="0" err="1">
                <a:latin typeface="Arial"/>
                <a:cs typeface="Arial"/>
              </a:rPr>
              <a:t>columnlist</a:t>
            </a:r>
            <a:r>
              <a:rPr lang="en-US" sz="2400" dirty="0">
                <a:latin typeface="Arial"/>
                <a:cs typeface="Arial"/>
              </a:rPr>
              <a:t> FROM </a:t>
            </a:r>
            <a:r>
              <a:rPr lang="en-US" sz="2400" dirty="0" err="1">
                <a:latin typeface="Arial"/>
                <a:cs typeface="Arial"/>
              </a:rPr>
              <a:t>tablename</a:t>
            </a:r>
            <a:endParaRPr lang="en-US" sz="2000" dirty="0">
              <a:latin typeface="Arial"/>
              <a:cs typeface="Arial"/>
            </a:endParaRPr>
          </a:p>
          <a:p>
            <a:pPr marL="800100" lvl="1" indent="-342900">
              <a:spcBef>
                <a:spcPts val="40"/>
              </a:spcBef>
              <a:buClr>
                <a:srgbClr val="292934"/>
              </a:buClr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SELECT </a:t>
            </a:r>
            <a:r>
              <a:rPr lang="en-US" sz="2000" dirty="0" err="1">
                <a:latin typeface="Arial"/>
                <a:cs typeface="Arial"/>
              </a:rPr>
              <a:t>P_code</a:t>
            </a:r>
            <a:r>
              <a:rPr lang="en-US" sz="2000" dirty="0">
                <a:latin typeface="Arial"/>
                <a:cs typeface="Arial"/>
              </a:rPr>
              <a:t>, </a:t>
            </a:r>
            <a:r>
              <a:rPr lang="en-US" sz="2000" dirty="0" err="1">
                <a:latin typeface="Arial"/>
                <a:cs typeface="Arial"/>
              </a:rPr>
              <a:t>P_descript</a:t>
            </a:r>
            <a:r>
              <a:rPr lang="en-US" sz="2000" dirty="0">
                <a:latin typeface="Arial"/>
                <a:cs typeface="Arial"/>
              </a:rPr>
              <a:t>, </a:t>
            </a:r>
            <a:r>
              <a:rPr lang="en-US" sz="2000" dirty="0" err="1">
                <a:latin typeface="Arial"/>
                <a:cs typeface="Arial"/>
              </a:rPr>
              <a:t>P_indate</a:t>
            </a:r>
            <a:r>
              <a:rPr lang="en-US" sz="2000" dirty="0">
                <a:latin typeface="Arial"/>
                <a:cs typeface="Arial"/>
              </a:rPr>
              <a:t>, </a:t>
            </a:r>
            <a:r>
              <a:rPr lang="en-US" sz="2000" dirty="0" err="1">
                <a:latin typeface="Arial"/>
                <a:cs typeface="Arial"/>
              </a:rPr>
              <a:t>P_qoh</a:t>
            </a:r>
            <a:r>
              <a:rPr lang="en-US" sz="2000" dirty="0">
                <a:latin typeface="Arial"/>
                <a:cs typeface="Arial"/>
              </a:rPr>
              <a:t>, </a:t>
            </a:r>
            <a:r>
              <a:rPr lang="en-US" sz="2000" dirty="0" err="1">
                <a:latin typeface="Arial"/>
                <a:cs typeface="Arial"/>
              </a:rPr>
              <a:t>P_min</a:t>
            </a:r>
            <a:r>
              <a:rPr lang="en-US" sz="2000" dirty="0">
                <a:latin typeface="Arial"/>
                <a:cs typeface="Arial"/>
              </a:rPr>
              <a:t>, </a:t>
            </a:r>
            <a:r>
              <a:rPr lang="en-US" sz="2000" dirty="0" err="1">
                <a:latin typeface="Arial"/>
                <a:cs typeface="Arial"/>
              </a:rPr>
              <a:t>P_price</a:t>
            </a:r>
            <a:r>
              <a:rPr lang="en-US" sz="2000" dirty="0">
                <a:latin typeface="Arial"/>
                <a:cs typeface="Arial"/>
              </a:rPr>
              <a:t>, </a:t>
            </a:r>
            <a:r>
              <a:rPr lang="en-US" sz="2000" dirty="0" err="1">
                <a:latin typeface="Arial"/>
                <a:cs typeface="Arial"/>
              </a:rPr>
              <a:t>P_discount</a:t>
            </a:r>
            <a:r>
              <a:rPr lang="en-US" sz="2000" dirty="0">
                <a:latin typeface="Arial"/>
                <a:cs typeface="Arial"/>
              </a:rPr>
              <a:t>, </a:t>
            </a:r>
            <a:r>
              <a:rPr lang="en-US" sz="2000" dirty="0" err="1">
                <a:latin typeface="Arial"/>
                <a:cs typeface="Arial"/>
              </a:rPr>
              <a:t>V_code</a:t>
            </a:r>
            <a:r>
              <a:rPr lang="zh-CN" altLang="en-US" sz="200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FROM product</a:t>
            </a:r>
            <a:r>
              <a:rPr lang="en-US" altLang="zh-CN" sz="2000" dirty="0">
                <a:latin typeface="Arial"/>
                <a:cs typeface="Arial"/>
              </a:rPr>
              <a:t>;</a:t>
            </a:r>
            <a:endParaRPr lang="en-US" sz="2000" dirty="0">
              <a:latin typeface="Arial"/>
              <a:cs typeface="Arial"/>
            </a:endParaRPr>
          </a:p>
          <a:p>
            <a:pPr marL="342900" indent="-342900">
              <a:spcBef>
                <a:spcPts val="40"/>
              </a:spcBef>
              <a:buClr>
                <a:srgbClr val="292934"/>
              </a:buClr>
              <a:buFont typeface="Arial"/>
              <a:buChar char="•"/>
            </a:pPr>
            <a:endParaRPr lang="en-US" sz="2000" dirty="0">
              <a:latin typeface="Arial"/>
              <a:cs typeface="Arial"/>
            </a:endParaRPr>
          </a:p>
          <a:p>
            <a:pPr marL="342900" indent="-342900">
              <a:spcBef>
                <a:spcPts val="40"/>
              </a:spcBef>
              <a:buClr>
                <a:srgbClr val="292934"/>
              </a:buClr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UPDATE </a:t>
            </a:r>
            <a:r>
              <a:rPr lang="en-US" sz="2400" dirty="0" err="1">
                <a:latin typeface="Arial"/>
                <a:cs typeface="Arial"/>
              </a:rPr>
              <a:t>tablename</a:t>
            </a:r>
            <a:endParaRPr lang="en-US" sz="2400" dirty="0">
              <a:latin typeface="Arial"/>
              <a:cs typeface="Arial"/>
            </a:endParaRPr>
          </a:p>
          <a:p>
            <a:pPr>
              <a:spcBef>
                <a:spcPts val="40"/>
              </a:spcBef>
              <a:buClr>
                <a:srgbClr val="292934"/>
              </a:buClr>
            </a:pPr>
            <a:r>
              <a:rPr lang="zh-CN" altLang="en-US" sz="2400" dirty="0">
                <a:latin typeface="Arial"/>
                <a:cs typeface="Arial"/>
              </a:rPr>
              <a:t>     </a:t>
            </a:r>
            <a:r>
              <a:rPr lang="en-US" sz="2400" dirty="0">
                <a:latin typeface="Arial"/>
                <a:cs typeface="Arial"/>
              </a:rPr>
              <a:t>SET </a:t>
            </a:r>
            <a:r>
              <a:rPr lang="en-US" sz="2400" dirty="0" err="1">
                <a:latin typeface="Arial"/>
                <a:cs typeface="Arial"/>
              </a:rPr>
              <a:t>columnname</a:t>
            </a:r>
            <a:r>
              <a:rPr lang="en-US" sz="2400" dirty="0">
                <a:latin typeface="Arial"/>
                <a:cs typeface="Arial"/>
              </a:rPr>
              <a:t> = expression [, </a:t>
            </a:r>
            <a:r>
              <a:rPr lang="en-US" sz="2400" dirty="0" err="1">
                <a:latin typeface="Arial"/>
                <a:cs typeface="Arial"/>
              </a:rPr>
              <a:t>columnname</a:t>
            </a:r>
            <a:r>
              <a:rPr lang="en-US" sz="2400" dirty="0">
                <a:latin typeface="Arial"/>
                <a:cs typeface="Arial"/>
              </a:rPr>
              <a:t> =</a:t>
            </a:r>
            <a:r>
              <a:rPr lang="zh-CN" altLang="en-US" sz="240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expression]</a:t>
            </a:r>
          </a:p>
          <a:p>
            <a:pPr>
              <a:spcBef>
                <a:spcPts val="40"/>
              </a:spcBef>
              <a:buClr>
                <a:srgbClr val="292934"/>
              </a:buClr>
            </a:pPr>
            <a:r>
              <a:rPr lang="zh-CN" altLang="en-US" sz="2400" dirty="0">
                <a:latin typeface="Arial"/>
                <a:cs typeface="Arial"/>
              </a:rPr>
              <a:t>    </a:t>
            </a:r>
            <a:r>
              <a:rPr lang="en-US" sz="2400" dirty="0">
                <a:latin typeface="Arial"/>
                <a:cs typeface="Arial"/>
              </a:rPr>
              <a:t>[WHERE </a:t>
            </a:r>
            <a:r>
              <a:rPr lang="en-US" sz="2400" dirty="0" err="1">
                <a:latin typeface="Arial"/>
                <a:cs typeface="Arial"/>
              </a:rPr>
              <a:t>conditionlist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/>
              <a:t>];</a:t>
            </a:r>
            <a:endParaRPr lang="en-US" sz="2000" dirty="0">
              <a:latin typeface="Arial"/>
              <a:cs typeface="Arial"/>
            </a:endParaRPr>
          </a:p>
          <a:p>
            <a:pPr marL="800100" lvl="1" indent="-342900">
              <a:spcBef>
                <a:spcPts val="40"/>
              </a:spcBef>
              <a:buClr>
                <a:srgbClr val="292934"/>
              </a:buClr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UPDATE product</a:t>
            </a:r>
          </a:p>
          <a:p>
            <a:pPr lvl="1">
              <a:spcBef>
                <a:spcPts val="40"/>
              </a:spcBef>
              <a:buClr>
                <a:srgbClr val="292934"/>
              </a:buClr>
            </a:pPr>
            <a:r>
              <a:rPr lang="zh-CN" altLang="en-US" sz="2000" dirty="0">
                <a:latin typeface="Arial"/>
                <a:cs typeface="Arial"/>
              </a:rPr>
              <a:t>     </a:t>
            </a:r>
            <a:r>
              <a:rPr lang="en-US" sz="2000" dirty="0">
                <a:latin typeface="Arial"/>
                <a:cs typeface="Arial"/>
              </a:rPr>
              <a:t>SET </a:t>
            </a:r>
            <a:r>
              <a:rPr lang="en-US" sz="2000" dirty="0" err="1">
                <a:latin typeface="Arial"/>
                <a:cs typeface="Arial"/>
              </a:rPr>
              <a:t>P_indate</a:t>
            </a:r>
            <a:r>
              <a:rPr lang="en-US" sz="2000" dirty="0">
                <a:latin typeface="Arial"/>
                <a:cs typeface="Arial"/>
              </a:rPr>
              <a:t> = '18-JAN-2014', </a:t>
            </a:r>
            <a:r>
              <a:rPr lang="en-US" sz="2000" dirty="0" err="1">
                <a:latin typeface="Arial"/>
                <a:cs typeface="Arial"/>
              </a:rPr>
              <a:t>P_price</a:t>
            </a:r>
            <a:r>
              <a:rPr lang="en-US" sz="2000" dirty="0">
                <a:latin typeface="Arial"/>
                <a:cs typeface="Arial"/>
              </a:rPr>
              <a:t> = 17.99, </a:t>
            </a:r>
            <a:r>
              <a:rPr lang="en-US" sz="2000" dirty="0" err="1">
                <a:latin typeface="Arial"/>
                <a:cs typeface="Arial"/>
              </a:rPr>
              <a:t>P</a:t>
            </a:r>
            <a:r>
              <a:rPr lang="en-US" altLang="zh-CN" sz="2000" dirty="0" err="1">
                <a:latin typeface="Arial"/>
                <a:cs typeface="Arial"/>
              </a:rPr>
              <a:t>_min</a:t>
            </a:r>
            <a:r>
              <a:rPr lang="en-US" sz="2000" dirty="0">
                <a:latin typeface="Arial"/>
                <a:cs typeface="Arial"/>
              </a:rPr>
              <a:t> = 10</a:t>
            </a:r>
          </a:p>
          <a:p>
            <a:pPr lvl="1">
              <a:spcBef>
                <a:spcPts val="40"/>
              </a:spcBef>
              <a:buClr>
                <a:srgbClr val="292934"/>
              </a:buClr>
            </a:pPr>
            <a:r>
              <a:rPr lang="zh-CN" altLang="en-US" sz="2000" dirty="0">
                <a:latin typeface="Arial"/>
                <a:cs typeface="Arial"/>
              </a:rPr>
              <a:t>     </a:t>
            </a:r>
            <a:r>
              <a:rPr lang="de-DE" sz="2000" dirty="0">
                <a:latin typeface="Arial"/>
                <a:cs typeface="Arial"/>
              </a:rPr>
              <a:t>WHERE </a:t>
            </a:r>
            <a:r>
              <a:rPr lang="de-DE" sz="2000" dirty="0" err="1">
                <a:latin typeface="Arial"/>
                <a:cs typeface="Arial"/>
              </a:rPr>
              <a:t>P_code</a:t>
            </a:r>
            <a:r>
              <a:rPr lang="de-DE" sz="2000" dirty="0">
                <a:latin typeface="Arial"/>
                <a:cs typeface="Arial"/>
              </a:rPr>
              <a:t> = '13-Q2/P2';</a:t>
            </a:r>
            <a:endParaRPr lang="en-US" sz="2000" dirty="0">
              <a:latin typeface="Arial"/>
              <a:cs typeface="Arial"/>
            </a:endParaRPr>
          </a:p>
          <a:p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4480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75" dirty="0"/>
              <a:t>Table </a:t>
            </a:r>
            <a:r>
              <a:rPr spc="-70" dirty="0"/>
              <a:t>7.6 </a:t>
            </a:r>
            <a:r>
              <a:rPr dirty="0"/>
              <a:t>- </a:t>
            </a:r>
            <a:r>
              <a:rPr spc="-95" dirty="0"/>
              <a:t>Comparison</a:t>
            </a:r>
            <a:r>
              <a:rPr spc="-580" dirty="0"/>
              <a:t> </a:t>
            </a:r>
            <a:r>
              <a:rPr spc="-95" dirty="0"/>
              <a:t>Operators</a:t>
            </a:r>
          </a:p>
        </p:txBody>
      </p:sp>
      <p:sp>
        <p:nvSpPr>
          <p:cNvPr id="3" name="object 3"/>
          <p:cNvSpPr/>
          <p:nvPr/>
        </p:nvSpPr>
        <p:spPr>
          <a:xfrm>
            <a:off x="285750" y="2743200"/>
            <a:ext cx="8705850" cy="19637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2016" y="3522662"/>
            <a:ext cx="1542415" cy="954405"/>
          </a:xfrm>
          <a:custGeom>
            <a:avLst/>
            <a:gdLst/>
            <a:ahLst/>
            <a:cxnLst/>
            <a:rect l="l" t="t" r="r" b="b"/>
            <a:pathLst>
              <a:path w="1542414" h="954404">
                <a:moveTo>
                  <a:pt x="0" y="0"/>
                </a:moveTo>
                <a:lnTo>
                  <a:pt x="1542198" y="0"/>
                </a:lnTo>
                <a:lnTo>
                  <a:pt x="1542198" y="953801"/>
                </a:lnTo>
                <a:lnTo>
                  <a:pt x="0" y="953801"/>
                </a:lnTo>
                <a:lnTo>
                  <a:pt x="0" y="0"/>
                </a:lnTo>
                <a:close/>
              </a:path>
            </a:pathLst>
          </a:custGeom>
          <a:ln w="26424">
            <a:solidFill>
              <a:srgbClr val="DC69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75" dirty="0"/>
              <a:t>Table</a:t>
            </a:r>
            <a:r>
              <a:rPr spc="-204" dirty="0"/>
              <a:t> </a:t>
            </a:r>
            <a:r>
              <a:rPr spc="-70" dirty="0"/>
              <a:t>7.7</a:t>
            </a:r>
            <a:r>
              <a:rPr spc="-204" dirty="0"/>
              <a:t> </a:t>
            </a:r>
            <a:r>
              <a:rPr dirty="0"/>
              <a:t>-</a:t>
            </a:r>
            <a:r>
              <a:rPr spc="-280" dirty="0"/>
              <a:t> </a:t>
            </a:r>
            <a:r>
              <a:rPr spc="-70" dirty="0"/>
              <a:t>The</a:t>
            </a:r>
            <a:r>
              <a:rPr spc="-425" dirty="0"/>
              <a:t> </a:t>
            </a:r>
            <a:r>
              <a:rPr spc="-95" dirty="0"/>
              <a:t>Arithmetic</a:t>
            </a:r>
            <a:r>
              <a:rPr spc="-204" dirty="0"/>
              <a:t> </a:t>
            </a:r>
            <a:r>
              <a:rPr spc="-95" dirty="0"/>
              <a:t>Operators</a:t>
            </a:r>
          </a:p>
        </p:txBody>
      </p:sp>
      <p:sp>
        <p:nvSpPr>
          <p:cNvPr id="3" name="object 3"/>
          <p:cNvSpPr/>
          <p:nvPr/>
        </p:nvSpPr>
        <p:spPr>
          <a:xfrm>
            <a:off x="131762" y="2819400"/>
            <a:ext cx="8859837" cy="173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70" dirty="0"/>
              <a:t>SQL </a:t>
            </a:r>
            <a:r>
              <a:rPr spc="-95" dirty="0"/>
              <a:t>built-in</a:t>
            </a:r>
            <a:r>
              <a:rPr spc="-540" dirty="0"/>
              <a:t> </a:t>
            </a:r>
            <a:r>
              <a:rPr spc="-100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40" y="1645920"/>
            <a:ext cx="7125970" cy="4571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 indent="-19050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  <a:tabLst>
                <a:tab pos="195580" algn="l"/>
              </a:tabLst>
            </a:pPr>
            <a:r>
              <a:rPr sz="2000" b="1" spc="-30" dirty="0">
                <a:solidFill>
                  <a:srgbClr val="292934"/>
                </a:solidFill>
                <a:latin typeface="Arial"/>
                <a:cs typeface="Arial"/>
              </a:rPr>
              <a:t>AVG()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- Returns the average</a:t>
            </a:r>
            <a:r>
              <a:rPr sz="2000" spc="-7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value</a:t>
            </a:r>
            <a:endParaRPr sz="20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pos="195580" algn="l"/>
              </a:tabLst>
            </a:pPr>
            <a:r>
              <a:rPr sz="2000" b="1" dirty="0">
                <a:solidFill>
                  <a:srgbClr val="292934"/>
                </a:solidFill>
                <a:latin typeface="Arial"/>
                <a:cs typeface="Arial"/>
              </a:rPr>
              <a:t>COUNT()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- Returns the number of</a:t>
            </a:r>
            <a:r>
              <a:rPr sz="20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rows</a:t>
            </a:r>
            <a:endParaRPr sz="20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pos="195580" algn="l"/>
              </a:tabLst>
            </a:pPr>
            <a:r>
              <a:rPr sz="2000" b="1" dirty="0">
                <a:solidFill>
                  <a:srgbClr val="292934"/>
                </a:solidFill>
                <a:latin typeface="Arial"/>
                <a:cs typeface="Arial"/>
              </a:rPr>
              <a:t>MAX()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- Returns the largest</a:t>
            </a:r>
            <a:r>
              <a:rPr sz="2000" spc="-1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value</a:t>
            </a:r>
            <a:endParaRPr sz="20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0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pos="195580" algn="l"/>
              </a:tabLst>
            </a:pPr>
            <a:r>
              <a:rPr sz="2000" b="1" dirty="0">
                <a:solidFill>
                  <a:srgbClr val="292934"/>
                </a:solidFill>
                <a:latin typeface="Arial"/>
                <a:cs typeface="Arial"/>
              </a:rPr>
              <a:t>MIN()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- Returns the smallest</a:t>
            </a:r>
            <a:r>
              <a:rPr sz="2000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value</a:t>
            </a:r>
            <a:endParaRPr sz="20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0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pos="195580" algn="l"/>
              </a:tabLst>
            </a:pPr>
            <a:r>
              <a:rPr sz="2000" b="1" dirty="0">
                <a:solidFill>
                  <a:srgbClr val="292934"/>
                </a:solidFill>
                <a:latin typeface="Arial"/>
                <a:cs typeface="Arial"/>
              </a:rPr>
              <a:t>SUM()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- Returns the</a:t>
            </a:r>
            <a:r>
              <a:rPr sz="20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sum</a:t>
            </a:r>
            <a:endParaRPr sz="2000" dirty="0">
              <a:latin typeface="Arial"/>
              <a:cs typeface="Arial"/>
            </a:endParaRPr>
          </a:p>
          <a:p>
            <a:pPr marL="203200" marR="5080" indent="-190500">
              <a:lnSpc>
                <a:spcPct val="100800"/>
              </a:lnSpc>
              <a:spcBef>
                <a:spcPts val="48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pos="195580" algn="l"/>
              </a:tabLst>
            </a:pPr>
            <a:r>
              <a:rPr sz="2000" b="1" dirty="0">
                <a:solidFill>
                  <a:srgbClr val="292934"/>
                </a:solidFill>
                <a:latin typeface="Arial"/>
                <a:cs typeface="Arial"/>
              </a:rPr>
              <a:t>ROUND()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- Rounds a numeric field to the number of</a:t>
            </a:r>
            <a:r>
              <a:rPr sz="2000" spc="-1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decimals  specified</a:t>
            </a:r>
            <a:endParaRPr sz="20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pos="195580" algn="l"/>
              </a:tabLst>
            </a:pPr>
            <a:r>
              <a:rPr sz="2000" b="1" spc="-20" dirty="0">
                <a:solidFill>
                  <a:srgbClr val="292934"/>
                </a:solidFill>
                <a:latin typeface="Arial"/>
                <a:cs typeface="Arial"/>
              </a:rPr>
              <a:t>FORMAT()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- Formats how a field is to be</a:t>
            </a:r>
            <a:r>
              <a:rPr sz="2000" spc="-7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displayed</a:t>
            </a:r>
            <a:endParaRPr lang="en-US" sz="2000" dirty="0">
              <a:solidFill>
                <a:srgbClr val="292934"/>
              </a:solidFill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pos="195580" algn="l"/>
              </a:tabLst>
            </a:pPr>
            <a:r>
              <a:rPr lang="en-US" sz="2000" b="1" dirty="0">
                <a:latin typeface="Arial"/>
                <a:cs typeface="Arial"/>
              </a:rPr>
              <a:t>Example</a:t>
            </a:r>
            <a:r>
              <a:rPr lang="en-US" sz="2000" dirty="0">
                <a:latin typeface="Arial"/>
                <a:cs typeface="Arial"/>
              </a:rPr>
              <a:t>:</a:t>
            </a: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pos="195580" algn="l"/>
              </a:tabLst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SELECT FORMAT(MIN(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P_price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),2) AS 'min', 		FORMAT(MAX(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P_price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),2) AS 'max', 		FORMAT(AVG(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P_price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),2) AS 'avg’		</a:t>
            </a:r>
          </a:p>
          <a:p>
            <a:pPr marL="195580" indent="-182880">
              <a:lnSpc>
                <a:spcPct val="100000"/>
              </a:lnSpc>
              <a:spcBef>
                <a:spcPts val="480"/>
              </a:spcBef>
              <a:buClr>
                <a:srgbClr val="93A299"/>
              </a:buClr>
              <a:buSzPct val="85000"/>
              <a:buFont typeface="Arial"/>
              <a:buChar char="•"/>
              <a:tabLst>
                <a:tab pos="195580" algn="l"/>
              </a:tabLst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FROM product;</a:t>
            </a:r>
            <a:endParaRPr sz="2000" dirty="0">
              <a:solidFill>
                <a:schemeClr val="tx2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5814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70" dirty="0"/>
              <a:t>The </a:t>
            </a:r>
            <a:r>
              <a:rPr spc="-90" dirty="0"/>
              <a:t>COUNT()</a:t>
            </a:r>
            <a:r>
              <a:rPr spc="-420" dirty="0"/>
              <a:t> </a:t>
            </a:r>
            <a:r>
              <a:rPr spc="-100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45920"/>
            <a:ext cx="7179309" cy="41755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Examples</a:t>
            </a:r>
            <a:r>
              <a:rPr lang="en-US" sz="2400" dirty="0">
                <a:solidFill>
                  <a:srgbClr val="292934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SELECT COUNT (*) FROM</a:t>
            </a:r>
            <a:r>
              <a:rPr sz="2400" spc="-1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292934"/>
                </a:solidFill>
                <a:latin typeface="Arial"/>
                <a:cs typeface="Arial"/>
              </a:rPr>
              <a:t>tablename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;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SELECT COUNT (attribute name) </a:t>
            </a:r>
            <a:endParaRPr lang="en-US" sz="2400" dirty="0">
              <a:solidFill>
                <a:srgbClr val="292934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FROM</a:t>
            </a:r>
            <a:r>
              <a:rPr sz="2400" spc="-1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i="1" spc="-5" dirty="0" err="1">
                <a:solidFill>
                  <a:srgbClr val="292934"/>
                </a:solidFill>
                <a:latin typeface="Arial"/>
                <a:cs typeface="Arial"/>
              </a:rPr>
              <a:t>tablename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;</a:t>
            </a:r>
            <a:endParaRPr lang="en-US" sz="2400" spc="-5" dirty="0">
              <a:solidFill>
                <a:srgbClr val="292934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endParaRPr lang="en-US" sz="2400" spc="-5" dirty="0">
              <a:solidFill>
                <a:srgbClr val="292934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endParaRPr lang="en-US" sz="2400" spc="-5" dirty="0">
              <a:solidFill>
                <a:srgbClr val="292934"/>
              </a:solidFill>
              <a:latin typeface="Arial"/>
              <a:cs typeface="Arial"/>
            </a:endParaRPr>
          </a:p>
          <a:p>
            <a:r>
              <a:rPr lang="en-US" sz="2400" dirty="0">
                <a:solidFill>
                  <a:srgbClr val="00B0F0"/>
                </a:solidFill>
                <a:latin typeface="+mj-lt"/>
              </a:rPr>
              <a:t>SELECT	COUNT(*) AS </a:t>
            </a:r>
            <a:r>
              <a:rPr lang="en-US" sz="2400" dirty="0" err="1">
                <a:solidFill>
                  <a:srgbClr val="00B0F0"/>
                </a:solidFill>
                <a:latin typeface="+mj-lt"/>
              </a:rPr>
              <a:t>NumberOfRows</a:t>
            </a:r>
            <a:endParaRPr lang="en-US" sz="2400" dirty="0">
              <a:solidFill>
                <a:srgbClr val="00B0F0"/>
              </a:solidFill>
              <a:latin typeface="+mj-lt"/>
            </a:endParaRPr>
          </a:p>
          <a:p>
            <a:r>
              <a:rPr lang="en-US" sz="2400" dirty="0">
                <a:solidFill>
                  <a:srgbClr val="00B0F0"/>
                </a:solidFill>
                <a:latin typeface="+mj-lt"/>
              </a:rPr>
              <a:t>FROM	product;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90" dirty="0"/>
              <a:t>Special</a:t>
            </a:r>
            <a:r>
              <a:rPr spc="-275" dirty="0"/>
              <a:t> </a:t>
            </a:r>
            <a:r>
              <a:rPr spc="-100" dirty="0"/>
              <a:t>Operators</a:t>
            </a:r>
          </a:p>
        </p:txBody>
      </p:sp>
      <p:sp>
        <p:nvSpPr>
          <p:cNvPr id="3" name="object 3"/>
          <p:cNvSpPr/>
          <p:nvPr/>
        </p:nvSpPr>
        <p:spPr>
          <a:xfrm>
            <a:off x="520187" y="1541648"/>
            <a:ext cx="8179819" cy="57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0187" y="2474184"/>
            <a:ext cx="8179819" cy="5780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0187" y="3406719"/>
            <a:ext cx="8179819" cy="5780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5260" y="1640827"/>
            <a:ext cx="7365740" cy="26622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BETWEEN</a:t>
            </a:r>
            <a:endParaRPr sz="2300" dirty="0">
              <a:latin typeface="Arial"/>
              <a:cs typeface="Arial"/>
            </a:endParaRPr>
          </a:p>
          <a:p>
            <a:pPr marL="328295" indent="-171450">
              <a:lnSpc>
                <a:spcPct val="100000"/>
              </a:lnSpc>
              <a:spcBef>
                <a:spcPts val="955"/>
              </a:spcBef>
              <a:buClr>
                <a:srgbClr val="292934"/>
              </a:buClr>
              <a:buChar char="•"/>
              <a:tabLst>
                <a:tab pos="328930" algn="l"/>
              </a:tabLst>
            </a:pPr>
            <a:r>
              <a:rPr sz="1800" dirty="0">
                <a:solidFill>
                  <a:srgbClr val="363744"/>
                </a:solidFill>
                <a:latin typeface="Arial"/>
                <a:cs typeface="Arial"/>
              </a:rPr>
              <a:t>Checks whether attribute value is within a</a:t>
            </a:r>
            <a:r>
              <a:rPr sz="1800" spc="-100" dirty="0">
                <a:solidFill>
                  <a:srgbClr val="36374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63744"/>
                </a:solidFill>
                <a:latin typeface="Arial"/>
                <a:cs typeface="Arial"/>
              </a:rPr>
              <a:t>range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LIKE</a:t>
            </a:r>
            <a:endParaRPr sz="2300" dirty="0">
              <a:latin typeface="Arial"/>
              <a:cs typeface="Arial"/>
            </a:endParaRPr>
          </a:p>
          <a:p>
            <a:pPr marL="328295" indent="-171450">
              <a:lnSpc>
                <a:spcPct val="100000"/>
              </a:lnSpc>
              <a:spcBef>
                <a:spcPts val="955"/>
              </a:spcBef>
              <a:buClr>
                <a:srgbClr val="292934"/>
              </a:buClr>
              <a:buChar char="•"/>
              <a:tabLst>
                <a:tab pos="328930" algn="l"/>
              </a:tabLst>
            </a:pPr>
            <a:r>
              <a:rPr sz="1800" dirty="0">
                <a:solidFill>
                  <a:srgbClr val="363744"/>
                </a:solidFill>
                <a:latin typeface="Arial"/>
                <a:cs typeface="Arial"/>
              </a:rPr>
              <a:t>Checks whether attribute value matches given string</a:t>
            </a:r>
            <a:r>
              <a:rPr sz="1800" spc="-100" dirty="0">
                <a:solidFill>
                  <a:srgbClr val="36374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63744"/>
                </a:solidFill>
                <a:latin typeface="Arial"/>
                <a:cs typeface="Arial"/>
              </a:rPr>
              <a:t>pattern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EXISTS</a:t>
            </a:r>
            <a:endParaRPr sz="2300" dirty="0">
              <a:latin typeface="Arial"/>
              <a:cs typeface="Arial"/>
            </a:endParaRPr>
          </a:p>
          <a:p>
            <a:pPr marL="328295" indent="-171450">
              <a:lnSpc>
                <a:spcPct val="100000"/>
              </a:lnSpc>
              <a:spcBef>
                <a:spcPts val="955"/>
              </a:spcBef>
              <a:buClr>
                <a:srgbClr val="292934"/>
              </a:buClr>
              <a:buChar char="•"/>
              <a:tabLst>
                <a:tab pos="328930" algn="l"/>
              </a:tabLst>
            </a:pPr>
            <a:r>
              <a:rPr sz="1800" dirty="0">
                <a:solidFill>
                  <a:srgbClr val="363744"/>
                </a:solidFill>
                <a:latin typeface="Arial"/>
                <a:cs typeface="Arial"/>
              </a:rPr>
              <a:t>Checks if subquery returns any</a:t>
            </a:r>
            <a:r>
              <a:rPr sz="1800" spc="-105" dirty="0">
                <a:solidFill>
                  <a:srgbClr val="36374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63744"/>
                </a:solidFill>
                <a:latin typeface="Arial"/>
                <a:cs typeface="Arial"/>
              </a:rPr>
              <a:t>rows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00379"/>
            <a:ext cx="8072119" cy="841256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90" dirty="0"/>
              <a:t>Group</a:t>
            </a:r>
            <a:r>
              <a:rPr lang="zh-CN" altLang="en-US" spc="-90" dirty="0"/>
              <a:t> </a:t>
            </a:r>
            <a:r>
              <a:rPr lang="en-US" altLang="zh-CN" spc="-90" dirty="0"/>
              <a:t>By</a:t>
            </a:r>
            <a:r>
              <a:rPr lang="zh-CN" altLang="en-US" spc="-90" dirty="0"/>
              <a:t> </a:t>
            </a:r>
            <a:r>
              <a:rPr lang="en-US" altLang="zh-CN" spc="-90" dirty="0"/>
              <a:t>Clause</a:t>
            </a:r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66240"/>
            <a:ext cx="7769860" cy="21262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marR="5080" indent="-177800">
              <a:lnSpc>
                <a:spcPts val="2500"/>
              </a:lnSpc>
              <a:buClr>
                <a:srgbClr val="93A299"/>
              </a:buClr>
              <a:buSzPct val="85416"/>
              <a:buChar char="•"/>
              <a:tabLst>
                <a:tab pos="195580" algn="l"/>
              </a:tabLst>
            </a:pPr>
            <a:r>
              <a:rPr lang="en-US" sz="2400" dirty="0">
                <a:solidFill>
                  <a:srgbClr val="292934"/>
                </a:solidFill>
                <a:latin typeface="Arial"/>
                <a:cs typeface="Arial"/>
              </a:rPr>
              <a:t>Groups</a:t>
            </a:r>
            <a:r>
              <a:rPr lang="zh-CN" altLang="en-US" sz="24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Arial"/>
                <a:cs typeface="Arial"/>
              </a:rPr>
              <a:t>the</a:t>
            </a:r>
            <a:r>
              <a:rPr lang="zh-CN" altLang="en-US" sz="24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Arial"/>
                <a:cs typeface="Arial"/>
              </a:rPr>
              <a:t>selected</a:t>
            </a:r>
            <a:r>
              <a:rPr lang="zh-CN" altLang="en-US" sz="24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Arial"/>
                <a:cs typeface="Arial"/>
              </a:rPr>
              <a:t>rows</a:t>
            </a:r>
            <a:r>
              <a:rPr lang="zh-CN" altLang="en-US" sz="24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Arial"/>
                <a:cs typeface="Arial"/>
              </a:rPr>
              <a:t>based</a:t>
            </a:r>
            <a:r>
              <a:rPr lang="zh-CN" altLang="en-US" sz="24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Arial"/>
                <a:cs typeface="Arial"/>
              </a:rPr>
              <a:t>on</a:t>
            </a:r>
            <a:r>
              <a:rPr lang="zh-CN" altLang="en-US" sz="24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Arial"/>
                <a:cs typeface="Arial"/>
              </a:rPr>
              <a:t>one</a:t>
            </a:r>
            <a:r>
              <a:rPr lang="zh-CN" altLang="en-US" sz="24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Arial"/>
                <a:cs typeface="Arial"/>
              </a:rPr>
              <a:t>or</a:t>
            </a:r>
            <a:r>
              <a:rPr lang="zh-CN" altLang="en-US" sz="24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Arial"/>
                <a:cs typeface="Arial"/>
              </a:rPr>
              <a:t>more</a:t>
            </a:r>
            <a:r>
              <a:rPr lang="zh-CN" altLang="en-US" sz="24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292934"/>
                </a:solidFill>
                <a:latin typeface="Arial"/>
                <a:cs typeface="Arial"/>
              </a:rPr>
              <a:t>attributes</a:t>
            </a:r>
            <a:endParaRPr sz="2400" dirty="0">
              <a:latin typeface="Arial"/>
              <a:cs typeface="Arial"/>
            </a:endParaRPr>
          </a:p>
          <a:p>
            <a:pPr marL="190500" marR="347980" indent="-177800">
              <a:lnSpc>
                <a:spcPts val="2620"/>
              </a:lnSpc>
              <a:spcBef>
                <a:spcPts val="580"/>
              </a:spcBef>
              <a:buClr>
                <a:srgbClr val="93A299"/>
              </a:buClr>
              <a:buSzPct val="83333"/>
              <a:buChar char="•"/>
              <a:tabLst>
                <a:tab pos="195580" algn="l"/>
                <a:tab pos="5125720" algn="l"/>
              </a:tabLst>
            </a:pPr>
            <a:r>
              <a:rPr sz="2400" dirty="0">
                <a:solidFill>
                  <a:srgbClr val="D2533C"/>
                </a:solidFill>
                <a:latin typeface="Arial"/>
                <a:cs typeface="Arial"/>
              </a:rPr>
              <a:t>Only used </a:t>
            </a:r>
            <a:r>
              <a:rPr lang="en-US" altLang="zh-CN" sz="2400" dirty="0">
                <a:solidFill>
                  <a:srgbClr val="D2533C"/>
                </a:solidFill>
                <a:latin typeface="Arial"/>
                <a:cs typeface="Arial"/>
              </a:rPr>
              <a:t>when</a:t>
            </a:r>
            <a:r>
              <a:rPr lang="zh-CN" altLang="en-US" sz="2400" dirty="0">
                <a:solidFill>
                  <a:srgbClr val="D2533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D2533C"/>
                </a:solidFill>
                <a:latin typeface="Arial"/>
                <a:cs typeface="Arial"/>
              </a:rPr>
              <a:t>in conjunction with</a:t>
            </a:r>
            <a:r>
              <a:rPr lang="en-US" sz="2400" dirty="0">
                <a:solidFill>
                  <a:srgbClr val="D2533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D2533C"/>
                </a:solidFill>
                <a:latin typeface="Arial"/>
                <a:cs typeface="Arial"/>
              </a:rPr>
              <a:t>one of</a:t>
            </a:r>
            <a:r>
              <a:rPr sz="2400" spc="-75" dirty="0">
                <a:solidFill>
                  <a:srgbClr val="D2533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D2533C"/>
                </a:solidFill>
                <a:latin typeface="Arial"/>
                <a:cs typeface="Arial"/>
              </a:rPr>
              <a:t>the</a:t>
            </a:r>
            <a:r>
              <a:rPr sz="2400" spc="-35" dirty="0">
                <a:solidFill>
                  <a:srgbClr val="D2533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D2533C"/>
                </a:solidFill>
                <a:latin typeface="Arial"/>
                <a:cs typeface="Arial"/>
              </a:rPr>
              <a:t>SQL  aggregate functions</a:t>
            </a:r>
            <a:r>
              <a:rPr lang="zh-CN" altLang="en-US" sz="2400" dirty="0">
                <a:solidFill>
                  <a:srgbClr val="D2533C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D2533C"/>
                </a:solidFill>
                <a:latin typeface="Arial"/>
                <a:cs typeface="Arial"/>
              </a:rPr>
              <a:t>(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COUNT, MIN, MAX, AVG, and SUM</a:t>
            </a:r>
            <a:r>
              <a:rPr lang="en-US" altLang="zh-CN" sz="2400" dirty="0">
                <a:solidFill>
                  <a:srgbClr val="D2533C"/>
                </a:solidFill>
                <a:latin typeface="Arial"/>
                <a:cs typeface="Arial"/>
              </a:rPr>
              <a:t>)</a:t>
            </a:r>
            <a:r>
              <a:rPr sz="2400" dirty="0">
                <a:solidFill>
                  <a:srgbClr val="D2533C"/>
                </a:solidFill>
                <a:latin typeface="Arial"/>
                <a:cs typeface="Arial"/>
              </a:rPr>
              <a:t> in the SELECT</a:t>
            </a:r>
            <a:r>
              <a:rPr sz="2400" spc="-145" dirty="0">
                <a:solidFill>
                  <a:srgbClr val="D2533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D2533C"/>
                </a:solidFill>
                <a:latin typeface="Arial"/>
                <a:cs typeface="Arial"/>
              </a:rPr>
              <a:t>statement</a:t>
            </a:r>
            <a:endParaRPr sz="24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250"/>
              </a:spcBef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See:</a:t>
            </a:r>
            <a:r>
              <a:rPr sz="2400" spc="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u="heavy" spc="-10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http://www.w3schools.com/sql/sql_groupby.asp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90" dirty="0"/>
              <a:t>Structured </a:t>
            </a:r>
            <a:r>
              <a:rPr spc="-80" dirty="0"/>
              <a:t>Query </a:t>
            </a:r>
            <a:r>
              <a:rPr spc="-95" dirty="0"/>
              <a:t>Language</a:t>
            </a:r>
            <a:r>
              <a:rPr spc="-520" dirty="0"/>
              <a:t> </a:t>
            </a:r>
            <a:r>
              <a:rPr spc="-100" dirty="0"/>
              <a:t>(SQL)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45920"/>
            <a:ext cx="7998460" cy="2754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3A2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Categories of SQL</a:t>
            </a:r>
            <a:r>
              <a:rPr sz="2400" spc="-19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function</a:t>
            </a:r>
            <a:endParaRPr sz="2400" dirty="0">
              <a:latin typeface="Arial"/>
              <a:cs typeface="Arial"/>
            </a:endParaRPr>
          </a:p>
          <a:p>
            <a:pPr marL="462280" lvl="1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Data definition language</a:t>
            </a:r>
            <a:r>
              <a:rPr sz="20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(DDL)</a:t>
            </a:r>
            <a:r>
              <a:rPr lang="en-US" sz="2000" dirty="0">
                <a:solidFill>
                  <a:srgbClr val="292934"/>
                </a:solidFill>
                <a:latin typeface="Arial"/>
                <a:cs typeface="Arial"/>
              </a:rPr>
              <a:t>：</a:t>
            </a:r>
            <a:r>
              <a:rPr lang="en-US" altLang="zh-CN" sz="2000" dirty="0">
                <a:solidFill>
                  <a:srgbClr val="292934"/>
                </a:solidFill>
                <a:latin typeface="Arial"/>
                <a:cs typeface="Arial"/>
              </a:rPr>
              <a:t>C</a:t>
            </a:r>
            <a:r>
              <a:rPr lang="en-US" sz="2000" dirty="0">
                <a:latin typeface="Arial"/>
                <a:cs typeface="Arial"/>
              </a:rPr>
              <a:t>ommands to create database objects such as tables, indexes, and views, as well as commands to define access rights to those database objects</a:t>
            </a:r>
            <a:endParaRPr lang="en-US" sz="2000" dirty="0">
              <a:solidFill>
                <a:srgbClr val="292934"/>
              </a:solidFill>
              <a:latin typeface="Arial"/>
              <a:cs typeface="Arial"/>
            </a:endParaRPr>
          </a:p>
          <a:p>
            <a:pPr marL="462280" lvl="1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endParaRPr sz="2000" dirty="0">
              <a:latin typeface="Arial"/>
              <a:cs typeface="Arial"/>
            </a:endParaRPr>
          </a:p>
          <a:p>
            <a:pPr marL="462280" lvl="1" indent="-182880">
              <a:spcBef>
                <a:spcPts val="500"/>
              </a:spcBef>
              <a:buClr>
                <a:srgbClr val="93A299"/>
              </a:buClr>
              <a:buSzPct val="85000"/>
              <a:buFontTx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Data manipulation language</a:t>
            </a:r>
            <a:r>
              <a:rPr sz="20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(DML)</a:t>
            </a:r>
            <a:r>
              <a:rPr lang="zh-CN" altLang="en-US" sz="2000" dirty="0">
                <a:solidFill>
                  <a:srgbClr val="292934"/>
                </a:solidFill>
                <a:latin typeface="Arial"/>
                <a:cs typeface="Arial"/>
              </a:rPr>
              <a:t>:</a:t>
            </a:r>
            <a:r>
              <a:rPr lang="en-US" altLang="zh-CN" sz="2000" dirty="0">
                <a:solidFill>
                  <a:srgbClr val="292934"/>
                </a:solidFill>
                <a:latin typeface="Arial"/>
                <a:cs typeface="Arial"/>
              </a:rPr>
              <a:t>C</a:t>
            </a:r>
            <a:r>
              <a:rPr lang="en-US" sz="2000" dirty="0">
                <a:latin typeface="Arial"/>
                <a:cs typeface="Arial"/>
              </a:rPr>
              <a:t>ommands to insert, update, delete, and retrieve</a:t>
            </a:r>
            <a:r>
              <a:rPr lang="zh-CN" altLang="en-US" sz="200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data within the database tables</a:t>
            </a: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00379"/>
            <a:ext cx="8072119" cy="841256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35" dirty="0"/>
              <a:t>Example</a:t>
            </a:r>
            <a:r>
              <a:rPr lang="en-US" altLang="zh-CN" spc="-135" dirty="0"/>
              <a:t>:</a:t>
            </a:r>
            <a:r>
              <a:rPr lang="zh-CN" altLang="en-US" spc="-135" dirty="0"/>
              <a:t> </a:t>
            </a:r>
            <a:r>
              <a:rPr lang="en-US" spc="-90" dirty="0"/>
              <a:t>Group</a:t>
            </a:r>
            <a:r>
              <a:rPr lang="zh-CN" altLang="en-US" spc="-90" dirty="0"/>
              <a:t> </a:t>
            </a:r>
            <a:r>
              <a:rPr lang="en-US" altLang="zh-CN" spc="-90" dirty="0"/>
              <a:t>By</a:t>
            </a:r>
            <a:r>
              <a:rPr spc="-290" dirty="0"/>
              <a:t> </a:t>
            </a:r>
            <a:r>
              <a:rPr spc="-105" dirty="0"/>
              <a:t>Clause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45920"/>
            <a:ext cx="7693660" cy="3693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000">
                <a:latin typeface="Arial"/>
                <a:cs typeface="Arial"/>
              </a:rPr>
              <a:t>Examples: </a:t>
            </a:r>
          </a:p>
          <a:p>
            <a:endParaRPr lang="en-US" sz="2000" dirty="0">
              <a:latin typeface="Arial"/>
              <a:cs typeface="Arial"/>
            </a:endParaRPr>
          </a:p>
          <a:p>
            <a:r>
              <a:rPr lang="en-US" sz="2000" dirty="0">
                <a:latin typeface="Arial"/>
                <a:cs typeface="Arial"/>
              </a:rPr>
              <a:t>Select count(</a:t>
            </a:r>
            <a:r>
              <a:rPr lang="en-US" sz="2000" dirty="0" err="1">
                <a:latin typeface="Arial"/>
                <a:cs typeface="Arial"/>
              </a:rPr>
              <a:t>P_price</a:t>
            </a:r>
            <a:r>
              <a:rPr lang="en-US" sz="2000" dirty="0">
                <a:latin typeface="Arial"/>
                <a:cs typeface="Arial"/>
              </a:rPr>
              <a:t>) as </a:t>
            </a:r>
            <a:r>
              <a:rPr lang="en-US" sz="2000" dirty="0" err="1">
                <a:latin typeface="Arial"/>
                <a:cs typeface="Arial"/>
              </a:rPr>
              <a:t>numberofrows</a:t>
            </a:r>
            <a:r>
              <a:rPr lang="en-US" sz="2000" dirty="0">
                <a:latin typeface="Arial"/>
                <a:cs typeface="Arial"/>
              </a:rPr>
              <a:t>, </a:t>
            </a:r>
            <a:r>
              <a:rPr lang="en-US" sz="2000" dirty="0" err="1">
                <a:latin typeface="Arial"/>
                <a:cs typeface="Arial"/>
              </a:rPr>
              <a:t>P_descriptfrom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productgroup</a:t>
            </a:r>
            <a:r>
              <a:rPr lang="en-US" sz="2000" dirty="0">
                <a:latin typeface="Arial"/>
                <a:cs typeface="Arial"/>
              </a:rPr>
              <a:t> by </a:t>
            </a:r>
            <a:r>
              <a:rPr lang="en-US" sz="2000" dirty="0" err="1">
                <a:latin typeface="Arial"/>
                <a:cs typeface="Arial"/>
              </a:rPr>
              <a:t>P_descript</a:t>
            </a:r>
            <a:r>
              <a:rPr lang="en-US" sz="2000" dirty="0">
                <a:latin typeface="Arial"/>
                <a:cs typeface="Arial"/>
              </a:rPr>
              <a:t>;</a:t>
            </a:r>
          </a:p>
          <a:p>
            <a:endParaRPr lang="en-US" sz="2000" dirty="0">
              <a:latin typeface="Arial"/>
              <a:cs typeface="Arial"/>
            </a:endParaRPr>
          </a:p>
          <a:p>
            <a:endParaRPr lang="en-US" sz="2000" dirty="0">
              <a:latin typeface="Arial"/>
              <a:cs typeface="Arial"/>
            </a:endParaRPr>
          </a:p>
          <a:p>
            <a:r>
              <a:rPr lang="en-US" sz="2000" dirty="0">
                <a:latin typeface="Arial"/>
                <a:cs typeface="Arial"/>
              </a:rPr>
              <a:t>SELECT </a:t>
            </a:r>
            <a:r>
              <a:rPr lang="en-US" sz="2000" dirty="0" err="1">
                <a:latin typeface="Arial"/>
                <a:cs typeface="Arial"/>
              </a:rPr>
              <a:t>P_descript</a:t>
            </a:r>
            <a:r>
              <a:rPr lang="en-US" sz="2000" dirty="0">
                <a:latin typeface="Arial"/>
                <a:cs typeface="Arial"/>
              </a:rPr>
              <a:t>, COUNT(*) AS </a:t>
            </a:r>
            <a:r>
              <a:rPr lang="en-US" sz="2000" dirty="0" err="1">
                <a:latin typeface="Arial"/>
                <a:cs typeface="Arial"/>
              </a:rPr>
              <a:t>NumberOfRows</a:t>
            </a:r>
            <a:r>
              <a:rPr lang="en-US" sz="2000" dirty="0">
                <a:latin typeface="Arial"/>
                <a:cs typeface="Arial"/>
              </a:rPr>
              <a:t>, 		FORMAT(MIN(</a:t>
            </a:r>
            <a:r>
              <a:rPr lang="en-US" sz="2000" dirty="0" err="1">
                <a:latin typeface="Arial"/>
                <a:cs typeface="Arial"/>
              </a:rPr>
              <a:t>P_price</a:t>
            </a:r>
            <a:r>
              <a:rPr lang="en-US" sz="2000" dirty="0">
                <a:latin typeface="Arial"/>
                <a:cs typeface="Arial"/>
              </a:rPr>
              <a:t>),2) AS 'min', 		FORMAT(MAX(</a:t>
            </a:r>
            <a:r>
              <a:rPr lang="en-US" sz="2000" dirty="0" err="1">
                <a:latin typeface="Arial"/>
                <a:cs typeface="Arial"/>
              </a:rPr>
              <a:t>P_price</a:t>
            </a:r>
            <a:r>
              <a:rPr lang="en-US" sz="2000" dirty="0">
                <a:latin typeface="Arial"/>
                <a:cs typeface="Arial"/>
              </a:rPr>
              <a:t>),2) AS 'max', 		FORMAT(AVG(</a:t>
            </a:r>
            <a:r>
              <a:rPr lang="en-US" sz="2000" dirty="0" err="1">
                <a:latin typeface="Arial"/>
                <a:cs typeface="Arial"/>
              </a:rPr>
              <a:t>P_price</a:t>
            </a:r>
            <a:r>
              <a:rPr lang="en-US" sz="2000" dirty="0">
                <a:latin typeface="Arial"/>
                <a:cs typeface="Arial"/>
              </a:rPr>
              <a:t>),2) AS 'avg’		</a:t>
            </a:r>
          </a:p>
          <a:p>
            <a:r>
              <a:rPr lang="en-US" sz="2000" dirty="0">
                <a:latin typeface="Arial"/>
                <a:cs typeface="Arial"/>
              </a:rPr>
              <a:t>FROM product       </a:t>
            </a:r>
          </a:p>
          <a:p>
            <a:r>
              <a:rPr lang="en-US" sz="2000" dirty="0">
                <a:latin typeface="Arial"/>
                <a:cs typeface="Arial"/>
              </a:rPr>
              <a:t> group by </a:t>
            </a:r>
            <a:r>
              <a:rPr lang="en-US" sz="2000" dirty="0" err="1">
                <a:latin typeface="Arial"/>
                <a:cs typeface="Arial"/>
              </a:rPr>
              <a:t>P_descript</a:t>
            </a:r>
            <a:r>
              <a:rPr lang="en-US" sz="2000" dirty="0">
                <a:latin typeface="Arial"/>
                <a:cs typeface="Arial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19431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0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165" dirty="0"/>
              <a:t>Table</a:t>
            </a:r>
            <a:r>
              <a:rPr sz="3600" spc="-215" dirty="0"/>
              <a:t> </a:t>
            </a:r>
            <a:r>
              <a:rPr sz="3600" spc="-70" dirty="0"/>
              <a:t>7.1</a:t>
            </a:r>
            <a:r>
              <a:rPr sz="3600" spc="-215" dirty="0"/>
              <a:t> </a:t>
            </a:r>
            <a:r>
              <a:rPr sz="3600" dirty="0"/>
              <a:t>-</a:t>
            </a:r>
            <a:r>
              <a:rPr sz="3600" spc="-210" dirty="0"/>
              <a:t> </a:t>
            </a:r>
            <a:r>
              <a:rPr sz="3600" spc="-70" dirty="0"/>
              <a:t>SQL</a:t>
            </a:r>
            <a:r>
              <a:rPr sz="3600" spc="-345" dirty="0"/>
              <a:t> </a:t>
            </a:r>
            <a:r>
              <a:rPr sz="3600" spc="-80" dirty="0"/>
              <a:t>Data</a:t>
            </a:r>
            <a:r>
              <a:rPr sz="3600" spc="-215" dirty="0"/>
              <a:t> </a:t>
            </a:r>
            <a:r>
              <a:rPr sz="3600" spc="-95" dirty="0"/>
              <a:t>Definition</a:t>
            </a:r>
            <a:r>
              <a:rPr sz="3600" spc="-215" dirty="0"/>
              <a:t> </a:t>
            </a:r>
            <a:r>
              <a:rPr sz="3600" spc="-90" dirty="0"/>
              <a:t>Command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81000" y="1752600"/>
            <a:ext cx="8366125" cy="4387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95" dirty="0"/>
              <a:t>Creating </a:t>
            </a:r>
            <a:r>
              <a:rPr spc="-175" dirty="0"/>
              <a:t>Table </a:t>
            </a:r>
            <a:r>
              <a:rPr spc="-90" dirty="0"/>
              <a:t>Structures </a:t>
            </a:r>
            <a:r>
              <a:rPr spc="-55" dirty="0"/>
              <a:t>in</a:t>
            </a:r>
            <a:r>
              <a:rPr spc="-560" dirty="0"/>
              <a:t> </a:t>
            </a:r>
            <a:r>
              <a:rPr spc="-100" dirty="0"/>
              <a:t>SQL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45920"/>
            <a:ext cx="4211320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93A2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b="1" spc="-30" dirty="0">
                <a:solidFill>
                  <a:srgbClr val="292934"/>
                </a:solidFill>
                <a:latin typeface="Arial"/>
                <a:cs typeface="Arial"/>
              </a:rPr>
              <a:t>CREATE </a:t>
            </a:r>
            <a:r>
              <a:rPr sz="2400" b="1" spc="-40" dirty="0">
                <a:solidFill>
                  <a:srgbClr val="292934"/>
                </a:solidFill>
                <a:latin typeface="Arial"/>
                <a:cs typeface="Arial"/>
              </a:rPr>
              <a:t>TABLE </a:t>
            </a:r>
            <a:r>
              <a:rPr sz="2400" i="1" dirty="0">
                <a:solidFill>
                  <a:srgbClr val="292934"/>
                </a:solidFill>
                <a:latin typeface="Arial"/>
                <a:cs typeface="Arial"/>
              </a:rPr>
              <a:t>tablename</a:t>
            </a:r>
            <a:r>
              <a:rPr sz="2400" i="1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(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14720" y="1999081"/>
            <a:ext cx="1197610" cy="746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800"/>
              </a:lnSpc>
            </a:pPr>
            <a:r>
              <a:rPr sz="2000" i="1" dirty="0">
                <a:solidFill>
                  <a:srgbClr val="292934"/>
                </a:solidFill>
                <a:latin typeface="Arial"/>
                <a:cs typeface="Arial"/>
              </a:rPr>
              <a:t>constrain</a:t>
            </a:r>
            <a:r>
              <a:rPr sz="2000" i="1" spc="-5" dirty="0">
                <a:solidFill>
                  <a:srgbClr val="292934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,  </a:t>
            </a:r>
            <a:r>
              <a:rPr sz="2000" i="1" dirty="0">
                <a:solidFill>
                  <a:srgbClr val="292934"/>
                </a:solidFill>
                <a:latin typeface="Arial"/>
                <a:cs typeface="Arial"/>
              </a:rPr>
              <a:t>constrain</a:t>
            </a:r>
            <a:r>
              <a:rPr sz="2000" i="1" spc="-5" dirty="0">
                <a:solidFill>
                  <a:srgbClr val="292934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2640" y="2062479"/>
            <a:ext cx="1761489" cy="141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i="1" dirty="0">
                <a:solidFill>
                  <a:srgbClr val="292934"/>
                </a:solidFill>
                <a:latin typeface="Arial"/>
                <a:cs typeface="Arial"/>
              </a:rPr>
              <a:t>column</a:t>
            </a:r>
            <a:r>
              <a:rPr sz="2000" i="1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292934"/>
                </a:solidFill>
                <a:latin typeface="Arial"/>
                <a:cs typeface="Arial"/>
              </a:rPr>
              <a:t>1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20800"/>
              </a:lnSpc>
            </a:pPr>
            <a:r>
              <a:rPr sz="2000" i="1" dirty="0">
                <a:solidFill>
                  <a:srgbClr val="292934"/>
                </a:solidFill>
                <a:latin typeface="Arial"/>
                <a:cs typeface="Arial"/>
              </a:rPr>
              <a:t>column 2  </a:t>
            </a:r>
            <a:r>
              <a:rPr sz="2000" spc="-10" dirty="0">
                <a:solidFill>
                  <a:srgbClr val="292934"/>
                </a:solidFill>
                <a:latin typeface="Arial"/>
                <a:cs typeface="Arial"/>
              </a:rPr>
              <a:t>PRIMARY</a:t>
            </a:r>
            <a:r>
              <a:rPr sz="20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KEY  FOREIGN</a:t>
            </a:r>
            <a:r>
              <a:rPr sz="20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KEY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1520" y="1999081"/>
            <a:ext cx="1225550" cy="148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800"/>
              </a:lnSpc>
            </a:pPr>
            <a:r>
              <a:rPr sz="2000" i="1" dirty="0">
                <a:solidFill>
                  <a:srgbClr val="292934"/>
                </a:solidFill>
                <a:latin typeface="Arial"/>
                <a:cs typeface="Arial"/>
              </a:rPr>
              <a:t>data type  data type 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(</a:t>
            </a:r>
            <a:r>
              <a:rPr sz="2000" i="1" dirty="0">
                <a:solidFill>
                  <a:srgbClr val="292934"/>
                </a:solidFill>
                <a:latin typeface="Arial"/>
                <a:cs typeface="Arial"/>
              </a:rPr>
              <a:t>column</a:t>
            </a:r>
            <a:r>
              <a:rPr sz="2000" i="1" spc="-9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292934"/>
                </a:solidFill>
                <a:latin typeface="Arial"/>
                <a:cs typeface="Arial"/>
              </a:rPr>
              <a:t>1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(</a:t>
            </a:r>
            <a:r>
              <a:rPr sz="2000" i="1" dirty="0">
                <a:solidFill>
                  <a:srgbClr val="292934"/>
                </a:solidFill>
                <a:latin typeface="Arial"/>
                <a:cs typeface="Arial"/>
              </a:rPr>
              <a:t>column</a:t>
            </a:r>
            <a:r>
              <a:rPr sz="2000" i="1" spc="-9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292934"/>
                </a:solidFill>
                <a:latin typeface="Arial"/>
                <a:cs typeface="Arial"/>
              </a:rPr>
              <a:t>2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2640" y="3535679"/>
            <a:ext cx="421830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REFERENCES tablename</a:t>
            </a:r>
            <a:r>
              <a:rPr sz="2000" spc="-7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(</a:t>
            </a:r>
            <a:r>
              <a:rPr sz="2000" i="1" spc="-5" dirty="0">
                <a:solidFill>
                  <a:srgbClr val="292934"/>
                </a:solidFill>
                <a:latin typeface="Arial"/>
                <a:cs typeface="Arial"/>
              </a:rPr>
              <a:t>column3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2640" y="3827881"/>
            <a:ext cx="1995170" cy="7329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800"/>
              </a:lnSpc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CONSTRAINT</a:t>
            </a:r>
            <a:endParaRPr lang="en-US" sz="2000" dirty="0">
              <a:solidFill>
                <a:srgbClr val="292934"/>
              </a:solidFill>
              <a:latin typeface="Arial"/>
              <a:cs typeface="Arial"/>
            </a:endParaRPr>
          </a:p>
          <a:p>
            <a:pPr marL="12700" marR="5080">
              <a:lnSpc>
                <a:spcPct val="120800"/>
              </a:lnSpc>
            </a:pPr>
            <a:r>
              <a:rPr lang="en-US" altLang="zh-CN" sz="2000" dirty="0">
                <a:solidFill>
                  <a:srgbClr val="292934"/>
                </a:solidFill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71520" y="3891279"/>
            <a:ext cx="3072130" cy="679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i="1" dirty="0">
                <a:solidFill>
                  <a:srgbClr val="292934"/>
                </a:solidFill>
                <a:latin typeface="Arial"/>
                <a:cs typeface="Arial"/>
              </a:rPr>
              <a:t>(</a:t>
            </a:r>
            <a:r>
              <a:rPr sz="2000" i="1" dirty="0">
                <a:solidFill>
                  <a:srgbClr val="292934"/>
                </a:solidFill>
                <a:latin typeface="Arial"/>
                <a:cs typeface="Arial"/>
              </a:rPr>
              <a:t>constraint</a:t>
            </a:r>
            <a:r>
              <a:rPr sz="2000" i="1" spc="-10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00379"/>
            <a:ext cx="8303260" cy="1333698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600" spc="-95" dirty="0"/>
              <a:t>Example</a:t>
            </a:r>
            <a:r>
              <a:rPr lang="zh-CN" altLang="en-US" sz="3600" spc="-95" dirty="0"/>
              <a:t> </a:t>
            </a:r>
            <a:r>
              <a:rPr lang="en-US" altLang="zh-CN" sz="3600" spc="-95" dirty="0"/>
              <a:t>1</a:t>
            </a:r>
            <a:r>
              <a:rPr lang="zh-CN" altLang="en-US" sz="3600" spc="-95" dirty="0"/>
              <a:t>:</a:t>
            </a:r>
            <a:r>
              <a:rPr sz="3600" spc="-95" dirty="0"/>
              <a:t>Creating </a:t>
            </a:r>
            <a:r>
              <a:rPr sz="3600" spc="-175" dirty="0"/>
              <a:t>Table </a:t>
            </a:r>
            <a:r>
              <a:rPr sz="3600" spc="-90" dirty="0"/>
              <a:t>Structures </a:t>
            </a:r>
            <a:r>
              <a:rPr sz="3600" spc="-55" dirty="0"/>
              <a:t>in</a:t>
            </a:r>
            <a:r>
              <a:rPr sz="3600" spc="-560" dirty="0"/>
              <a:t> </a:t>
            </a:r>
            <a:r>
              <a:rPr sz="3600" spc="-100" dirty="0"/>
              <a:t>SQL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2057400"/>
            <a:ext cx="73152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CREATE TABLE </a:t>
            </a:r>
            <a:r>
              <a:rPr lang="en-US" sz="2400" i="1" dirty="0">
                <a:latin typeface="Arial"/>
                <a:cs typeface="Arial"/>
              </a:rPr>
              <a:t>vendor</a:t>
            </a:r>
            <a:r>
              <a:rPr lang="en-US" sz="2400" dirty="0">
                <a:latin typeface="Arial"/>
                <a:cs typeface="Arial"/>
              </a:rPr>
              <a:t> (</a:t>
            </a:r>
          </a:p>
          <a:p>
            <a:r>
              <a:rPr lang="en-US" sz="2000" dirty="0" err="1">
                <a:latin typeface="Arial"/>
                <a:cs typeface="Arial"/>
              </a:rPr>
              <a:t>V_code</a:t>
            </a:r>
            <a:r>
              <a:rPr lang="en-US" sz="2000" dirty="0">
                <a:latin typeface="Arial"/>
                <a:cs typeface="Arial"/>
              </a:rPr>
              <a:t>     </a:t>
            </a:r>
            <a:r>
              <a:rPr lang="zh-CN" altLang="en-US" sz="2000" dirty="0">
                <a:latin typeface="Arial"/>
                <a:cs typeface="Arial"/>
              </a:rPr>
              <a:t>       </a:t>
            </a:r>
            <a:r>
              <a:rPr lang="en-US" sz="2000" dirty="0">
                <a:latin typeface="Arial"/>
                <a:cs typeface="Arial"/>
              </a:rPr>
              <a:t>INTEGER </a:t>
            </a:r>
            <a:r>
              <a:rPr lang="zh-CN" altLang="en-US" sz="2000" dirty="0">
                <a:latin typeface="Arial"/>
                <a:cs typeface="Arial"/>
              </a:rPr>
              <a:t>           </a:t>
            </a:r>
            <a:r>
              <a:rPr lang="en-US" sz="2000" dirty="0">
                <a:latin typeface="Arial"/>
                <a:cs typeface="Arial"/>
              </a:rPr>
              <a:t>NOT NULL </a:t>
            </a:r>
            <a:r>
              <a:rPr lang="zh-CN" altLang="en-US" sz="2000" dirty="0">
                <a:latin typeface="Arial"/>
                <a:cs typeface="Arial"/>
              </a:rPr>
              <a:t>     </a:t>
            </a:r>
            <a:r>
              <a:rPr lang="en-US" sz="2000" dirty="0">
                <a:latin typeface="Arial"/>
                <a:cs typeface="Arial"/>
              </a:rPr>
              <a:t>UNIQUE,</a:t>
            </a:r>
          </a:p>
          <a:p>
            <a:r>
              <a:rPr lang="en-US" sz="2000" dirty="0" err="1">
                <a:latin typeface="Arial"/>
                <a:cs typeface="Arial"/>
              </a:rPr>
              <a:t>V_name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zh-CN" altLang="en-US" sz="2000" dirty="0">
                <a:latin typeface="Arial"/>
                <a:cs typeface="Arial"/>
              </a:rPr>
              <a:t>            </a:t>
            </a:r>
            <a:r>
              <a:rPr lang="en-US" sz="2000" dirty="0">
                <a:latin typeface="Arial"/>
                <a:cs typeface="Arial"/>
              </a:rPr>
              <a:t>VARCHAR(35)</a:t>
            </a:r>
            <a:r>
              <a:rPr lang="zh-CN" altLang="en-US" sz="2000" dirty="0">
                <a:latin typeface="Arial"/>
                <a:cs typeface="Arial"/>
              </a:rPr>
              <a:t>   </a:t>
            </a:r>
            <a:r>
              <a:rPr lang="en-US" sz="2000" dirty="0">
                <a:latin typeface="Arial"/>
                <a:cs typeface="Arial"/>
              </a:rPr>
              <a:t> NOT NULL,</a:t>
            </a:r>
          </a:p>
          <a:p>
            <a:r>
              <a:rPr lang="en-US" sz="2000" dirty="0" err="1">
                <a:latin typeface="Arial"/>
                <a:cs typeface="Arial"/>
              </a:rPr>
              <a:t>V</a:t>
            </a:r>
            <a:r>
              <a:rPr lang="en-US" altLang="zh-CN" sz="2000" dirty="0" err="1">
                <a:latin typeface="Arial"/>
                <a:cs typeface="Arial"/>
              </a:rPr>
              <a:t>_c</a:t>
            </a:r>
            <a:r>
              <a:rPr lang="en-US" sz="2000" dirty="0" err="1">
                <a:latin typeface="Arial"/>
                <a:cs typeface="Arial"/>
              </a:rPr>
              <a:t>ontact</a:t>
            </a:r>
            <a:r>
              <a:rPr lang="zh-CN" altLang="en-US" sz="2000" dirty="0">
                <a:latin typeface="Arial"/>
                <a:cs typeface="Arial"/>
              </a:rPr>
              <a:t>     </a:t>
            </a:r>
            <a:r>
              <a:rPr lang="en-US" sz="2000" dirty="0">
                <a:latin typeface="Arial"/>
                <a:cs typeface="Arial"/>
              </a:rPr>
              <a:t> VARCHAR(25)</a:t>
            </a:r>
            <a:r>
              <a:rPr lang="zh-CN" altLang="en-US" sz="2000" dirty="0">
                <a:latin typeface="Arial"/>
                <a:cs typeface="Arial"/>
              </a:rPr>
              <a:t>   </a:t>
            </a:r>
            <a:r>
              <a:rPr lang="en-US" sz="2000" dirty="0">
                <a:latin typeface="Arial"/>
                <a:cs typeface="Arial"/>
              </a:rPr>
              <a:t> NOT NULL,</a:t>
            </a:r>
          </a:p>
          <a:p>
            <a:r>
              <a:rPr lang="en-US" sz="2000" dirty="0" err="1">
                <a:latin typeface="Arial"/>
                <a:cs typeface="Arial"/>
              </a:rPr>
              <a:t>V_areacode</a:t>
            </a:r>
            <a:r>
              <a:rPr lang="zh-CN" altLang="en-US" sz="2000" dirty="0">
                <a:latin typeface="Arial"/>
                <a:cs typeface="Arial"/>
              </a:rPr>
              <a:t>  </a:t>
            </a:r>
            <a:r>
              <a:rPr lang="en-US" sz="2000" dirty="0">
                <a:latin typeface="Arial"/>
                <a:cs typeface="Arial"/>
              </a:rPr>
              <a:t> CHAR(3) </a:t>
            </a:r>
            <a:r>
              <a:rPr lang="zh-CN" altLang="en-US" sz="2000" dirty="0">
                <a:latin typeface="Arial"/>
                <a:cs typeface="Arial"/>
              </a:rPr>
              <a:t>            </a:t>
            </a:r>
            <a:r>
              <a:rPr lang="en-US" sz="2000" dirty="0">
                <a:latin typeface="Arial"/>
                <a:cs typeface="Arial"/>
              </a:rPr>
              <a:t>NOT NULL,</a:t>
            </a:r>
          </a:p>
          <a:p>
            <a:r>
              <a:rPr lang="en-US" sz="2000" dirty="0" err="1">
                <a:latin typeface="Arial"/>
                <a:cs typeface="Arial"/>
              </a:rPr>
              <a:t>V_phone</a:t>
            </a:r>
            <a:r>
              <a:rPr lang="zh-CN" altLang="en-US" sz="2000" dirty="0">
                <a:latin typeface="Arial"/>
                <a:cs typeface="Arial"/>
              </a:rPr>
              <a:t>         </a:t>
            </a:r>
            <a:r>
              <a:rPr lang="en-US" sz="2000" dirty="0">
                <a:latin typeface="Arial"/>
                <a:cs typeface="Arial"/>
              </a:rPr>
              <a:t>CHAR(8) </a:t>
            </a:r>
            <a:r>
              <a:rPr lang="zh-CN" altLang="en-US" sz="2000" dirty="0">
                <a:latin typeface="Arial"/>
                <a:cs typeface="Arial"/>
              </a:rPr>
              <a:t>            </a:t>
            </a:r>
            <a:r>
              <a:rPr lang="en-US" sz="2000" dirty="0">
                <a:latin typeface="Arial"/>
                <a:cs typeface="Arial"/>
              </a:rPr>
              <a:t>NOT NULL,</a:t>
            </a:r>
          </a:p>
          <a:p>
            <a:r>
              <a:rPr lang="en-US" sz="2000" dirty="0" err="1">
                <a:latin typeface="Arial"/>
                <a:cs typeface="Arial"/>
              </a:rPr>
              <a:t>V_state</a:t>
            </a:r>
            <a:r>
              <a:rPr lang="zh-CN" altLang="en-US" sz="2000" dirty="0">
                <a:latin typeface="Arial"/>
                <a:cs typeface="Arial"/>
              </a:rPr>
              <a:t>           </a:t>
            </a:r>
            <a:r>
              <a:rPr lang="en-US" sz="2000" dirty="0">
                <a:latin typeface="Arial"/>
                <a:cs typeface="Arial"/>
              </a:rPr>
              <a:t> CHAR(2) </a:t>
            </a:r>
            <a:r>
              <a:rPr lang="zh-CN" altLang="en-US" sz="2000" dirty="0">
                <a:latin typeface="Arial"/>
                <a:cs typeface="Arial"/>
              </a:rPr>
              <a:t>            </a:t>
            </a:r>
            <a:r>
              <a:rPr lang="en-US" sz="2000" dirty="0">
                <a:latin typeface="Arial"/>
                <a:cs typeface="Arial"/>
              </a:rPr>
              <a:t>NOT NULL,</a:t>
            </a:r>
          </a:p>
          <a:p>
            <a:r>
              <a:rPr lang="en-US" sz="2000" dirty="0" err="1">
                <a:latin typeface="Arial"/>
                <a:cs typeface="Arial"/>
              </a:rPr>
              <a:t>V_order</a:t>
            </a:r>
            <a:r>
              <a:rPr lang="zh-CN" altLang="en-US" sz="2000" dirty="0">
                <a:latin typeface="Arial"/>
                <a:cs typeface="Arial"/>
              </a:rPr>
              <a:t>        </a:t>
            </a:r>
            <a:r>
              <a:rPr lang="en-US" sz="2000" dirty="0">
                <a:latin typeface="Arial"/>
                <a:cs typeface="Arial"/>
              </a:rPr>
              <a:t> CHAR(1) </a:t>
            </a:r>
            <a:r>
              <a:rPr lang="zh-CN" altLang="en-US" sz="2000" dirty="0">
                <a:latin typeface="Arial"/>
                <a:cs typeface="Arial"/>
              </a:rPr>
              <a:t>            </a:t>
            </a:r>
            <a:r>
              <a:rPr lang="en-US" sz="2000" dirty="0">
                <a:latin typeface="Arial"/>
                <a:cs typeface="Arial"/>
              </a:rPr>
              <a:t>NOT NULL,</a:t>
            </a:r>
          </a:p>
          <a:p>
            <a:r>
              <a:rPr lang="en-US" sz="2000" dirty="0">
                <a:latin typeface="Arial"/>
                <a:cs typeface="Arial"/>
              </a:rPr>
              <a:t>PRIMARY KEY (</a:t>
            </a:r>
            <a:r>
              <a:rPr lang="en-US" sz="2000" dirty="0" err="1">
                <a:latin typeface="Arial"/>
                <a:cs typeface="Arial"/>
              </a:rPr>
              <a:t>V_code</a:t>
            </a:r>
            <a:r>
              <a:rPr lang="en-US" sz="2000" dirty="0">
                <a:latin typeface="Arial"/>
                <a:cs typeface="Arial"/>
              </a:rPr>
              <a:t>)) </a:t>
            </a:r>
          </a:p>
          <a:p>
            <a:r>
              <a:rPr lang="en-US" sz="2000" dirty="0">
                <a:latin typeface="Arial"/>
                <a:cs typeface="Arial"/>
              </a:rPr>
              <a:t>engine=</a:t>
            </a:r>
            <a:r>
              <a:rPr lang="en-US" sz="2000" dirty="0" err="1">
                <a:latin typeface="Arial"/>
                <a:cs typeface="Arial"/>
              </a:rPr>
              <a:t>InnoDB</a:t>
            </a:r>
            <a:r>
              <a:rPr lang="en-US" sz="2000" dirty="0">
                <a:latin typeface="Arial"/>
                <a:cs typeface="Arial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99756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00379"/>
            <a:ext cx="8303260" cy="1333698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3600" spc="-95" dirty="0"/>
              <a:t>Example</a:t>
            </a:r>
            <a:r>
              <a:rPr lang="zh-CN" altLang="en-US" sz="3600" spc="-95" dirty="0"/>
              <a:t> </a:t>
            </a:r>
            <a:r>
              <a:rPr lang="en-US" altLang="zh-CN" sz="3600" spc="-95" dirty="0"/>
              <a:t>2</a:t>
            </a:r>
            <a:r>
              <a:rPr lang="zh-CN" altLang="en-US" sz="3600" spc="-95" dirty="0"/>
              <a:t>:</a:t>
            </a:r>
            <a:r>
              <a:rPr sz="3600" spc="-95" dirty="0"/>
              <a:t>Creating </a:t>
            </a:r>
            <a:r>
              <a:rPr sz="3600" spc="-175" dirty="0"/>
              <a:t>Table </a:t>
            </a:r>
            <a:r>
              <a:rPr sz="3600" spc="-90" dirty="0"/>
              <a:t>Structures </a:t>
            </a:r>
            <a:r>
              <a:rPr sz="3600" spc="-55" dirty="0"/>
              <a:t>in</a:t>
            </a:r>
            <a:r>
              <a:rPr sz="3600" spc="-560" dirty="0"/>
              <a:t> </a:t>
            </a:r>
            <a:r>
              <a:rPr sz="3600" spc="-100" dirty="0"/>
              <a:t>SQL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2057400"/>
            <a:ext cx="792480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CREATE TABLE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i="1" dirty="0">
                <a:latin typeface="Arial"/>
                <a:cs typeface="Arial"/>
              </a:rPr>
              <a:t>product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(</a:t>
            </a:r>
          </a:p>
          <a:p>
            <a:r>
              <a:rPr lang="en-US" sz="2000" dirty="0" err="1">
                <a:latin typeface="Arial"/>
                <a:cs typeface="Arial"/>
              </a:rPr>
              <a:t>P_code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zh-CN" altLang="en-US" sz="2000" dirty="0">
                <a:latin typeface="Arial"/>
                <a:cs typeface="Arial"/>
              </a:rPr>
              <a:t>         </a:t>
            </a:r>
            <a:r>
              <a:rPr lang="en-US" altLang="zh-CN" sz="2000" dirty="0">
                <a:latin typeface="Arial"/>
                <a:cs typeface="Arial"/>
              </a:rPr>
              <a:t>INTEGER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zh-CN" altLang="en-US" sz="2000" dirty="0">
                <a:latin typeface="Arial"/>
                <a:cs typeface="Arial"/>
              </a:rPr>
              <a:t>    </a:t>
            </a:r>
            <a:r>
              <a:rPr lang="en-US" sz="2000" dirty="0">
                <a:latin typeface="Arial"/>
                <a:cs typeface="Arial"/>
              </a:rPr>
              <a:t>NOT NULL</a:t>
            </a:r>
            <a:r>
              <a:rPr lang="zh-CN" altLang="en-US" sz="200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 UNIQUE,</a:t>
            </a:r>
          </a:p>
          <a:p>
            <a:r>
              <a:rPr lang="en-US" sz="2000" dirty="0" err="1">
                <a:latin typeface="Arial"/>
                <a:cs typeface="Arial"/>
              </a:rPr>
              <a:t>P_descript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zh-CN" altLang="en-US" sz="2000" dirty="0">
                <a:latin typeface="Arial"/>
                <a:cs typeface="Arial"/>
              </a:rPr>
              <a:t>   </a:t>
            </a:r>
            <a:r>
              <a:rPr lang="en-US" sz="2000" dirty="0">
                <a:latin typeface="Arial"/>
                <a:cs typeface="Arial"/>
              </a:rPr>
              <a:t>VARCHAR(35) </a:t>
            </a:r>
            <a:r>
              <a:rPr lang="zh-CN" altLang="en-US" sz="2000" dirty="0">
                <a:latin typeface="Arial"/>
                <a:cs typeface="Arial"/>
              </a:rPr>
              <a:t>    </a:t>
            </a:r>
            <a:r>
              <a:rPr lang="en-US" sz="2000" dirty="0">
                <a:latin typeface="Arial"/>
                <a:cs typeface="Arial"/>
              </a:rPr>
              <a:t>NOT NULL,</a:t>
            </a:r>
          </a:p>
          <a:p>
            <a:r>
              <a:rPr lang="en-US" sz="2000" dirty="0" err="1">
                <a:latin typeface="Arial"/>
                <a:cs typeface="Arial"/>
              </a:rPr>
              <a:t>P_indate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zh-CN" altLang="en-US" sz="2000" dirty="0">
                <a:latin typeface="Arial"/>
                <a:cs typeface="Arial"/>
              </a:rPr>
              <a:t>       </a:t>
            </a:r>
            <a:r>
              <a:rPr lang="en-US" sz="2000" dirty="0">
                <a:latin typeface="Arial"/>
                <a:cs typeface="Arial"/>
              </a:rPr>
              <a:t>DATE </a:t>
            </a:r>
            <a:r>
              <a:rPr lang="zh-CN" altLang="en-US" sz="2000" dirty="0">
                <a:latin typeface="Arial"/>
                <a:cs typeface="Arial"/>
              </a:rPr>
              <a:t>                  </a:t>
            </a:r>
            <a:r>
              <a:rPr lang="en-US" sz="2000" dirty="0">
                <a:latin typeface="Arial"/>
                <a:cs typeface="Arial"/>
              </a:rPr>
              <a:t>NOT NULL,</a:t>
            </a:r>
          </a:p>
          <a:p>
            <a:r>
              <a:rPr lang="en-US" sz="2000" dirty="0" err="1">
                <a:latin typeface="Arial"/>
                <a:cs typeface="Arial"/>
              </a:rPr>
              <a:t>P_qoh</a:t>
            </a:r>
            <a:r>
              <a:rPr lang="zh-CN" altLang="en-US" sz="2000" dirty="0">
                <a:latin typeface="Arial"/>
                <a:cs typeface="Arial"/>
              </a:rPr>
              <a:t>            </a:t>
            </a:r>
            <a:r>
              <a:rPr lang="en-US" sz="2000" dirty="0">
                <a:latin typeface="Arial"/>
                <a:cs typeface="Arial"/>
              </a:rPr>
              <a:t>SMALLINT </a:t>
            </a:r>
            <a:r>
              <a:rPr lang="zh-CN" altLang="en-US" sz="2000" dirty="0">
                <a:latin typeface="Arial"/>
                <a:cs typeface="Arial"/>
              </a:rPr>
              <a:t>         </a:t>
            </a:r>
            <a:r>
              <a:rPr lang="en-US" sz="2000" dirty="0">
                <a:latin typeface="Arial"/>
                <a:cs typeface="Arial"/>
              </a:rPr>
              <a:t>NOT NULL,</a:t>
            </a:r>
          </a:p>
          <a:p>
            <a:r>
              <a:rPr lang="en-US" sz="2000" dirty="0" err="1">
                <a:latin typeface="Arial"/>
                <a:cs typeface="Arial"/>
              </a:rPr>
              <a:t>P_min</a:t>
            </a:r>
            <a:r>
              <a:rPr lang="zh-CN" altLang="en-US" sz="2000" dirty="0">
                <a:latin typeface="Arial"/>
                <a:cs typeface="Arial"/>
              </a:rPr>
              <a:t>            </a:t>
            </a:r>
            <a:r>
              <a:rPr lang="en-US" sz="2000" dirty="0">
                <a:latin typeface="Arial"/>
                <a:cs typeface="Arial"/>
              </a:rPr>
              <a:t>SMALLINT </a:t>
            </a:r>
            <a:r>
              <a:rPr lang="zh-CN" altLang="en-US" sz="2000" dirty="0">
                <a:latin typeface="Arial"/>
                <a:cs typeface="Arial"/>
              </a:rPr>
              <a:t>         </a:t>
            </a:r>
            <a:r>
              <a:rPr lang="en-US" sz="2000" dirty="0">
                <a:latin typeface="Arial"/>
                <a:cs typeface="Arial"/>
              </a:rPr>
              <a:t>NOT NULL,</a:t>
            </a:r>
          </a:p>
          <a:p>
            <a:r>
              <a:rPr lang="en-US" sz="2000" dirty="0" err="1">
                <a:latin typeface="Arial"/>
                <a:cs typeface="Arial"/>
              </a:rPr>
              <a:t>P_price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zh-CN" altLang="en-US" sz="2000" dirty="0">
                <a:latin typeface="Arial"/>
                <a:cs typeface="Arial"/>
              </a:rPr>
              <a:t>         </a:t>
            </a:r>
            <a:r>
              <a:rPr lang="en-US" altLang="zh-CN" sz="2000" dirty="0">
                <a:latin typeface="Arial"/>
                <a:cs typeface="Arial"/>
              </a:rPr>
              <a:t>DECIMAL</a:t>
            </a:r>
            <a:r>
              <a:rPr lang="en-US" sz="2000" dirty="0">
                <a:latin typeface="Arial"/>
                <a:cs typeface="Arial"/>
              </a:rPr>
              <a:t>(8,2) </a:t>
            </a:r>
            <a:r>
              <a:rPr lang="zh-CN" altLang="en-US" sz="2000" dirty="0">
                <a:latin typeface="Arial"/>
                <a:cs typeface="Arial"/>
              </a:rPr>
              <a:t>   </a:t>
            </a:r>
            <a:r>
              <a:rPr lang="en-US" sz="2000" dirty="0">
                <a:latin typeface="Arial"/>
                <a:cs typeface="Arial"/>
              </a:rPr>
              <a:t>NOT NULL,</a:t>
            </a:r>
          </a:p>
          <a:p>
            <a:r>
              <a:rPr lang="en-US" sz="2000" dirty="0" err="1">
                <a:latin typeface="Arial"/>
                <a:cs typeface="Arial"/>
              </a:rPr>
              <a:t>P_discount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zh-CN" altLang="en-US" sz="2000" dirty="0">
                <a:latin typeface="Arial"/>
                <a:cs typeface="Arial"/>
              </a:rPr>
              <a:t>   </a:t>
            </a:r>
            <a:r>
              <a:rPr lang="en-US" altLang="zh-CN" sz="2000" dirty="0">
                <a:latin typeface="Arial"/>
                <a:cs typeface="Arial"/>
              </a:rPr>
              <a:t>DECIMAL</a:t>
            </a:r>
            <a:r>
              <a:rPr lang="en-US" sz="2000" dirty="0">
                <a:latin typeface="Arial"/>
                <a:cs typeface="Arial"/>
              </a:rPr>
              <a:t>(5,2) </a:t>
            </a:r>
            <a:r>
              <a:rPr lang="zh-CN" altLang="en-US" sz="2000" dirty="0">
                <a:latin typeface="Arial"/>
                <a:cs typeface="Arial"/>
              </a:rPr>
              <a:t>   </a:t>
            </a:r>
            <a:r>
              <a:rPr lang="en-US" sz="2000" dirty="0">
                <a:latin typeface="Arial"/>
                <a:cs typeface="Arial"/>
              </a:rPr>
              <a:t>NOT NULL,</a:t>
            </a:r>
          </a:p>
          <a:p>
            <a:r>
              <a:rPr lang="en-US" sz="2000" dirty="0" err="1">
                <a:latin typeface="Arial"/>
                <a:cs typeface="Arial"/>
              </a:rPr>
              <a:t>V_code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zh-CN" altLang="en-US" sz="2000" dirty="0">
                <a:latin typeface="Arial"/>
                <a:cs typeface="Arial"/>
              </a:rPr>
              <a:t>          </a:t>
            </a:r>
            <a:r>
              <a:rPr lang="en-US" sz="2000" dirty="0">
                <a:latin typeface="Arial"/>
                <a:cs typeface="Arial"/>
              </a:rPr>
              <a:t>INTEGER,</a:t>
            </a:r>
          </a:p>
          <a:p>
            <a:r>
              <a:rPr lang="en-US" sz="2000" dirty="0">
                <a:latin typeface="Arial"/>
                <a:cs typeface="Arial"/>
              </a:rPr>
              <a:t>PRIMARY KEY (</a:t>
            </a:r>
            <a:r>
              <a:rPr lang="en-US" sz="2000" dirty="0" err="1">
                <a:latin typeface="Arial"/>
                <a:cs typeface="Arial"/>
              </a:rPr>
              <a:t>P_code</a:t>
            </a:r>
            <a:r>
              <a:rPr lang="en-US" sz="2000" dirty="0">
                <a:latin typeface="Arial"/>
                <a:cs typeface="Arial"/>
              </a:rPr>
              <a:t>),</a:t>
            </a:r>
          </a:p>
          <a:p>
            <a:r>
              <a:rPr lang="en-US" sz="2000" dirty="0">
                <a:latin typeface="Arial"/>
                <a:cs typeface="Arial"/>
              </a:rPr>
              <a:t>FOREIGN KEY (</a:t>
            </a:r>
            <a:r>
              <a:rPr lang="en-US" sz="2000" dirty="0" err="1">
                <a:latin typeface="Arial"/>
                <a:cs typeface="Arial"/>
              </a:rPr>
              <a:t>V_code</a:t>
            </a:r>
            <a:r>
              <a:rPr lang="en-US" sz="2000" dirty="0">
                <a:latin typeface="Arial"/>
                <a:cs typeface="Arial"/>
              </a:rPr>
              <a:t>) REFERENCES </a:t>
            </a:r>
            <a:r>
              <a:rPr lang="en-US" sz="2000" i="1" dirty="0">
                <a:latin typeface="Arial"/>
                <a:cs typeface="Arial"/>
              </a:rPr>
              <a:t>vendor</a:t>
            </a:r>
            <a:r>
              <a:rPr lang="en-US" altLang="zh-CN" sz="2000" i="1" dirty="0">
                <a:latin typeface="Arial"/>
                <a:cs typeface="Arial"/>
              </a:rPr>
              <a:t>(</a:t>
            </a:r>
            <a:r>
              <a:rPr lang="en-US" altLang="zh-CN" sz="2000" dirty="0" err="1">
                <a:latin typeface="Arial"/>
                <a:cs typeface="Arial"/>
              </a:rPr>
              <a:t>V_code</a:t>
            </a:r>
            <a:r>
              <a:rPr lang="en-US" altLang="zh-CN" sz="2000" dirty="0">
                <a:latin typeface="Arial"/>
                <a:cs typeface="Arial"/>
              </a:rPr>
              <a:t>)</a:t>
            </a:r>
            <a:r>
              <a:rPr lang="en-US" sz="2000" dirty="0">
                <a:latin typeface="Arial"/>
                <a:cs typeface="Arial"/>
              </a:rPr>
              <a:t> </a:t>
            </a:r>
          </a:p>
          <a:p>
            <a:r>
              <a:rPr lang="en-US" sz="2000" dirty="0">
                <a:latin typeface="Arial"/>
                <a:cs typeface="Arial"/>
              </a:rPr>
              <a:t>ON UPDATE CASCADE)</a:t>
            </a:r>
          </a:p>
          <a:p>
            <a:r>
              <a:rPr lang="en-US" sz="2000" dirty="0">
                <a:latin typeface="Arial"/>
                <a:cs typeface="Arial"/>
              </a:rPr>
              <a:t>engine=</a:t>
            </a:r>
            <a:r>
              <a:rPr lang="en-US" sz="2000" dirty="0" err="1">
                <a:latin typeface="Arial"/>
                <a:cs typeface="Arial"/>
              </a:rPr>
              <a:t>InnoDB</a:t>
            </a:r>
            <a:r>
              <a:rPr lang="en-US" sz="2000" dirty="0">
                <a:latin typeface="Arial"/>
                <a:cs typeface="Arial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63214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90" dirty="0"/>
              <a:t>Altering </a:t>
            </a:r>
            <a:r>
              <a:rPr spc="-175" dirty="0"/>
              <a:t>Table </a:t>
            </a:r>
            <a:r>
              <a:rPr spc="-90" dirty="0"/>
              <a:t>Structure </a:t>
            </a:r>
            <a:r>
              <a:rPr spc="-55" dirty="0"/>
              <a:t>in</a:t>
            </a:r>
            <a:r>
              <a:rPr spc="-575" dirty="0"/>
              <a:t> </a:t>
            </a:r>
            <a:r>
              <a:rPr spc="-100" dirty="0"/>
              <a:t>SQL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66240"/>
            <a:ext cx="7831455" cy="3406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marR="5080" indent="-177800">
              <a:lnSpc>
                <a:spcPts val="2800"/>
              </a:lnSpc>
              <a:buClr>
                <a:srgbClr val="93A299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b="1" spc="-40" dirty="0">
                <a:solidFill>
                  <a:srgbClr val="292934"/>
                </a:solidFill>
                <a:latin typeface="Arial"/>
                <a:cs typeface="Arial"/>
              </a:rPr>
              <a:t>ALTER TABLE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command: </a:t>
            </a:r>
            <a:r>
              <a:rPr sz="2400" spc="-135" dirty="0">
                <a:solidFill>
                  <a:srgbClr val="292934"/>
                </a:solidFill>
                <a:latin typeface="Arial"/>
                <a:cs typeface="Arial"/>
              </a:rPr>
              <a:t>To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make changes in the table  structure</a:t>
            </a:r>
            <a:endParaRPr sz="24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15"/>
              </a:spcBef>
              <a:buClr>
                <a:srgbClr val="93A299"/>
              </a:buClr>
              <a:buSzPct val="83333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Keywords use with the</a:t>
            </a:r>
            <a:r>
              <a:rPr sz="24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command</a:t>
            </a:r>
            <a:endParaRPr sz="2400" dirty="0">
              <a:latin typeface="Arial"/>
              <a:cs typeface="Arial"/>
            </a:endParaRPr>
          </a:p>
          <a:p>
            <a:pPr marL="462280" lvl="1" indent="-182880">
              <a:lnSpc>
                <a:spcPct val="100000"/>
              </a:lnSpc>
              <a:spcBef>
                <a:spcPts val="525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ADD - Adds a</a:t>
            </a:r>
            <a:r>
              <a:rPr sz="2000" spc="-2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column</a:t>
            </a:r>
            <a:endParaRPr sz="2000" dirty="0">
              <a:latin typeface="Arial"/>
              <a:cs typeface="Arial"/>
            </a:endParaRPr>
          </a:p>
          <a:p>
            <a:pPr marL="462280" lvl="1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MODIFY - Changes column</a:t>
            </a:r>
            <a:r>
              <a:rPr sz="2000" spc="-1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characteristics</a:t>
            </a:r>
            <a:endParaRPr sz="2000" dirty="0">
              <a:latin typeface="Arial"/>
              <a:cs typeface="Arial"/>
            </a:endParaRPr>
          </a:p>
          <a:p>
            <a:pPr marL="462280" lvl="1" indent="-182880">
              <a:lnSpc>
                <a:spcPct val="100000"/>
              </a:lnSpc>
              <a:spcBef>
                <a:spcPts val="50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DROP - Deletes a</a:t>
            </a:r>
            <a:r>
              <a:rPr sz="2000" spc="-1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column</a:t>
            </a:r>
            <a:endParaRPr sz="20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95"/>
              </a:spcBef>
              <a:buClr>
                <a:srgbClr val="93A2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Used</a:t>
            </a:r>
            <a:r>
              <a:rPr sz="24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to:</a:t>
            </a:r>
            <a:endParaRPr sz="2400" dirty="0">
              <a:latin typeface="Arial"/>
              <a:cs typeface="Arial"/>
            </a:endParaRPr>
          </a:p>
          <a:p>
            <a:pPr marL="462280" lvl="1" indent="-182880">
              <a:lnSpc>
                <a:spcPct val="100000"/>
              </a:lnSpc>
              <a:spcBef>
                <a:spcPts val="52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Add table</a:t>
            </a:r>
            <a:r>
              <a:rPr sz="20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constraints</a:t>
            </a:r>
            <a:endParaRPr sz="2000" dirty="0">
              <a:latin typeface="Arial"/>
              <a:cs typeface="Arial"/>
            </a:endParaRPr>
          </a:p>
          <a:p>
            <a:pPr marL="462280" lvl="1" indent="-182880">
              <a:lnSpc>
                <a:spcPct val="100000"/>
              </a:lnSpc>
              <a:spcBef>
                <a:spcPts val="400"/>
              </a:spcBef>
              <a:buClr>
                <a:srgbClr val="93A299"/>
              </a:buClr>
              <a:buSzPct val="85000"/>
              <a:buChar char="•"/>
              <a:tabLst>
                <a:tab pos="462280" algn="l"/>
              </a:tabLst>
            </a:pP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Remove table</a:t>
            </a:r>
            <a:r>
              <a:rPr sz="2000" spc="-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constraints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00379"/>
            <a:ext cx="8379460" cy="1456809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90" dirty="0"/>
              <a:t>Example</a:t>
            </a:r>
            <a:r>
              <a:rPr lang="zh-CN" altLang="en-US" spc="-90" dirty="0"/>
              <a:t>:</a:t>
            </a:r>
            <a:r>
              <a:rPr spc="-90" dirty="0"/>
              <a:t>Altering </a:t>
            </a:r>
            <a:r>
              <a:rPr spc="-175" dirty="0"/>
              <a:t>Table </a:t>
            </a:r>
            <a:r>
              <a:rPr spc="-90" dirty="0"/>
              <a:t>Structure </a:t>
            </a:r>
            <a:r>
              <a:rPr spc="-55" dirty="0"/>
              <a:t>in</a:t>
            </a:r>
            <a:r>
              <a:rPr spc="-575" dirty="0"/>
              <a:t> </a:t>
            </a:r>
            <a:r>
              <a:rPr spc="-100" dirty="0"/>
              <a:t>SQL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2133600"/>
            <a:ext cx="8305800" cy="5109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400" b="1" dirty="0">
                <a:latin typeface="Arial"/>
                <a:cs typeface="Arial"/>
              </a:rPr>
              <a:t>Add a column:</a:t>
            </a:r>
          </a:p>
          <a:p>
            <a:r>
              <a:rPr lang="en-US" sz="2000" dirty="0">
                <a:latin typeface="Arial"/>
                <a:cs typeface="Arial"/>
              </a:rPr>
              <a:t>ALTER TABLE vendor</a:t>
            </a:r>
          </a:p>
          <a:p>
            <a:r>
              <a:rPr lang="en-US" sz="2000" dirty="0">
                <a:latin typeface="Arial"/>
                <a:cs typeface="Arial"/>
              </a:rPr>
              <a:t>ADD (</a:t>
            </a:r>
            <a:r>
              <a:rPr lang="en-US" sz="2000" dirty="0" err="1">
                <a:latin typeface="Arial"/>
                <a:cs typeface="Arial"/>
              </a:rPr>
              <a:t>V_salecode</a:t>
            </a:r>
            <a:r>
              <a:rPr lang="en-US" sz="2000" dirty="0">
                <a:latin typeface="Arial"/>
                <a:cs typeface="Arial"/>
              </a:rPr>
              <a:t> CHAR(1));</a:t>
            </a:r>
          </a:p>
          <a:p>
            <a:endParaRPr lang="en-US" sz="2000" dirty="0">
              <a:latin typeface="Arial"/>
              <a:cs typeface="Arial"/>
            </a:endParaRPr>
          </a:p>
          <a:p>
            <a:r>
              <a:rPr lang="en-US" sz="2400" b="1" dirty="0">
                <a:solidFill>
                  <a:srgbClr val="292934"/>
                </a:solidFill>
                <a:latin typeface="Arial"/>
                <a:cs typeface="Arial"/>
              </a:rPr>
              <a:t>Changes column</a:t>
            </a:r>
            <a:r>
              <a:rPr lang="en-US" sz="2400" b="1" spc="-1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en-US" sz="2400" b="1" dirty="0">
                <a:solidFill>
                  <a:srgbClr val="292934"/>
                </a:solidFill>
                <a:latin typeface="Arial"/>
                <a:cs typeface="Arial"/>
              </a:rPr>
              <a:t>characteristics</a:t>
            </a:r>
            <a:r>
              <a:rPr lang="zh-CN" altLang="en-US" sz="2400" b="1" dirty="0">
                <a:solidFill>
                  <a:srgbClr val="292934"/>
                </a:solidFill>
                <a:latin typeface="Arial"/>
                <a:cs typeface="Arial"/>
              </a:rPr>
              <a:t>:</a:t>
            </a:r>
            <a:endParaRPr lang="en-US" sz="2400" b="1" dirty="0">
              <a:solidFill>
                <a:srgbClr val="292934"/>
              </a:solidFill>
              <a:latin typeface="Arial"/>
              <a:cs typeface="Arial"/>
            </a:endParaRPr>
          </a:p>
          <a:p>
            <a:r>
              <a:rPr lang="en-US" sz="2000" dirty="0">
                <a:latin typeface="Arial"/>
                <a:cs typeface="Arial"/>
              </a:rPr>
              <a:t>ALTER TABLE vendor</a:t>
            </a:r>
          </a:p>
          <a:p>
            <a:r>
              <a:rPr lang="en-US" sz="2000" dirty="0">
                <a:latin typeface="Arial"/>
                <a:cs typeface="Arial"/>
              </a:rPr>
              <a:t>MODIFY </a:t>
            </a:r>
            <a:r>
              <a:rPr lang="en-US" sz="2000" dirty="0" err="1">
                <a:latin typeface="Arial"/>
                <a:cs typeface="Arial"/>
              </a:rPr>
              <a:t>V_code</a:t>
            </a:r>
            <a:r>
              <a:rPr lang="en-US" sz="2000" dirty="0">
                <a:latin typeface="Arial"/>
                <a:cs typeface="Arial"/>
              </a:rPr>
              <a:t> CHAR(5)</a:t>
            </a:r>
            <a:r>
              <a:rPr lang="zh-CN" altLang="en-US" sz="2000" dirty="0">
                <a:latin typeface="Arial"/>
                <a:cs typeface="Arial"/>
              </a:rPr>
              <a:t> </a:t>
            </a:r>
            <a:r>
              <a:rPr lang="en-US" altLang="zh-CN" sz="2000" dirty="0">
                <a:latin typeface="Arial"/>
                <a:cs typeface="Arial"/>
              </a:rPr>
              <a:t>NOT</a:t>
            </a:r>
            <a:r>
              <a:rPr lang="zh-CN" altLang="en-US" sz="2000" dirty="0">
                <a:latin typeface="Arial"/>
                <a:cs typeface="Arial"/>
              </a:rPr>
              <a:t> </a:t>
            </a:r>
            <a:r>
              <a:rPr lang="en-US" altLang="zh-CN" sz="2000" dirty="0">
                <a:latin typeface="Arial"/>
                <a:cs typeface="Arial"/>
              </a:rPr>
              <a:t>NULL</a:t>
            </a:r>
            <a:r>
              <a:rPr lang="en-US" sz="2000" dirty="0">
                <a:latin typeface="Arial"/>
                <a:cs typeface="Arial"/>
              </a:rPr>
              <a:t>;</a:t>
            </a:r>
          </a:p>
          <a:p>
            <a:endParaRPr lang="en-US" sz="2000" dirty="0">
              <a:latin typeface="Arial"/>
              <a:cs typeface="Arial"/>
            </a:endParaRPr>
          </a:p>
          <a:p>
            <a:r>
              <a:rPr lang="en-US" sz="2000" dirty="0">
                <a:latin typeface="Arial"/>
                <a:cs typeface="Arial"/>
              </a:rPr>
              <a:t>ALTER TABLE vendor</a:t>
            </a:r>
          </a:p>
          <a:p>
            <a:r>
              <a:rPr lang="en-US" sz="2000" dirty="0">
                <a:latin typeface="Arial"/>
                <a:cs typeface="Arial"/>
              </a:rPr>
              <a:t>MODIFY </a:t>
            </a:r>
            <a:r>
              <a:rPr lang="en-US" sz="2000" dirty="0" err="1">
                <a:latin typeface="Arial"/>
                <a:cs typeface="Arial"/>
              </a:rPr>
              <a:t>V_contact</a:t>
            </a:r>
            <a:r>
              <a:rPr lang="en-US" sz="2000" dirty="0">
                <a:latin typeface="Arial"/>
                <a:cs typeface="Arial"/>
              </a:rPr>
              <a:t> CHAR(</a:t>
            </a:r>
            <a:r>
              <a:rPr lang="en-US" altLang="zh-CN" sz="2000" dirty="0">
                <a:latin typeface="Arial"/>
                <a:cs typeface="Arial"/>
              </a:rPr>
              <a:t>40</a:t>
            </a:r>
            <a:r>
              <a:rPr lang="en-US" sz="2000" dirty="0">
                <a:latin typeface="Arial"/>
                <a:cs typeface="Arial"/>
              </a:rPr>
              <a:t>)</a:t>
            </a:r>
            <a:r>
              <a:rPr lang="zh-CN" altLang="en-US" sz="2000" dirty="0">
                <a:latin typeface="Arial"/>
                <a:cs typeface="Arial"/>
              </a:rPr>
              <a:t> </a:t>
            </a:r>
            <a:r>
              <a:rPr lang="en-US" altLang="zh-CN" sz="2000" dirty="0">
                <a:latin typeface="Arial"/>
                <a:cs typeface="Arial"/>
              </a:rPr>
              <a:t>NOT</a:t>
            </a:r>
            <a:r>
              <a:rPr lang="zh-CN" altLang="en-US" sz="2000" dirty="0">
                <a:latin typeface="Arial"/>
                <a:cs typeface="Arial"/>
              </a:rPr>
              <a:t> </a:t>
            </a:r>
            <a:r>
              <a:rPr lang="en-US" altLang="zh-CN" sz="2000" dirty="0">
                <a:latin typeface="Arial"/>
                <a:cs typeface="Arial"/>
              </a:rPr>
              <a:t>NULL</a:t>
            </a:r>
            <a:r>
              <a:rPr lang="en-US" sz="2000" dirty="0">
                <a:latin typeface="Arial"/>
                <a:cs typeface="Arial"/>
              </a:rPr>
              <a:t>;</a:t>
            </a:r>
          </a:p>
          <a:p>
            <a:endParaRPr lang="en-US" sz="2000" dirty="0">
              <a:latin typeface="Arial"/>
              <a:cs typeface="Arial"/>
            </a:endParaRPr>
          </a:p>
          <a:p>
            <a:r>
              <a:rPr lang="en-US" sz="2400" b="1" dirty="0">
                <a:latin typeface="Arial"/>
                <a:cs typeface="Arial"/>
              </a:rPr>
              <a:t>Delete</a:t>
            </a:r>
            <a:r>
              <a:rPr lang="zh-CN" altLang="en-US" sz="2400" b="1" dirty="0">
                <a:latin typeface="Arial"/>
                <a:cs typeface="Arial"/>
              </a:rPr>
              <a:t> </a:t>
            </a:r>
            <a:r>
              <a:rPr lang="en-US" altLang="zh-CN" sz="2400" b="1" dirty="0">
                <a:latin typeface="Arial"/>
                <a:cs typeface="Arial"/>
              </a:rPr>
              <a:t>a</a:t>
            </a:r>
            <a:r>
              <a:rPr lang="zh-CN" altLang="en-US" sz="2400" b="1" dirty="0">
                <a:latin typeface="Arial"/>
                <a:cs typeface="Arial"/>
              </a:rPr>
              <a:t> </a:t>
            </a:r>
            <a:r>
              <a:rPr lang="en-US" altLang="zh-CN" sz="2400" b="1" dirty="0">
                <a:latin typeface="Arial"/>
                <a:cs typeface="Arial"/>
              </a:rPr>
              <a:t>column:</a:t>
            </a:r>
            <a:endParaRPr lang="en-US" sz="2400" b="1" dirty="0">
              <a:latin typeface="Arial"/>
              <a:cs typeface="Arial"/>
            </a:endParaRPr>
          </a:p>
          <a:p>
            <a:r>
              <a:rPr lang="en-US" sz="2000" dirty="0">
                <a:latin typeface="Arial"/>
                <a:cs typeface="Arial"/>
              </a:rPr>
              <a:t>ALTER TABLE vendor</a:t>
            </a:r>
          </a:p>
          <a:p>
            <a:r>
              <a:rPr lang="en-US" sz="2000" dirty="0">
                <a:latin typeface="Arial"/>
                <a:cs typeface="Arial"/>
              </a:rPr>
              <a:t>DROP COLUMN </a:t>
            </a:r>
            <a:r>
              <a:rPr lang="en-US" sz="2000" dirty="0" err="1">
                <a:latin typeface="Arial"/>
                <a:cs typeface="Arial"/>
              </a:rPr>
              <a:t>V_order</a:t>
            </a:r>
            <a:r>
              <a:rPr lang="en-US" sz="2000" dirty="0">
                <a:latin typeface="Arial"/>
                <a:cs typeface="Arial"/>
              </a:rPr>
              <a:t>;</a:t>
            </a:r>
          </a:p>
          <a:p>
            <a:endParaRPr lang="en-US" sz="2000" dirty="0">
              <a:latin typeface="Arial"/>
              <a:cs typeface="Arial"/>
            </a:endParaRPr>
          </a:p>
          <a:p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0113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300"/>
              </a:lnSpc>
            </a:pPr>
            <a:r>
              <a:rPr sz="3600" spc="-165" dirty="0"/>
              <a:t>Table</a:t>
            </a:r>
            <a:r>
              <a:rPr sz="3600" spc="-210" dirty="0"/>
              <a:t> </a:t>
            </a:r>
            <a:r>
              <a:rPr sz="3600" spc="-70" dirty="0"/>
              <a:t>7.2</a:t>
            </a:r>
            <a:r>
              <a:rPr sz="3600" spc="-210" dirty="0"/>
              <a:t> </a:t>
            </a:r>
            <a:r>
              <a:rPr sz="3600" dirty="0"/>
              <a:t>-</a:t>
            </a:r>
            <a:r>
              <a:rPr sz="3600" spc="-204" dirty="0"/>
              <a:t> </a:t>
            </a:r>
            <a:r>
              <a:rPr sz="3600" spc="-70" dirty="0"/>
              <a:t>SQL</a:t>
            </a:r>
            <a:r>
              <a:rPr sz="3600" spc="-340" dirty="0"/>
              <a:t> </a:t>
            </a:r>
            <a:r>
              <a:rPr sz="3600" spc="-80" dirty="0"/>
              <a:t>Data</a:t>
            </a:r>
            <a:r>
              <a:rPr sz="3600" spc="-210" dirty="0"/>
              <a:t> </a:t>
            </a:r>
            <a:r>
              <a:rPr sz="3600" spc="-100" dirty="0"/>
              <a:t>Manipulation  </a:t>
            </a:r>
            <a:r>
              <a:rPr sz="3600" spc="-105" dirty="0"/>
              <a:t>Commands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295400" y="1674812"/>
            <a:ext cx="6024562" cy="4867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4214</TotalTime>
  <Words>1340</Words>
  <Application>Microsoft Office PowerPoint</Application>
  <PresentationFormat>On-screen Show (4:3)</PresentationFormat>
  <Paragraphs>194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Office Theme</vt:lpstr>
      <vt:lpstr>ADVANCED SQL</vt:lpstr>
      <vt:lpstr>Structured Query Language (SQL)</vt:lpstr>
      <vt:lpstr>Table 7.1 - SQL Data Definition Command</vt:lpstr>
      <vt:lpstr>Creating Table Structures in SQL</vt:lpstr>
      <vt:lpstr>Example 1:Creating Table Structures in SQL</vt:lpstr>
      <vt:lpstr>Example 2:Creating Table Structures in SQL</vt:lpstr>
      <vt:lpstr>Altering Table Structure in SQL</vt:lpstr>
      <vt:lpstr>Example:Altering Table Structure in SQL</vt:lpstr>
      <vt:lpstr>Table 7.2 - SQL Data Manipulation  Commands</vt:lpstr>
      <vt:lpstr>Data Manipulation Commands</vt:lpstr>
      <vt:lpstr>Example 1:Data Manipulation Commands</vt:lpstr>
      <vt:lpstr>Data Manipulation Commands</vt:lpstr>
      <vt:lpstr>Example 2:Data Manipulation Commands</vt:lpstr>
      <vt:lpstr>Table 7.6 - Comparison Operators</vt:lpstr>
      <vt:lpstr>Table 7.7 - The Arithmetic Operators</vt:lpstr>
      <vt:lpstr>SQL built-in functions</vt:lpstr>
      <vt:lpstr>The COUNT() Function</vt:lpstr>
      <vt:lpstr>Special Operators</vt:lpstr>
      <vt:lpstr>Group By Clause</vt:lpstr>
      <vt:lpstr>Example: Group By Clause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PRACTICE  ADVANCED SQL</dc:title>
  <cp:lastModifiedBy>Norah Alguwifli</cp:lastModifiedBy>
  <cp:revision>97</cp:revision>
  <dcterms:created xsi:type="dcterms:W3CDTF">2016-03-20T20:38:59Z</dcterms:created>
  <dcterms:modified xsi:type="dcterms:W3CDTF">2021-03-31T04:20:46Z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2016-03-20T00:00:00Z</vt:filetime>
  </property>
</Properties>
</file>