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0" r:id="rId3"/>
    <p:sldId id="301" r:id="rId4"/>
    <p:sldId id="304" r:id="rId5"/>
    <p:sldId id="325" r:id="rId6"/>
    <p:sldId id="326" r:id="rId7"/>
    <p:sldId id="327" r:id="rId8"/>
    <p:sldId id="310" r:id="rId9"/>
    <p:sldId id="328" r:id="rId10"/>
    <p:sldId id="313" r:id="rId11"/>
    <p:sldId id="258" r:id="rId12"/>
    <p:sldId id="259" r:id="rId13"/>
    <p:sldId id="260" r:id="rId14"/>
    <p:sldId id="329" r:id="rId15"/>
    <p:sldId id="261" r:id="rId16"/>
    <p:sldId id="262" r:id="rId17"/>
    <p:sldId id="263" r:id="rId18"/>
    <p:sldId id="264" r:id="rId19"/>
    <p:sldId id="330" r:id="rId20"/>
    <p:sldId id="266" r:id="rId21"/>
    <p:sldId id="267" r:id="rId22"/>
    <p:sldId id="268" r:id="rId23"/>
    <p:sldId id="331" r:id="rId24"/>
    <p:sldId id="269" r:id="rId25"/>
    <p:sldId id="270" r:id="rId26"/>
    <p:sldId id="271" r:id="rId27"/>
    <p:sldId id="272" r:id="rId28"/>
    <p:sldId id="275" r:id="rId29"/>
    <p:sldId id="276" r:id="rId30"/>
    <p:sldId id="277" r:id="rId31"/>
    <p:sldId id="279" r:id="rId32"/>
    <p:sldId id="280" r:id="rId33"/>
    <p:sldId id="281" r:id="rId34"/>
    <p:sldId id="332" r:id="rId35"/>
    <p:sldId id="333" r:id="rId36"/>
    <p:sldId id="318" r:id="rId37"/>
    <p:sldId id="286" r:id="rId38"/>
    <p:sldId id="289" r:id="rId39"/>
    <p:sldId id="291" r:id="rId40"/>
    <p:sldId id="294" r:id="rId41"/>
    <p:sldId id="334" r:id="rId42"/>
    <p:sldId id="297" r:id="rId43"/>
    <p:sldId id="298" r:id="rId44"/>
    <p:sldId id="335" r:id="rId45"/>
    <p:sldId id="257"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76782"/>
  </p:normalViewPr>
  <p:slideViewPr>
    <p:cSldViewPr>
      <p:cViewPr varScale="1">
        <p:scale>
          <a:sx n="66" d="100"/>
          <a:sy n="66" d="100"/>
        </p:scale>
        <p:origin x="193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FB1E59B-0461-5C48-BBC3-EB750A73A372}" type="datetimeFigureOut">
              <a:rPr lang="en-US" smtClean="0"/>
              <a:t>3/18/2021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E3E8989-5156-8F49-9FA1-74A5A75BF6F0}" type="slidenum">
              <a:rPr lang="en-US" smtClean="0"/>
              <a:t>‹#›</a:t>
            </a:fld>
            <a:endParaRPr lang="en-US"/>
          </a:p>
        </p:txBody>
      </p:sp>
    </p:spTree>
    <p:extLst>
      <p:ext uri="{BB962C8B-B14F-4D97-AF65-F5344CB8AC3E}">
        <p14:creationId xmlns:p14="http://schemas.microsoft.com/office/powerpoint/2010/main" val="56235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entity is said to be existence-dependent if it can exist in the database only when it is associated with another</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related entity occurrence.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a:t>
            </a:r>
            <a:r>
              <a:rPr lang="en-US" sz="1200" b="0" i="0" u="none" strike="noStrike" kern="1200" baseline="0" dirty="0">
                <a:solidFill>
                  <a:schemeClr val="tx1"/>
                </a:solidFill>
                <a:latin typeface="+mn-lt"/>
                <a:ea typeface="+mn-ea"/>
                <a:cs typeface="+mn-cs"/>
              </a:rPr>
              <a:t>n entity is existence-dependent if it has a mandatory foreign</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key—that is, a foreign key attribute that cannot be null.</a:t>
            </a:r>
          </a:p>
          <a:p>
            <a:r>
              <a:rPr lang="en-US" sz="1200" b="0" i="0" u="none" strike="noStrike" kern="1200" baseline="0" dirty="0">
                <a:solidFill>
                  <a:schemeClr val="tx1"/>
                </a:solidFill>
                <a:latin typeface="+mn-lt"/>
                <a:ea typeface="+mn-ea"/>
                <a:cs typeface="+mn-cs"/>
              </a:rPr>
              <a:t>If an entity can exist apart from all of its related entities, then it is existence-independent, and it is referred to as a</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strong entity or regular entity.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 mandatory FK condition does not necessarily produce a strong (identifying) relationship. If the FK is not part of the PK, the relationship is weak, regardless of the role it plays in existence-dependency. </a:t>
            </a:r>
          </a:p>
        </p:txBody>
      </p:sp>
      <p:sp>
        <p:nvSpPr>
          <p:cNvPr id="4" name="Slide Number Placeholder 3"/>
          <p:cNvSpPr>
            <a:spLocks noGrp="1"/>
          </p:cNvSpPr>
          <p:nvPr>
            <p:ph type="sldNum" sz="quarter" idx="10"/>
          </p:nvPr>
        </p:nvSpPr>
        <p:spPr/>
        <p:txBody>
          <a:bodyPr/>
          <a:lstStyle/>
          <a:p>
            <a:fld id="{9E3E8989-5156-8F49-9FA1-74A5A75BF6F0}" type="slidenum">
              <a:rPr lang="en-US" smtClean="0"/>
              <a:t>4</a:t>
            </a:fld>
            <a:endParaRPr lang="en-US"/>
          </a:p>
        </p:txBody>
      </p:sp>
    </p:spTree>
    <p:extLst>
      <p:ext uri="{BB962C8B-B14F-4D97-AF65-F5344CB8AC3E}">
        <p14:creationId xmlns:p14="http://schemas.microsoft.com/office/powerpoint/2010/main" val="113012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PROJ_NUM </a:t>
            </a:r>
            <a:r>
              <a:rPr lang="en-US" altLang="zh-CN" sz="1200" b="0" i="0" u="none" strike="noStrike" kern="1200" baseline="0" dirty="0">
                <a:solidFill>
                  <a:schemeClr val="tx1"/>
                </a:solidFill>
                <a:latin typeface="+mn-lt"/>
                <a:ea typeface="+mn-ea"/>
                <a:cs typeface="+mn-cs"/>
              </a:rPr>
              <a:t>--&gt;</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PROJ_NAME</a:t>
            </a:r>
          </a:p>
          <a:p>
            <a:r>
              <a:rPr lang="en-US" sz="1200" b="0" i="0" u="none" strike="noStrike" kern="1200" baseline="0" dirty="0">
                <a:solidFill>
                  <a:schemeClr val="tx1"/>
                </a:solidFill>
                <a:latin typeface="+mn-lt"/>
                <a:ea typeface="+mn-ea"/>
                <a:cs typeface="+mn-cs"/>
              </a:rPr>
              <a:t>(read as PROJ_NUM functionally determines PROJ_NAME)</a:t>
            </a:r>
          </a:p>
          <a:p>
            <a:r>
              <a:rPr lang="en-US" sz="1200" b="0" i="0" u="none" strike="noStrike" kern="1200" baseline="0" dirty="0">
                <a:solidFill>
                  <a:schemeClr val="tx1"/>
                </a:solidFill>
                <a:latin typeface="+mn-lt"/>
                <a:ea typeface="+mn-ea"/>
                <a:cs typeface="+mn-cs"/>
              </a:rPr>
              <a:t>In this case, the attribute PROJ_NUM is known as the determinant attribute, and the attribute PROJ_NAME is known as the dependent attribute.</a:t>
            </a:r>
          </a:p>
          <a:p>
            <a:endParaRPr lang="en-US" sz="1200" b="0" i="0" u="none" strike="noStrike" kern="1200" baseline="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t>An X(composite</a:t>
            </a:r>
            <a:r>
              <a:rPr lang="en-US" baseline="0" dirty="0"/>
              <a:t> key</a:t>
            </a:r>
            <a:r>
              <a:rPr lang="en-US" dirty="0"/>
              <a:t>)</a:t>
            </a:r>
            <a:r>
              <a:rPr 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--&gt;</a:t>
            </a:r>
            <a:r>
              <a:rPr lang="zh-CN" altLang="en-US" sz="1200" b="0" i="0" u="none" strike="noStrike" kern="1200" baseline="0" dirty="0">
                <a:solidFill>
                  <a:schemeClr val="tx1"/>
                </a:solidFill>
                <a:latin typeface="+mn-lt"/>
                <a:ea typeface="+mn-ea"/>
                <a:cs typeface="+mn-cs"/>
              </a:rPr>
              <a:t> </a:t>
            </a:r>
            <a:r>
              <a:rPr lang="en-US" dirty="0"/>
              <a:t>Y is a full functional dependency if removal of any attribute A</a:t>
            </a:r>
            <a:r>
              <a:rPr lang="en-US" baseline="-25000" dirty="0"/>
              <a:t>i</a:t>
            </a:r>
            <a:r>
              <a:rPr lang="en-US" dirty="0"/>
              <a:t> from X means that the dependency does not hold any more.</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34</a:t>
            </a:fld>
            <a:endParaRPr lang="en-US"/>
          </a:p>
        </p:txBody>
      </p:sp>
    </p:spTree>
    <p:extLst>
      <p:ext uri="{BB962C8B-B14F-4D97-AF65-F5344CB8AC3E}">
        <p14:creationId xmlns:p14="http://schemas.microsoft.com/office/powerpoint/2010/main" val="5425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a:t>
            </a:r>
            <a:r>
              <a:rPr lang="en-US" sz="1200" dirty="0">
                <a:solidFill>
                  <a:srgbClr val="000000"/>
                </a:solidFill>
                <a:latin typeface="Arial"/>
                <a:cs typeface="Arial"/>
              </a:rPr>
              <a:t> → </a:t>
            </a:r>
            <a:r>
              <a:rPr lang="en-US" sz="1200" b="0" i="0" u="none" strike="noStrike" kern="1200" baseline="0" dirty="0">
                <a:solidFill>
                  <a:schemeClr val="tx1"/>
                </a:solidFill>
                <a:latin typeface="+mn-lt"/>
                <a:ea typeface="+mn-ea"/>
                <a:cs typeface="+mn-cs"/>
              </a:rPr>
              <a:t>C is a partial dependency because</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only part of the primary key (B) is needed to determine the value of C.</a:t>
            </a:r>
          </a:p>
        </p:txBody>
      </p:sp>
      <p:sp>
        <p:nvSpPr>
          <p:cNvPr id="4" name="Slide Number Placeholder 3"/>
          <p:cNvSpPr>
            <a:spLocks noGrp="1"/>
          </p:cNvSpPr>
          <p:nvPr>
            <p:ph type="sldNum" sz="quarter" idx="10"/>
          </p:nvPr>
        </p:nvSpPr>
        <p:spPr/>
        <p:txBody>
          <a:bodyPr/>
          <a:lstStyle/>
          <a:p>
            <a:fld id="{014E7DE5-C671-7E48-8155-D93A5939B3A9}" type="slidenum">
              <a:rPr lang="en-US" smtClean="0"/>
              <a:t>35</a:t>
            </a:fld>
            <a:endParaRPr lang="en-US"/>
          </a:p>
        </p:txBody>
      </p:sp>
    </p:spTree>
    <p:extLst>
      <p:ext uri="{BB962C8B-B14F-4D97-AF65-F5344CB8AC3E}">
        <p14:creationId xmlns:p14="http://schemas.microsoft.com/office/powerpoint/2010/main" val="177467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Conversion to 2NF occurs only when the 1NF has a composite primary key. If the 1NF has a single-attribute primary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key, then the table is automatically in 2NF.</a:t>
            </a:r>
            <a:endParaRPr lang="en-US" dirty="0"/>
          </a:p>
          <a:p>
            <a:endParaRPr lang="en-US" dirty="0"/>
          </a:p>
        </p:txBody>
      </p:sp>
      <p:sp>
        <p:nvSpPr>
          <p:cNvPr id="4" name="Slide Number Placeholder 3"/>
          <p:cNvSpPr>
            <a:spLocks noGrp="1"/>
          </p:cNvSpPr>
          <p:nvPr>
            <p:ph type="sldNum" sz="quarter" idx="10"/>
          </p:nvPr>
        </p:nvSpPr>
        <p:spPr/>
        <p:txBody>
          <a:bodyPr/>
          <a:lstStyle/>
          <a:p>
            <a:fld id="{9E3E8989-5156-8F49-9FA1-74A5A75BF6F0}" type="slidenum">
              <a:rPr lang="en-US" smtClean="0"/>
              <a:t>38</a:t>
            </a:fld>
            <a:endParaRPr lang="en-US"/>
          </a:p>
        </p:txBody>
      </p:sp>
    </p:spTree>
    <p:extLst>
      <p:ext uri="{BB962C8B-B14F-4D97-AF65-F5344CB8AC3E}">
        <p14:creationId xmlns:p14="http://schemas.microsoft.com/office/powerpoint/2010/main" val="195952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BCNF </a:t>
            </a:r>
            <a:r>
              <a:rPr lang="en-US" sz="1200" dirty="0">
                <a:solidFill>
                  <a:srgbClr val="292934"/>
                </a:solidFill>
                <a:latin typeface="Arial"/>
                <a:cs typeface="Arial"/>
              </a:rPr>
              <a:t>always satisfy 3NF.</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a table contains only one candidate key, the 3NF and the BCNF are equivalent.</a:t>
            </a:r>
          </a:p>
          <a:p>
            <a:r>
              <a:rPr lang="en-US" sz="1200" b="0" i="0" u="none" strike="noStrike" kern="1200" baseline="0" dirty="0">
                <a:solidFill>
                  <a:schemeClr val="tx1"/>
                </a:solidFill>
                <a:latin typeface="+mn-lt"/>
                <a:ea typeface="+mn-ea"/>
                <a:cs typeface="+mn-cs"/>
              </a:rPr>
              <a:t>In other words, BCNF can be violated only when the table contains more than one candidate key.</a:t>
            </a:r>
            <a:endParaRPr lang="en-US" dirty="0"/>
          </a:p>
        </p:txBody>
      </p:sp>
      <p:sp>
        <p:nvSpPr>
          <p:cNvPr id="4" name="Slide Number Placeholder 3"/>
          <p:cNvSpPr>
            <a:spLocks noGrp="1"/>
          </p:cNvSpPr>
          <p:nvPr>
            <p:ph type="sldNum" sz="quarter" idx="10"/>
          </p:nvPr>
        </p:nvSpPr>
        <p:spPr/>
        <p:txBody>
          <a:bodyPr/>
          <a:lstStyle/>
          <a:p>
            <a:fld id="{014E7DE5-C671-7E48-8155-D93A5939B3A9}" type="slidenum">
              <a:rPr lang="en-US" smtClean="0"/>
              <a:t>41</a:t>
            </a:fld>
            <a:endParaRPr lang="en-US"/>
          </a:p>
        </p:txBody>
      </p:sp>
    </p:spTree>
    <p:extLst>
      <p:ext uri="{BB962C8B-B14F-4D97-AF65-F5344CB8AC3E}">
        <p14:creationId xmlns:p14="http://schemas.microsoft.com/office/powerpoint/2010/main" val="1513413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Most relational database software uses Structured Query Language (SQL). The RDBMS uses SQL to translate user queries into instructions for retrieving the requested data.</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E5175E1-E56D-554A-A266-A8857B76312A}" type="slidenum">
              <a:rPr lang="en-US" smtClean="0"/>
              <a:t>45</a:t>
            </a:fld>
            <a:endParaRPr lang="en-US"/>
          </a:p>
        </p:txBody>
      </p:sp>
    </p:spTree>
    <p:extLst>
      <p:ext uri="{BB962C8B-B14F-4D97-AF65-F5344CB8AC3E}">
        <p14:creationId xmlns:p14="http://schemas.microsoft.com/office/powerpoint/2010/main" val="497886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E9BAE-9580-A340-8ADC-99C89775B062}" type="slidenum">
              <a:rPr lang="en-US" smtClean="0"/>
              <a:t>46</a:t>
            </a:fld>
            <a:endParaRPr lang="en-US"/>
          </a:p>
        </p:txBody>
      </p:sp>
    </p:spTree>
    <p:extLst>
      <p:ext uri="{BB962C8B-B14F-4D97-AF65-F5344CB8AC3E}">
        <p14:creationId xmlns:p14="http://schemas.microsoft.com/office/powerpoint/2010/main" val="17196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5175E1-E56D-554A-A266-A8857B76312A}" type="slidenum">
              <a:rPr lang="en-US" smtClean="0"/>
              <a:t>49</a:t>
            </a:fld>
            <a:endParaRPr lang="en-US"/>
          </a:p>
        </p:txBody>
      </p:sp>
    </p:spTree>
    <p:extLst>
      <p:ext uri="{BB962C8B-B14F-4D97-AF65-F5344CB8AC3E}">
        <p14:creationId xmlns:p14="http://schemas.microsoft.com/office/powerpoint/2010/main" val="2532357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it begins with the keywords INSERT INTO followed by the name of the table in which we want to add this new row of data. And then we have an open parenthesis </a:t>
            </a:r>
          </a:p>
          <a:p>
            <a:r>
              <a:rPr lang="en-US" dirty="0"/>
              <a:t> and a comma separated list of attribute names followed by a close parenthesis.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Note: If we want to add non-numeric data such as text into one of the columns in the table, we must enclose that value in single quotes. </a:t>
            </a:r>
          </a:p>
          <a:p>
            <a:endParaRPr lang="en-US" dirty="0"/>
          </a:p>
        </p:txBody>
      </p:sp>
      <p:sp>
        <p:nvSpPr>
          <p:cNvPr id="4" name="Slide Number Placeholder 3"/>
          <p:cNvSpPr>
            <a:spLocks noGrp="1"/>
          </p:cNvSpPr>
          <p:nvPr>
            <p:ph type="sldNum" sz="quarter" idx="5"/>
          </p:nvPr>
        </p:nvSpPr>
        <p:spPr/>
        <p:txBody>
          <a:bodyPr/>
          <a:lstStyle/>
          <a:p>
            <a:fld id="{8E5175E1-E56D-554A-A266-A8857B76312A}" type="slidenum">
              <a:rPr lang="en-US" smtClean="0"/>
              <a:t>51</a:t>
            </a:fld>
            <a:endParaRPr lang="en-US"/>
          </a:p>
        </p:txBody>
      </p:sp>
    </p:spTree>
    <p:extLst>
      <p:ext uri="{BB962C8B-B14F-4D97-AF65-F5344CB8AC3E}">
        <p14:creationId xmlns:p14="http://schemas.microsoft.com/office/powerpoint/2010/main" val="431831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allows us to alter or modify the values of an existing row or set of rows within a table. </a:t>
            </a:r>
          </a:p>
          <a:p>
            <a:r>
              <a:rPr lang="en-US" dirty="0"/>
              <a:t>In this example, we're telling the database that I want to change a value in the </a:t>
            </a:r>
            <a:r>
              <a:rPr lang="en-US" dirty="0" err="1"/>
              <a:t>phone_book</a:t>
            </a:r>
            <a:r>
              <a:rPr lang="en-US" dirty="0"/>
              <a:t> table. </a:t>
            </a:r>
          </a:p>
          <a:p>
            <a:r>
              <a:rPr lang="en-US" dirty="0"/>
              <a:t> I want to change the area core to 850. And I want to make that change only for the row in the table which has prefix equal to 979. </a:t>
            </a:r>
          </a:p>
          <a:p>
            <a:endParaRPr lang="en-US" dirty="0"/>
          </a:p>
          <a:p>
            <a:r>
              <a:rPr lang="en-US" dirty="0"/>
              <a:t>It would set the </a:t>
            </a:r>
            <a:r>
              <a:rPr lang="en-US" dirty="0" err="1"/>
              <a:t>are_code</a:t>
            </a:r>
            <a:r>
              <a:rPr lang="en-US" dirty="0"/>
              <a:t> to 850 for every </a:t>
            </a:r>
            <a:r>
              <a:rPr lang="en-US" dirty="0" err="1"/>
              <a:t>phone_book</a:t>
            </a:r>
            <a:r>
              <a:rPr lang="en-US" dirty="0"/>
              <a:t>. </a:t>
            </a:r>
          </a:p>
          <a:p>
            <a:endParaRPr lang="en-US" dirty="0"/>
          </a:p>
        </p:txBody>
      </p:sp>
      <p:sp>
        <p:nvSpPr>
          <p:cNvPr id="4" name="Slide Number Placeholder 3"/>
          <p:cNvSpPr>
            <a:spLocks noGrp="1"/>
          </p:cNvSpPr>
          <p:nvPr>
            <p:ph type="sldNum" sz="quarter" idx="5"/>
          </p:nvPr>
        </p:nvSpPr>
        <p:spPr/>
        <p:txBody>
          <a:bodyPr/>
          <a:lstStyle/>
          <a:p>
            <a:fld id="{8E5175E1-E56D-554A-A266-A8857B76312A}" type="slidenum">
              <a:rPr lang="en-US" smtClean="0"/>
              <a:t>52</a:t>
            </a:fld>
            <a:endParaRPr lang="en-US"/>
          </a:p>
        </p:txBody>
      </p:sp>
    </p:spTree>
    <p:extLst>
      <p:ext uri="{BB962C8B-B14F-4D97-AF65-F5344CB8AC3E}">
        <p14:creationId xmlns:p14="http://schemas.microsoft.com/office/powerpoint/2010/main" val="127532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concept of relationship strength is based on how the primary key of a related entity is defined. To implement a relationship, the primary key of one entity (the parent entity, normally on the “one” side of the one-to-many relationship) appears as a foreign key in the related entity (the child entity, mostly the entity on the “many” side of the one-to-many relationship). Sometimes the foreign key also is a primary key component </a:t>
            </a:r>
            <a:r>
              <a:rPr lang="en-US" altLang="zh-CN" dirty="0"/>
              <a:t>of</a:t>
            </a:r>
            <a:r>
              <a:rPr lang="zh-CN" altLang="en-US" dirty="0"/>
              <a:t> </a:t>
            </a:r>
            <a:r>
              <a:rPr lang="en-US" altLang="zh-CN" dirty="0"/>
              <a:t>that</a:t>
            </a:r>
            <a:r>
              <a:rPr lang="zh-CN" altLang="en-US" dirty="0"/>
              <a:t> </a:t>
            </a:r>
            <a:r>
              <a:rPr lang="en-US" altLang="zh-CN" dirty="0"/>
              <a:t>entity</a:t>
            </a:r>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FK of an entity is not part of its PK, the relationship between the two entities is weak.</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f the FK of an entity is part of its PK, the relationship between the two entities is strong.</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6811E18-6E80-3947-B150-676AB432F037}" type="slidenum">
              <a:rPr lang="en-US" smtClean="0"/>
              <a:t>5</a:t>
            </a:fld>
            <a:endParaRPr lang="en-US"/>
          </a:p>
        </p:txBody>
      </p:sp>
    </p:spTree>
    <p:extLst>
      <p:ext uri="{BB962C8B-B14F-4D97-AF65-F5344CB8AC3E}">
        <p14:creationId xmlns:p14="http://schemas.microsoft.com/office/powerpoint/2010/main" val="114427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a:t>
            </a:r>
            <a:r>
              <a:rPr lang="zh-CN" altLang="en-US" dirty="0"/>
              <a:t> </a:t>
            </a:r>
            <a:r>
              <a:rPr lang="en-US" dirty="0"/>
              <a:t> weak entity is always existence-dependent on its related entity, because a PK cannot contain nulls. Therefore, a weak entity is one that participates in a strong (identifying) relationship. </a:t>
            </a:r>
          </a:p>
        </p:txBody>
      </p:sp>
      <p:sp>
        <p:nvSpPr>
          <p:cNvPr id="4" name="Slide Number Placeholder 3"/>
          <p:cNvSpPr>
            <a:spLocks noGrp="1"/>
          </p:cNvSpPr>
          <p:nvPr>
            <p:ph type="sldNum" sz="quarter" idx="10"/>
          </p:nvPr>
        </p:nvSpPr>
        <p:spPr/>
        <p:txBody>
          <a:bodyPr/>
          <a:lstStyle/>
          <a:p>
            <a:fld id="{B6811E18-6E80-3947-B150-676AB432F037}" type="slidenum">
              <a:rPr lang="en-US" smtClean="0"/>
              <a:t>6</a:t>
            </a:fld>
            <a:endParaRPr lang="en-US"/>
          </a:p>
        </p:txBody>
      </p:sp>
    </p:spTree>
    <p:extLst>
      <p:ext uri="{BB962C8B-B14F-4D97-AF65-F5344CB8AC3E}">
        <p14:creationId xmlns:p14="http://schemas.microsoft.com/office/powerpoint/2010/main" val="196614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no optionality symbol is depicted with the entity, the entity is assumed to exist in a mandatory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relationship with the related entity.</a:t>
            </a:r>
            <a:endParaRPr lang="en-US" dirty="0"/>
          </a:p>
        </p:txBody>
      </p:sp>
      <p:sp>
        <p:nvSpPr>
          <p:cNvPr id="4" name="Slide Number Placeholder 3"/>
          <p:cNvSpPr>
            <a:spLocks noGrp="1"/>
          </p:cNvSpPr>
          <p:nvPr>
            <p:ph type="sldNum" sz="quarter" idx="10"/>
          </p:nvPr>
        </p:nvSpPr>
        <p:spPr/>
        <p:txBody>
          <a:bodyPr/>
          <a:lstStyle/>
          <a:p>
            <a:fld id="{B6811E18-6E80-3947-B150-676AB432F037}" type="slidenum">
              <a:rPr lang="en-US" smtClean="0"/>
              <a:t>7</a:t>
            </a:fld>
            <a:endParaRPr lang="en-US"/>
          </a:p>
        </p:txBody>
      </p:sp>
    </p:spTree>
    <p:extLst>
      <p:ext uri="{BB962C8B-B14F-4D97-AF65-F5344CB8AC3E}">
        <p14:creationId xmlns:p14="http://schemas.microsoft.com/office/powerpoint/2010/main" val="160446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relationship degree indicates the number of entities or participants associated with a relationship. A</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unary relationship exists when an association is maintained within a single entity. A binary</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relationship exists</a:t>
            </a:r>
            <a:r>
              <a:rPr lang="zh-CN" alt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when two entities are associated. A ternary relationship exists when three entities are associated.</a:t>
            </a:r>
            <a:endParaRPr lang="en-US" dirty="0"/>
          </a:p>
        </p:txBody>
      </p:sp>
      <p:sp>
        <p:nvSpPr>
          <p:cNvPr id="4" name="Slide Number Placeholder 3"/>
          <p:cNvSpPr>
            <a:spLocks noGrp="1"/>
          </p:cNvSpPr>
          <p:nvPr>
            <p:ph type="sldNum" sz="quarter" idx="10"/>
          </p:nvPr>
        </p:nvSpPr>
        <p:spPr/>
        <p:txBody>
          <a:bodyPr/>
          <a:lstStyle/>
          <a:p>
            <a:fld id="{B6811E18-6E80-3947-B150-676AB432F037}" type="slidenum">
              <a:rPr lang="en-US" smtClean="0"/>
              <a:t>9</a:t>
            </a:fld>
            <a:endParaRPr lang="en-US"/>
          </a:p>
        </p:txBody>
      </p:sp>
    </p:spTree>
    <p:extLst>
      <p:ext uri="{BB962C8B-B14F-4D97-AF65-F5344CB8AC3E}">
        <p14:creationId xmlns:p14="http://schemas.microsoft.com/office/powerpoint/2010/main" val="191728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Disjoint/non-overlapping:</a:t>
            </a:r>
            <a:r>
              <a:rPr lang="zh-CN" altLang="en-US" baseline="0" dirty="0"/>
              <a:t> </a:t>
            </a:r>
            <a:r>
              <a:rPr lang="en-US" altLang="zh-CN" sz="1200" baseline="0" dirty="0">
                <a:solidFill>
                  <a:srgbClr val="292934"/>
                </a:solidFill>
                <a:latin typeface="Arial"/>
                <a:cs typeface="Arial"/>
              </a:rPr>
              <a:t>subtype</a:t>
            </a:r>
            <a:r>
              <a:rPr lang="zh-CN" altLang="en-US" sz="1200" baseline="0" dirty="0">
                <a:solidFill>
                  <a:srgbClr val="292934"/>
                </a:solidFill>
                <a:latin typeface="Arial"/>
                <a:cs typeface="Arial"/>
              </a:rPr>
              <a:t> </a:t>
            </a:r>
            <a:r>
              <a:rPr lang="en-US" altLang="zh-CN" sz="1200" baseline="0" dirty="0">
                <a:solidFill>
                  <a:srgbClr val="292934"/>
                </a:solidFill>
                <a:latin typeface="Arial"/>
                <a:cs typeface="Arial"/>
              </a:rPr>
              <a:t>entity</a:t>
            </a:r>
            <a:r>
              <a:rPr lang="zh-CN" altLang="en-US" sz="1200" baseline="0" dirty="0">
                <a:solidFill>
                  <a:srgbClr val="292934"/>
                </a:solidFill>
                <a:latin typeface="Arial"/>
                <a:cs typeface="Arial"/>
              </a:rPr>
              <a:t> </a:t>
            </a:r>
            <a:r>
              <a:rPr lang="en-US" altLang="zh-CN" sz="1200" baseline="0" dirty="0">
                <a:solidFill>
                  <a:srgbClr val="292934"/>
                </a:solidFill>
                <a:latin typeface="Arial"/>
                <a:cs typeface="Arial"/>
              </a:rPr>
              <a:t>set</a:t>
            </a:r>
            <a:r>
              <a:rPr lang="zh-CN" altLang="en-US" sz="1200" baseline="0" dirty="0">
                <a:solidFill>
                  <a:srgbClr val="292934"/>
                </a:solidFill>
                <a:latin typeface="Arial"/>
                <a:cs typeface="Arial"/>
              </a:rPr>
              <a:t> </a:t>
            </a:r>
            <a:r>
              <a:rPr lang="en-US" altLang="zh-CN" sz="1200" baseline="0" dirty="0">
                <a:solidFill>
                  <a:srgbClr val="292934"/>
                </a:solidFill>
                <a:latin typeface="Arial"/>
                <a:cs typeface="Arial"/>
              </a:rPr>
              <a:t>c</a:t>
            </a:r>
            <a:r>
              <a:rPr lang="en-US" sz="1200" dirty="0">
                <a:solidFill>
                  <a:srgbClr val="292934"/>
                </a:solidFill>
                <a:latin typeface="Arial"/>
                <a:cs typeface="Arial"/>
              </a:rPr>
              <a:t>ontain</a:t>
            </a:r>
            <a:r>
              <a:rPr lang="en-US" altLang="zh-CN" sz="1200" dirty="0">
                <a:solidFill>
                  <a:srgbClr val="292934"/>
                </a:solidFill>
                <a:latin typeface="Arial"/>
                <a:cs typeface="Arial"/>
              </a:rPr>
              <a:t>s</a:t>
            </a:r>
            <a:r>
              <a:rPr lang="en-US" sz="1200" dirty="0">
                <a:solidFill>
                  <a:srgbClr val="292934"/>
                </a:solidFill>
                <a:latin typeface="Arial"/>
                <a:cs typeface="Arial"/>
              </a:rPr>
              <a:t> a unique subset of</a:t>
            </a:r>
            <a:r>
              <a:rPr lang="en-US" sz="1200" spc="-114" dirty="0">
                <a:solidFill>
                  <a:srgbClr val="292934"/>
                </a:solidFill>
                <a:latin typeface="Arial"/>
                <a:cs typeface="Arial"/>
              </a:rPr>
              <a:t> </a:t>
            </a:r>
            <a:r>
              <a:rPr lang="en-US" sz="1200" dirty="0">
                <a:solidFill>
                  <a:srgbClr val="292934"/>
                </a:solidFill>
                <a:latin typeface="Arial"/>
                <a:cs typeface="Arial"/>
              </a:rPr>
              <a:t>the  </a:t>
            </a:r>
            <a:r>
              <a:rPr lang="en-US" sz="1200" dirty="0" err="1">
                <a:solidFill>
                  <a:srgbClr val="292934"/>
                </a:solidFill>
                <a:latin typeface="Arial"/>
                <a:cs typeface="Arial"/>
              </a:rPr>
              <a:t>supertype</a:t>
            </a:r>
            <a:r>
              <a:rPr lang="en-US" sz="1200" dirty="0">
                <a:solidFill>
                  <a:srgbClr val="292934"/>
                </a:solidFill>
                <a:latin typeface="Arial"/>
                <a:cs typeface="Arial"/>
              </a:rPr>
              <a:t> entity</a:t>
            </a:r>
            <a:r>
              <a:rPr lang="en-US" sz="1200" spc="-100" dirty="0">
                <a:solidFill>
                  <a:srgbClr val="292934"/>
                </a:solidFill>
                <a:latin typeface="Arial"/>
                <a:cs typeface="Arial"/>
              </a:rPr>
              <a:t> </a:t>
            </a:r>
            <a:r>
              <a:rPr lang="en-US" sz="1200" dirty="0">
                <a:solidFill>
                  <a:srgbClr val="292934"/>
                </a:solidFill>
                <a:latin typeface="Arial"/>
                <a:cs typeface="Arial"/>
              </a:rPr>
              <a:t>set</a:t>
            </a:r>
            <a:r>
              <a:rPr lang="en-US" altLang="zh-CN" sz="1200" dirty="0">
                <a:solidFill>
                  <a:srgbClr val="292934"/>
                </a:solidFill>
                <a:latin typeface="Arial"/>
                <a:cs typeface="Arial"/>
              </a:rPr>
              <a:t>.</a:t>
            </a:r>
            <a:endParaRPr lang="en-US" sz="1200" dirty="0">
              <a:solidFill>
                <a:srgbClr val="292934"/>
              </a:solidFill>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Overlapping: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rgbClr val="292934"/>
                </a:solidFill>
                <a:latin typeface="Arial"/>
                <a:ea typeface="+mn-ea"/>
                <a:cs typeface="Arial"/>
              </a:rPr>
              <a:t>subtype</a:t>
            </a:r>
            <a:r>
              <a:rPr lang="zh-CN" altLang="en-US" sz="1200" b="0" i="0" u="none" strike="noStrike" kern="1200" baseline="0" dirty="0">
                <a:solidFill>
                  <a:srgbClr val="292934"/>
                </a:solidFill>
                <a:latin typeface="Arial"/>
                <a:ea typeface="+mn-ea"/>
                <a:cs typeface="Arial"/>
              </a:rPr>
              <a:t> </a:t>
            </a:r>
            <a:r>
              <a:rPr lang="en-US" altLang="zh-CN" sz="1200" b="0" i="0" u="none" strike="noStrike" kern="1200" baseline="0" dirty="0">
                <a:solidFill>
                  <a:srgbClr val="292934"/>
                </a:solidFill>
                <a:latin typeface="Arial"/>
                <a:ea typeface="+mn-ea"/>
                <a:cs typeface="Arial"/>
              </a:rPr>
              <a:t>entity</a:t>
            </a:r>
            <a:r>
              <a:rPr lang="zh-CN" altLang="en-US" sz="1200" b="0" i="0" u="none" strike="noStrike" kern="1200" baseline="0" dirty="0">
                <a:solidFill>
                  <a:srgbClr val="292934"/>
                </a:solidFill>
                <a:latin typeface="Arial"/>
                <a:ea typeface="+mn-ea"/>
                <a:cs typeface="Arial"/>
              </a:rPr>
              <a:t> </a:t>
            </a:r>
            <a:r>
              <a:rPr lang="en-US" altLang="zh-CN" sz="1200" b="0" i="0" u="none" strike="noStrike" kern="1200" baseline="0" dirty="0">
                <a:solidFill>
                  <a:srgbClr val="292934"/>
                </a:solidFill>
                <a:latin typeface="Arial"/>
                <a:ea typeface="+mn-ea"/>
                <a:cs typeface="Arial"/>
              </a:rPr>
              <a:t>set</a:t>
            </a:r>
            <a:r>
              <a:rPr lang="zh-CN" altLang="en-US" sz="1200" b="0" i="0" u="none" strike="noStrike" kern="1200" baseline="0" dirty="0">
                <a:solidFill>
                  <a:srgbClr val="292934"/>
                </a:solidFill>
                <a:latin typeface="Arial"/>
                <a:ea typeface="+mn-ea"/>
                <a:cs typeface="Arial"/>
              </a:rPr>
              <a:t> </a:t>
            </a:r>
            <a:r>
              <a:rPr lang="en-US" altLang="zh-CN" sz="1200" b="0" i="0" u="none" strike="noStrike" kern="1200" baseline="0" dirty="0">
                <a:solidFill>
                  <a:srgbClr val="292934"/>
                </a:solidFill>
                <a:latin typeface="Arial"/>
                <a:ea typeface="+mn-ea"/>
                <a:cs typeface="Arial"/>
              </a:rPr>
              <a:t>c</a:t>
            </a:r>
            <a:r>
              <a:rPr lang="en-US" sz="1200" dirty="0">
                <a:solidFill>
                  <a:srgbClr val="292934"/>
                </a:solidFill>
                <a:latin typeface="Arial"/>
                <a:cs typeface="Arial"/>
              </a:rPr>
              <a:t>ontain non</a:t>
            </a:r>
            <a:r>
              <a:rPr lang="en-US" altLang="zh-CN" sz="1200" dirty="0">
                <a:solidFill>
                  <a:srgbClr val="292934"/>
                </a:solidFill>
                <a:latin typeface="Arial"/>
                <a:cs typeface="Arial"/>
              </a:rPr>
              <a:t>-</a:t>
            </a:r>
            <a:r>
              <a:rPr lang="en-US" sz="1200" dirty="0">
                <a:solidFill>
                  <a:srgbClr val="292934"/>
                </a:solidFill>
                <a:latin typeface="Arial"/>
                <a:cs typeface="Arial"/>
              </a:rPr>
              <a:t>unique subsets</a:t>
            </a:r>
            <a:r>
              <a:rPr lang="en-US" sz="1200" spc="-110" dirty="0">
                <a:solidFill>
                  <a:srgbClr val="292934"/>
                </a:solidFill>
                <a:latin typeface="Arial"/>
                <a:cs typeface="Arial"/>
              </a:rPr>
              <a:t> </a:t>
            </a:r>
            <a:r>
              <a:rPr lang="en-US" sz="1200" dirty="0">
                <a:solidFill>
                  <a:srgbClr val="292934"/>
                </a:solidFill>
                <a:latin typeface="Arial"/>
                <a:cs typeface="Arial"/>
              </a:rPr>
              <a:t>of  the </a:t>
            </a:r>
            <a:r>
              <a:rPr lang="en-US" sz="1200" dirty="0" err="1">
                <a:solidFill>
                  <a:srgbClr val="292934"/>
                </a:solidFill>
                <a:latin typeface="Arial"/>
                <a:cs typeface="Arial"/>
              </a:rPr>
              <a:t>supertype</a:t>
            </a:r>
            <a:r>
              <a:rPr lang="en-US" sz="1200" dirty="0">
                <a:solidFill>
                  <a:srgbClr val="292934"/>
                </a:solidFill>
                <a:latin typeface="Arial"/>
                <a:cs typeface="Arial"/>
              </a:rPr>
              <a:t> entity</a:t>
            </a:r>
            <a:r>
              <a:rPr lang="en-US" sz="1200" spc="-100" dirty="0">
                <a:solidFill>
                  <a:srgbClr val="292934"/>
                </a:solidFill>
                <a:latin typeface="Arial"/>
                <a:cs typeface="Arial"/>
              </a:rPr>
              <a:t> </a:t>
            </a:r>
            <a:r>
              <a:rPr lang="en-US" sz="1200" dirty="0">
                <a:solidFill>
                  <a:srgbClr val="292934"/>
                </a:solidFill>
                <a:latin typeface="Arial"/>
                <a:cs typeface="Arial"/>
              </a:rPr>
              <a:t>set</a:t>
            </a:r>
            <a:r>
              <a:rPr lang="en-US" altLang="zh-CN" sz="1200" dirty="0">
                <a:solidFill>
                  <a:srgbClr val="292934"/>
                </a:solidFill>
                <a:latin typeface="Arial"/>
                <a:cs typeface="Arial"/>
              </a:rPr>
              <a:t>.</a:t>
            </a:r>
            <a:endParaRPr lang="en-US" sz="1200" dirty="0">
              <a:latin typeface="Arial"/>
              <a:cs typeface="Arial"/>
            </a:endParaRPr>
          </a:p>
        </p:txBody>
      </p:sp>
      <p:sp>
        <p:nvSpPr>
          <p:cNvPr id="4" name="Slide Number Placeholder 3"/>
          <p:cNvSpPr>
            <a:spLocks noGrp="1"/>
          </p:cNvSpPr>
          <p:nvPr>
            <p:ph type="sldNum" sz="quarter" idx="10"/>
          </p:nvPr>
        </p:nvSpPr>
        <p:spPr/>
        <p:txBody>
          <a:bodyPr/>
          <a:lstStyle/>
          <a:p>
            <a:fld id="{A34DBFA0-C017-4C4F-B463-0A08E4B52179}" type="slidenum">
              <a:rPr lang="en-US" smtClean="0"/>
              <a:t>19</a:t>
            </a:fld>
            <a:endParaRPr lang="en-US"/>
          </a:p>
        </p:txBody>
      </p:sp>
    </p:spTree>
    <p:extLst>
      <p:ext uri="{BB962C8B-B14F-4D97-AF65-F5344CB8AC3E}">
        <p14:creationId xmlns:p14="http://schemas.microsoft.com/office/powerpoint/2010/main" val="185695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DBFA0-C017-4C4F-B463-0A08E4B52179}" type="slidenum">
              <a:rPr lang="en-US" smtClean="0"/>
              <a:t>23</a:t>
            </a:fld>
            <a:endParaRPr lang="en-US"/>
          </a:p>
        </p:txBody>
      </p:sp>
    </p:spTree>
    <p:extLst>
      <p:ext uri="{BB962C8B-B14F-4D97-AF65-F5344CB8AC3E}">
        <p14:creationId xmlns:p14="http://schemas.microsoft.com/office/powerpoint/2010/main" val="78540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From a structural point of view, 2NF is better than 1NF, and 3NF is better than 2NF. For most purposes in business database design, 3NF is as high as you need to go in the normalization process.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E3E8989-5156-8F49-9FA1-74A5A75BF6F0}" type="slidenum">
              <a:rPr lang="en-US" smtClean="0"/>
              <a:t>30</a:t>
            </a:fld>
            <a:endParaRPr lang="en-US"/>
          </a:p>
        </p:txBody>
      </p:sp>
    </p:spTree>
    <p:extLst>
      <p:ext uri="{BB962C8B-B14F-4D97-AF65-F5344CB8AC3E}">
        <p14:creationId xmlns:p14="http://schemas.microsoft.com/office/powerpoint/2010/main" val="32656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Arial"/>
                <a:cs typeface="Arial"/>
              </a:rPr>
              <a:t>No</a:t>
            </a:r>
            <a:r>
              <a:rPr lang="en-US" altLang="zh-CN" sz="1200" dirty="0">
                <a:solidFill>
                  <a:srgbClr val="000000"/>
                </a:solidFill>
                <a:latin typeface="Arial"/>
                <a:cs typeface="Arial"/>
              </a:rPr>
              <a:t>n-prime</a:t>
            </a:r>
            <a:r>
              <a:rPr lang="zh-CN" altLang="en-US" sz="1200" dirty="0">
                <a:solidFill>
                  <a:srgbClr val="000000"/>
                </a:solidFill>
                <a:latin typeface="Arial"/>
                <a:cs typeface="Arial"/>
              </a:rPr>
              <a:t> </a:t>
            </a:r>
            <a:r>
              <a:rPr lang="en-US" altLang="zh-CN" sz="1200" dirty="0">
                <a:solidFill>
                  <a:srgbClr val="000000"/>
                </a:solidFill>
                <a:latin typeface="Arial"/>
                <a:cs typeface="Arial"/>
              </a:rPr>
              <a:t>attributes:</a:t>
            </a:r>
            <a:r>
              <a:rPr lang="zh-CN" altLang="en-US" sz="1200" dirty="0">
                <a:solidFill>
                  <a:srgbClr val="000000"/>
                </a:solidFill>
                <a:latin typeface="Arial"/>
                <a:cs typeface="Arial"/>
              </a:rPr>
              <a:t> </a:t>
            </a:r>
            <a:r>
              <a:rPr lang="en-US" altLang="zh-CN" sz="1200" dirty="0">
                <a:solidFill>
                  <a:srgbClr val="000000"/>
                </a:solidFill>
                <a:latin typeface="Arial"/>
                <a:cs typeface="Arial"/>
              </a:rPr>
              <a:t>Attribute</a:t>
            </a:r>
            <a:r>
              <a:rPr lang="zh-CN" altLang="en-US" sz="1200" dirty="0">
                <a:solidFill>
                  <a:srgbClr val="000000"/>
                </a:solidFill>
                <a:latin typeface="Arial"/>
                <a:cs typeface="Arial"/>
              </a:rPr>
              <a:t> </a:t>
            </a:r>
            <a:r>
              <a:rPr lang="en-US" altLang="zh-CN" sz="1200" dirty="0">
                <a:solidFill>
                  <a:srgbClr val="000000"/>
                </a:solidFill>
                <a:latin typeface="Arial"/>
                <a:cs typeface="Arial"/>
              </a:rPr>
              <a:t>set</a:t>
            </a:r>
            <a:r>
              <a:rPr lang="zh-CN" altLang="en-US" sz="1200" dirty="0">
                <a:solidFill>
                  <a:srgbClr val="000000"/>
                </a:solidFill>
                <a:latin typeface="Arial"/>
                <a:cs typeface="Arial"/>
              </a:rPr>
              <a:t> </a:t>
            </a:r>
            <a:r>
              <a:rPr lang="en-US" altLang="zh-CN" sz="1200" dirty="0">
                <a:solidFill>
                  <a:srgbClr val="000000"/>
                </a:solidFill>
                <a:latin typeface="Arial"/>
                <a:cs typeface="Arial"/>
              </a:rPr>
              <a:t>does</a:t>
            </a:r>
            <a:r>
              <a:rPr lang="zh-CN" altLang="en-US" sz="1200" dirty="0">
                <a:solidFill>
                  <a:srgbClr val="000000"/>
                </a:solidFill>
                <a:latin typeface="Arial"/>
                <a:cs typeface="Arial"/>
              </a:rPr>
              <a:t> </a:t>
            </a:r>
            <a:r>
              <a:rPr lang="en-US" altLang="zh-CN" sz="1200" dirty="0">
                <a:solidFill>
                  <a:srgbClr val="000000"/>
                </a:solidFill>
                <a:latin typeface="Arial"/>
                <a:cs typeface="Arial"/>
              </a:rPr>
              <a:t>not</a:t>
            </a:r>
            <a:r>
              <a:rPr lang="zh-CN" altLang="en-US" sz="1200" dirty="0">
                <a:solidFill>
                  <a:srgbClr val="000000"/>
                </a:solidFill>
                <a:latin typeface="Arial"/>
                <a:cs typeface="Arial"/>
              </a:rPr>
              <a:t> </a:t>
            </a:r>
            <a:r>
              <a:rPr lang="en-US" altLang="zh-CN" sz="1200" dirty="0">
                <a:solidFill>
                  <a:srgbClr val="000000"/>
                </a:solidFill>
                <a:latin typeface="Arial"/>
                <a:cs typeface="Arial"/>
              </a:rPr>
              <a:t>belong</a:t>
            </a:r>
            <a:r>
              <a:rPr lang="zh-CN" altLang="en-US" sz="1200" dirty="0">
                <a:solidFill>
                  <a:srgbClr val="000000"/>
                </a:solidFill>
                <a:latin typeface="Arial"/>
                <a:cs typeface="Arial"/>
              </a:rPr>
              <a:t> </a:t>
            </a:r>
            <a:r>
              <a:rPr lang="en-US" altLang="zh-CN" sz="1200" dirty="0">
                <a:solidFill>
                  <a:srgbClr val="000000"/>
                </a:solidFill>
                <a:latin typeface="Arial"/>
                <a:cs typeface="Arial"/>
              </a:rPr>
              <a:t>to</a:t>
            </a:r>
            <a:r>
              <a:rPr lang="zh-CN" altLang="en-US" sz="1200" dirty="0">
                <a:solidFill>
                  <a:srgbClr val="000000"/>
                </a:solidFill>
                <a:latin typeface="Arial"/>
                <a:cs typeface="Arial"/>
              </a:rPr>
              <a:t> </a:t>
            </a:r>
            <a:r>
              <a:rPr lang="en-US" altLang="zh-CN" sz="1200" dirty="0">
                <a:solidFill>
                  <a:srgbClr val="000000"/>
                </a:solidFill>
                <a:latin typeface="Arial"/>
                <a:cs typeface="Arial"/>
              </a:rPr>
              <a:t>any</a:t>
            </a:r>
            <a:r>
              <a:rPr lang="zh-CN" altLang="en-US" sz="1200" dirty="0">
                <a:solidFill>
                  <a:srgbClr val="000000"/>
                </a:solidFill>
                <a:latin typeface="Arial"/>
                <a:cs typeface="Arial"/>
              </a:rPr>
              <a:t> </a:t>
            </a:r>
            <a:r>
              <a:rPr lang="en-US" altLang="zh-CN" sz="1200" dirty="0">
                <a:solidFill>
                  <a:srgbClr val="000000"/>
                </a:solidFill>
                <a:latin typeface="Arial"/>
                <a:cs typeface="Arial"/>
              </a:rPr>
              <a:t>candidate</a:t>
            </a:r>
            <a:r>
              <a:rPr lang="zh-CN" altLang="en-US" sz="1200" dirty="0">
                <a:solidFill>
                  <a:srgbClr val="000000"/>
                </a:solidFill>
                <a:latin typeface="Arial"/>
                <a:cs typeface="Arial"/>
              </a:rPr>
              <a:t> </a:t>
            </a:r>
            <a:r>
              <a:rPr lang="en-US" altLang="zh-CN" sz="1200" dirty="0">
                <a:solidFill>
                  <a:srgbClr val="000000"/>
                </a:solidFill>
                <a:latin typeface="Arial"/>
                <a:cs typeface="Arial"/>
              </a:rPr>
              <a:t>key</a:t>
            </a:r>
            <a:r>
              <a:rPr lang="zh-CN" altLang="en-US" sz="1200" dirty="0">
                <a:solidFill>
                  <a:srgbClr val="000000"/>
                </a:solidFill>
                <a:latin typeface="Arial"/>
                <a:cs typeface="Arial"/>
              </a:rPr>
              <a:t>.</a:t>
            </a:r>
            <a:endParaRPr lang="en-US" altLang="zh-CN" sz="1200" dirty="0">
              <a:solidFill>
                <a:srgbClr val="000000"/>
              </a:solidFill>
              <a:latin typeface="Arial"/>
              <a:cs typeface="Aria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a:cs typeface="Arial"/>
              </a:rPr>
              <a:t>Candidate key</a:t>
            </a:r>
            <a:r>
              <a:rPr lang="en-US" altLang="zh-CN" sz="1200" dirty="0">
                <a:solidFill>
                  <a:srgbClr val="000000"/>
                </a:solidFill>
                <a:latin typeface="Arial"/>
                <a:cs typeface="Arial"/>
              </a:rPr>
              <a:t>:</a:t>
            </a:r>
            <a:r>
              <a:rPr lang="zh-CN" altLang="en-US" sz="1200" dirty="0">
                <a:solidFill>
                  <a:srgbClr val="000000"/>
                </a:solidFill>
                <a:latin typeface="Arial"/>
                <a:cs typeface="Arial"/>
              </a:rPr>
              <a:t> </a:t>
            </a:r>
            <a:r>
              <a:rPr lang="en-US" sz="1200" dirty="0">
                <a:solidFill>
                  <a:srgbClr val="000000"/>
                </a:solidFill>
                <a:latin typeface="Arial"/>
                <a:cs typeface="Arial"/>
              </a:rPr>
              <a:t>Same characteristics as primary key but</a:t>
            </a:r>
            <a:r>
              <a:rPr lang="en-US" sz="1200" spc="-105" dirty="0">
                <a:solidFill>
                  <a:srgbClr val="000000"/>
                </a:solidFill>
                <a:latin typeface="Arial"/>
                <a:cs typeface="Arial"/>
              </a:rPr>
              <a:t> </a:t>
            </a:r>
            <a:r>
              <a:rPr lang="en-US" sz="1200" dirty="0">
                <a:solidFill>
                  <a:srgbClr val="000000"/>
                </a:solidFill>
                <a:latin typeface="Arial"/>
                <a:cs typeface="Arial"/>
              </a:rPr>
              <a:t>not chosen to be the primary</a:t>
            </a:r>
            <a:r>
              <a:rPr lang="en-US" sz="1200" spc="-100" dirty="0">
                <a:solidFill>
                  <a:srgbClr val="000000"/>
                </a:solidFill>
                <a:latin typeface="Arial"/>
                <a:cs typeface="Arial"/>
              </a:rPr>
              <a:t> </a:t>
            </a:r>
            <a:r>
              <a:rPr lang="en-US" sz="1200" dirty="0">
                <a:solidFill>
                  <a:srgbClr val="000000"/>
                </a:solidFill>
                <a:latin typeface="Arial"/>
                <a:cs typeface="Arial"/>
              </a:rPr>
              <a:t>key</a:t>
            </a:r>
            <a:r>
              <a:rPr lang="en-US" altLang="zh-CN" sz="1200" dirty="0">
                <a:solidFill>
                  <a:srgbClr val="000000"/>
                </a:solidFill>
                <a:latin typeface="Arial"/>
                <a:cs typeface="Arial"/>
              </a:rPr>
              <a:t>.</a:t>
            </a:r>
            <a:endParaRPr lang="en-US" sz="1200" dirty="0">
              <a:solidFill>
                <a:srgbClr val="000000"/>
              </a:solidFill>
              <a:latin typeface="Arial"/>
              <a:cs typeface="Arial"/>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9E3E8989-5156-8F49-9FA1-74A5A75BF6F0}" type="slidenum">
              <a:rPr lang="en-US" smtClean="0"/>
              <a:t>31</a:t>
            </a:fld>
            <a:endParaRPr lang="en-US"/>
          </a:p>
        </p:txBody>
      </p:sp>
    </p:spTree>
    <p:extLst>
      <p:ext uri="{BB962C8B-B14F-4D97-AF65-F5344CB8AC3E}">
        <p14:creationId xmlns:p14="http://schemas.microsoft.com/office/powerpoint/2010/main" val="182473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33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365760"/>
          </a:xfrm>
          <a:custGeom>
            <a:avLst/>
            <a:gdLst/>
            <a:ahLst/>
            <a:cxnLst/>
            <a:rect l="l" t="t" r="r" b="b"/>
            <a:pathLst>
              <a:path w="9144000" h="365760">
                <a:moveTo>
                  <a:pt x="0" y="0"/>
                </a:moveTo>
                <a:lnTo>
                  <a:pt x="9144000" y="0"/>
                </a:lnTo>
                <a:lnTo>
                  <a:pt x="9144000" y="365760"/>
                </a:lnTo>
                <a:lnTo>
                  <a:pt x="0" y="365760"/>
                </a:lnTo>
                <a:lnTo>
                  <a:pt x="0" y="0"/>
                </a:lnTo>
                <a:close/>
              </a:path>
            </a:pathLst>
          </a:custGeom>
          <a:solidFill>
            <a:srgbClr val="A4B1A9"/>
          </a:solidFill>
        </p:spPr>
        <p:txBody>
          <a:bodyPr wrap="square" lIns="0" tIns="0" rIns="0" bIns="0" rtlCol="0"/>
          <a:lstStyle/>
          <a:p>
            <a:endParaRPr/>
          </a:p>
        </p:txBody>
      </p:sp>
      <p:sp>
        <p:nvSpPr>
          <p:cNvPr id="2" name="Holder 2"/>
          <p:cNvSpPr>
            <a:spLocks noGrp="1"/>
          </p:cNvSpPr>
          <p:nvPr>
            <p:ph type="title"/>
          </p:nvPr>
        </p:nvSpPr>
        <p:spPr>
          <a:xfrm>
            <a:off x="535940" y="500379"/>
            <a:ext cx="8072119" cy="1082675"/>
          </a:xfrm>
          <a:prstGeom prst="rect">
            <a:avLst/>
          </a:prstGeom>
        </p:spPr>
        <p:txBody>
          <a:bodyPr wrap="square" lIns="0" tIns="0" rIns="0" bIns="0">
            <a:spAutoFit/>
          </a:bodyPr>
          <a:lstStyle>
            <a:lvl1pPr>
              <a:defRPr sz="4000" b="0" i="0">
                <a:solidFill>
                  <a:srgbClr val="D2533C"/>
                </a:solidFill>
                <a:latin typeface="Arial"/>
                <a:cs typeface="Arial"/>
              </a:defRPr>
            </a:lvl1pPr>
          </a:lstStyle>
          <a:p>
            <a:endParaRPr/>
          </a:p>
        </p:txBody>
      </p:sp>
      <p:sp>
        <p:nvSpPr>
          <p:cNvPr id="3" name="Holder 3"/>
          <p:cNvSpPr>
            <a:spLocks noGrp="1"/>
          </p:cNvSpPr>
          <p:nvPr>
            <p:ph type="body" idx="1"/>
          </p:nvPr>
        </p:nvSpPr>
        <p:spPr>
          <a:xfrm>
            <a:off x="1277988" y="1676400"/>
            <a:ext cx="6588023" cy="1605914"/>
          </a:xfrm>
          <a:prstGeom prst="rect">
            <a:avLst/>
          </a:prstGeom>
        </p:spPr>
        <p:txBody>
          <a:bodyPr wrap="square" lIns="0" tIns="0" rIns="0" bIns="0">
            <a:spAutoFit/>
          </a:bodyPr>
          <a:lstStyle>
            <a:lvl1pPr>
              <a:defRPr sz="5400" b="0" i="0">
                <a:solidFill>
                  <a:srgbClr val="D2533C"/>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www.w3schools.com/sql/sql_alias.asp" TargetMode="External"/><Relationship Id="rId3" Type="http://schemas.openxmlformats.org/officeDocument/2006/relationships/hyperlink" Target="http://www.w3schools.com/sql/sql_insert.asp" TargetMode="External"/><Relationship Id="rId7" Type="http://schemas.openxmlformats.org/officeDocument/2006/relationships/hyperlink" Target="http://www.w3schools.com/sql/sql_where.asp" TargetMode="External"/><Relationship Id="rId2" Type="http://schemas.openxmlformats.org/officeDocument/2006/relationships/hyperlink" Target="http://www.w3schools.com/sql/sql_select.asp" TargetMode="External"/><Relationship Id="rId1" Type="http://schemas.openxmlformats.org/officeDocument/2006/relationships/slideLayout" Target="../slideLayouts/slideLayout2.xml"/><Relationship Id="rId6" Type="http://schemas.openxmlformats.org/officeDocument/2006/relationships/hyperlink" Target="http://www.w3schools.com/sql/sql_orderby.asp" TargetMode="External"/><Relationship Id="rId5" Type="http://schemas.openxmlformats.org/officeDocument/2006/relationships/hyperlink" Target="http://www.w3schools.com/sql/sql_delete.asp" TargetMode="External"/><Relationship Id="rId4" Type="http://schemas.openxmlformats.org/officeDocument/2006/relationships/hyperlink" Target="http://www.w3schools.com/sql/sql_update.as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p:nvPr/>
        </p:nvSpPr>
        <p:spPr>
          <a:xfrm>
            <a:off x="764540" y="3488009"/>
            <a:ext cx="4645660" cy="1233543"/>
          </a:xfrm>
          <a:prstGeom prst="rect">
            <a:avLst/>
          </a:prstGeom>
        </p:spPr>
        <p:txBody>
          <a:bodyPr vert="horz" wrap="square" lIns="0" tIns="0" rIns="0" bIns="0" rtlCol="0">
            <a:spAutoFit/>
          </a:bodyPr>
          <a:lstStyle/>
          <a:p>
            <a:pPr marL="12700" marR="5080">
              <a:lnSpc>
                <a:spcPct val="117200"/>
              </a:lnSpc>
            </a:pPr>
            <a:r>
              <a:rPr sz="2400" dirty="0">
                <a:solidFill>
                  <a:srgbClr val="57576E"/>
                </a:solidFill>
                <a:latin typeface="Arial"/>
                <a:cs typeface="Arial"/>
              </a:rPr>
              <a:t>Database</a:t>
            </a:r>
            <a:r>
              <a:rPr sz="2400" spc="-100" dirty="0">
                <a:solidFill>
                  <a:srgbClr val="57576E"/>
                </a:solidFill>
                <a:latin typeface="Arial"/>
                <a:cs typeface="Arial"/>
              </a:rPr>
              <a:t> </a:t>
            </a:r>
            <a:r>
              <a:rPr sz="2400" dirty="0">
                <a:solidFill>
                  <a:srgbClr val="57576E"/>
                </a:solidFill>
                <a:latin typeface="Arial"/>
                <a:cs typeface="Arial"/>
              </a:rPr>
              <a:t>Concepts  </a:t>
            </a:r>
            <a:endParaRPr lang="en-US" sz="2400" dirty="0">
              <a:solidFill>
                <a:srgbClr val="57576E"/>
              </a:solidFill>
              <a:latin typeface="Arial"/>
              <a:cs typeface="Arial"/>
            </a:endParaRPr>
          </a:p>
          <a:p>
            <a:pPr marL="12700" marR="5080">
              <a:lnSpc>
                <a:spcPct val="117200"/>
              </a:lnSpc>
            </a:pPr>
            <a:r>
              <a:rPr lang="en-US" altLang="zh-CN" sz="2400" spc="-105" dirty="0">
                <a:solidFill>
                  <a:srgbClr val="57576E"/>
                </a:solidFill>
                <a:latin typeface="Arial"/>
                <a:cs typeface="Arial"/>
              </a:rPr>
              <a:t>Spring 2021</a:t>
            </a:r>
            <a:endParaRPr sz="2400" dirty="0">
              <a:latin typeface="Arial"/>
              <a:cs typeface="Arial"/>
            </a:endParaRPr>
          </a:p>
          <a:p>
            <a:pPr marL="12700">
              <a:lnSpc>
                <a:spcPct val="100000"/>
              </a:lnSpc>
              <a:spcBef>
                <a:spcPts val="45"/>
              </a:spcBef>
            </a:pPr>
            <a:r>
              <a:rPr sz="2400" spc="-15" dirty="0">
                <a:solidFill>
                  <a:srgbClr val="57576E"/>
                </a:solidFill>
                <a:latin typeface="Arial"/>
                <a:cs typeface="Arial"/>
              </a:rPr>
              <a:t>Week</a:t>
            </a:r>
            <a:r>
              <a:rPr sz="2400" spc="-85" dirty="0">
                <a:solidFill>
                  <a:srgbClr val="57576E"/>
                </a:solidFill>
                <a:latin typeface="Arial"/>
                <a:cs typeface="Arial"/>
              </a:rPr>
              <a:t> </a:t>
            </a:r>
            <a:r>
              <a:rPr sz="2400" dirty="0">
                <a:solidFill>
                  <a:srgbClr val="57576E"/>
                </a:solidFill>
                <a:latin typeface="Arial"/>
                <a:cs typeface="Arial"/>
              </a:rPr>
              <a:t>1</a:t>
            </a:r>
            <a:r>
              <a:rPr lang="en-US" altLang="zh-CN" sz="2400" dirty="0">
                <a:solidFill>
                  <a:srgbClr val="57576E"/>
                </a:solidFill>
                <a:latin typeface="Arial"/>
                <a:cs typeface="Arial"/>
              </a:rPr>
              <a:t>3</a:t>
            </a:r>
            <a:endParaRPr sz="2400" dirty="0">
              <a:latin typeface="Arial"/>
              <a:cs typeface="Arial"/>
            </a:endParaRPr>
          </a:p>
        </p:txBody>
      </p:sp>
      <p:sp>
        <p:nvSpPr>
          <p:cNvPr id="4" name="object 4"/>
          <p:cNvSpPr txBox="1">
            <a:spLocks noGrp="1"/>
          </p:cNvSpPr>
          <p:nvPr>
            <p:ph type="title"/>
          </p:nvPr>
        </p:nvSpPr>
        <p:spPr>
          <a:xfrm>
            <a:off x="738814" y="1676400"/>
            <a:ext cx="6804986" cy="1641475"/>
          </a:xfrm>
          <a:prstGeom prst="rect">
            <a:avLst/>
          </a:prstGeom>
        </p:spPr>
        <p:txBody>
          <a:bodyPr vert="horz" wrap="square" lIns="0" tIns="0" rIns="0" bIns="0" rtlCol="0">
            <a:spAutoFit/>
          </a:bodyPr>
          <a:lstStyle/>
          <a:p>
            <a:pPr marL="12700" marR="5080">
              <a:lnSpc>
                <a:spcPts val="6400"/>
              </a:lnSpc>
            </a:pPr>
            <a:r>
              <a:rPr lang="en-US" sz="5400" spc="-85" dirty="0"/>
              <a:t>EXAM TWO </a:t>
            </a:r>
            <a:br>
              <a:rPr lang="en-US" sz="5400" spc="-85" dirty="0"/>
            </a:br>
            <a:r>
              <a:rPr sz="5400" spc="-90" dirty="0"/>
              <a:t>REVIEW</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3039" rIns="0" bIns="0" rtlCol="0">
            <a:spAutoFit/>
          </a:bodyPr>
          <a:lstStyle/>
          <a:p>
            <a:pPr marL="12700">
              <a:lnSpc>
                <a:spcPct val="100000"/>
              </a:lnSpc>
            </a:pPr>
            <a:r>
              <a:rPr spc="-95" dirty="0"/>
              <a:t>Associative </a:t>
            </a:r>
            <a:r>
              <a:rPr spc="-100" dirty="0"/>
              <a:t>(Composite)</a:t>
            </a:r>
            <a:r>
              <a:rPr spc="-320" dirty="0"/>
              <a:t> </a:t>
            </a:r>
            <a:r>
              <a:rPr spc="-100" dirty="0"/>
              <a:t>Entities</a:t>
            </a:r>
          </a:p>
        </p:txBody>
      </p:sp>
      <p:sp>
        <p:nvSpPr>
          <p:cNvPr id="3" name="object 3"/>
          <p:cNvSpPr txBox="1"/>
          <p:nvPr/>
        </p:nvSpPr>
        <p:spPr>
          <a:xfrm>
            <a:off x="535940" y="1645920"/>
            <a:ext cx="7828915" cy="27787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Also known as bridge</a:t>
            </a:r>
            <a:r>
              <a:rPr sz="2400" spc="-100" dirty="0">
                <a:solidFill>
                  <a:srgbClr val="292934"/>
                </a:solidFill>
                <a:latin typeface="Arial"/>
                <a:cs typeface="Arial"/>
              </a:rPr>
              <a:t> </a:t>
            </a:r>
            <a:r>
              <a:rPr sz="2400" dirty="0">
                <a:solidFill>
                  <a:srgbClr val="292934"/>
                </a:solidFill>
                <a:latin typeface="Arial"/>
                <a:cs typeface="Arial"/>
              </a:rPr>
              <a:t>entities</a:t>
            </a:r>
            <a:endParaRPr sz="2400">
              <a:latin typeface="Arial"/>
              <a:cs typeface="Arial"/>
            </a:endParaRPr>
          </a:p>
          <a:p>
            <a:pPr marL="190500" marR="339725"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Used to represent an M:N relationship between two</a:t>
            </a:r>
            <a:r>
              <a:rPr sz="2400" spc="-105" dirty="0">
                <a:solidFill>
                  <a:srgbClr val="292934"/>
                </a:solidFill>
                <a:latin typeface="Arial"/>
                <a:cs typeface="Arial"/>
              </a:rPr>
              <a:t> </a:t>
            </a:r>
            <a:r>
              <a:rPr sz="2400" dirty="0">
                <a:solidFill>
                  <a:srgbClr val="292934"/>
                </a:solidFill>
                <a:latin typeface="Arial"/>
                <a:cs typeface="Arial"/>
              </a:rPr>
              <a:t>or  more</a:t>
            </a:r>
            <a:r>
              <a:rPr sz="2400" spc="-100" dirty="0">
                <a:solidFill>
                  <a:srgbClr val="292934"/>
                </a:solidFill>
                <a:latin typeface="Arial"/>
                <a:cs typeface="Arial"/>
              </a:rPr>
              <a:t> </a:t>
            </a:r>
            <a:r>
              <a:rPr sz="2400" dirty="0">
                <a:solidFill>
                  <a:srgbClr val="292934"/>
                </a:solidFill>
                <a:latin typeface="Arial"/>
                <a:cs typeface="Arial"/>
              </a:rPr>
              <a:t>entities</a:t>
            </a:r>
            <a:endParaRPr sz="2400">
              <a:latin typeface="Arial"/>
              <a:cs typeface="Arial"/>
            </a:endParaRPr>
          </a:p>
          <a:p>
            <a:pPr marL="195580" indent="-182880">
              <a:lnSpc>
                <a:spcPct val="100000"/>
              </a:lnSpc>
              <a:spcBef>
                <a:spcPts val="595"/>
              </a:spcBef>
              <a:buClr>
                <a:srgbClr val="93A299"/>
              </a:buClr>
              <a:buSzPct val="83333"/>
              <a:buChar char="•"/>
              <a:tabLst>
                <a:tab pos="195580" algn="l"/>
              </a:tabLst>
            </a:pPr>
            <a:r>
              <a:rPr sz="2400" dirty="0">
                <a:solidFill>
                  <a:srgbClr val="292934"/>
                </a:solidFill>
                <a:latin typeface="Arial"/>
                <a:cs typeface="Arial"/>
              </a:rPr>
              <a:t>Is in a 1:M relationship with the parent</a:t>
            </a:r>
            <a:r>
              <a:rPr sz="2400" spc="-105" dirty="0">
                <a:solidFill>
                  <a:srgbClr val="292934"/>
                </a:solidFill>
                <a:latin typeface="Arial"/>
                <a:cs typeface="Arial"/>
              </a:rPr>
              <a:t> </a:t>
            </a:r>
            <a:r>
              <a:rPr sz="2400" dirty="0">
                <a:solidFill>
                  <a:srgbClr val="292934"/>
                </a:solidFill>
                <a:latin typeface="Arial"/>
                <a:cs typeface="Arial"/>
              </a:rPr>
              <a:t>entities</a:t>
            </a:r>
            <a:endParaRPr sz="2400">
              <a:latin typeface="Arial"/>
              <a:cs typeface="Arial"/>
            </a:endParaRPr>
          </a:p>
          <a:p>
            <a:pPr marL="462280" lvl="1" indent="-182880">
              <a:lnSpc>
                <a:spcPct val="100000"/>
              </a:lnSpc>
              <a:spcBef>
                <a:spcPts val="425"/>
              </a:spcBef>
              <a:buClr>
                <a:srgbClr val="93A299"/>
              </a:buClr>
              <a:buSzPct val="85000"/>
              <a:buFont typeface="Arial"/>
              <a:buChar char="•"/>
              <a:tabLst>
                <a:tab pos="462280" algn="l"/>
              </a:tabLst>
            </a:pPr>
            <a:r>
              <a:rPr sz="2000" b="1" dirty="0">
                <a:solidFill>
                  <a:srgbClr val="292934"/>
                </a:solidFill>
                <a:latin typeface="Arial"/>
                <a:cs typeface="Arial"/>
              </a:rPr>
              <a:t>Composed of the primary key attributes of each parent</a:t>
            </a:r>
            <a:r>
              <a:rPr sz="2000" b="1" spc="-110" dirty="0">
                <a:solidFill>
                  <a:srgbClr val="292934"/>
                </a:solidFill>
                <a:latin typeface="Arial"/>
                <a:cs typeface="Arial"/>
              </a:rPr>
              <a:t> </a:t>
            </a:r>
            <a:r>
              <a:rPr sz="2000" b="1" dirty="0">
                <a:solidFill>
                  <a:srgbClr val="292934"/>
                </a:solidFill>
                <a:latin typeface="Arial"/>
                <a:cs typeface="Arial"/>
              </a:rPr>
              <a:t>entity</a:t>
            </a:r>
            <a:endParaRPr sz="2000">
              <a:latin typeface="Arial"/>
              <a:cs typeface="Arial"/>
            </a:endParaRPr>
          </a:p>
          <a:p>
            <a:pPr marL="190500" marR="34290" indent="-177800">
              <a:lnSpc>
                <a:spcPct val="101499"/>
              </a:lnSpc>
              <a:spcBef>
                <a:spcPts val="550"/>
              </a:spcBef>
              <a:buClr>
                <a:srgbClr val="93A299"/>
              </a:buClr>
              <a:buSzPct val="85416"/>
              <a:buChar char="•"/>
              <a:tabLst>
                <a:tab pos="195580" algn="l"/>
              </a:tabLst>
            </a:pPr>
            <a:r>
              <a:rPr sz="2400" dirty="0">
                <a:solidFill>
                  <a:srgbClr val="292934"/>
                </a:solidFill>
                <a:latin typeface="Arial"/>
                <a:cs typeface="Arial"/>
              </a:rPr>
              <a:t>May also contain additional attributes that play no role</a:t>
            </a:r>
            <a:r>
              <a:rPr sz="2400" spc="-105" dirty="0">
                <a:solidFill>
                  <a:srgbClr val="292934"/>
                </a:solidFill>
                <a:latin typeface="Arial"/>
                <a:cs typeface="Arial"/>
              </a:rPr>
              <a:t> </a:t>
            </a:r>
            <a:r>
              <a:rPr sz="2400" dirty="0">
                <a:solidFill>
                  <a:srgbClr val="292934"/>
                </a:solidFill>
                <a:latin typeface="Arial"/>
                <a:cs typeface="Arial"/>
              </a:rPr>
              <a:t>in  connective</a:t>
            </a:r>
            <a:r>
              <a:rPr sz="2400" spc="-100" dirty="0">
                <a:solidFill>
                  <a:srgbClr val="292934"/>
                </a:solidFill>
                <a:latin typeface="Arial"/>
                <a:cs typeface="Arial"/>
              </a:rPr>
              <a:t> </a:t>
            </a:r>
            <a:r>
              <a:rPr sz="2400" dirty="0">
                <a:solidFill>
                  <a:srgbClr val="292934"/>
                </a:solidFill>
                <a:latin typeface="Arial"/>
                <a:cs typeface="Arial"/>
              </a:rPr>
              <a:t>process</a:t>
            </a:r>
            <a:endParaRPr sz="2400">
              <a:latin typeface="Arial"/>
              <a:cs typeface="Arial"/>
            </a:endParaRPr>
          </a:p>
        </p:txBody>
      </p:sp>
    </p:spTree>
    <p:extLst>
      <p:ext uri="{BB962C8B-B14F-4D97-AF65-F5344CB8AC3E}">
        <p14:creationId xmlns:p14="http://schemas.microsoft.com/office/powerpoint/2010/main" val="65712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530350" marR="5080" indent="-978535">
              <a:lnSpc>
                <a:spcPts val="6400"/>
              </a:lnSpc>
            </a:pPr>
            <a:r>
              <a:rPr spc="-140" dirty="0"/>
              <a:t>ADVANCED</a:t>
            </a:r>
            <a:r>
              <a:rPr spc="-275" dirty="0"/>
              <a:t> </a:t>
            </a:r>
            <a:r>
              <a:rPr spc="-280" dirty="0"/>
              <a:t>DATA  </a:t>
            </a:r>
            <a:r>
              <a:rPr spc="-100" dirty="0"/>
              <a:t>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85" dirty="0"/>
              <a:t>Entity </a:t>
            </a:r>
            <a:r>
              <a:rPr sz="3600" spc="-90" dirty="0"/>
              <a:t>Supertypes </a:t>
            </a:r>
            <a:r>
              <a:rPr sz="3600" spc="-70" dirty="0"/>
              <a:t>and</a:t>
            </a:r>
            <a:r>
              <a:rPr sz="3600" spc="-515" dirty="0"/>
              <a:t> </a:t>
            </a:r>
            <a:r>
              <a:rPr sz="3600" spc="-105" dirty="0"/>
              <a:t>Subtypes</a:t>
            </a:r>
            <a:endParaRPr sz="3600"/>
          </a:p>
        </p:txBody>
      </p:sp>
      <p:sp>
        <p:nvSpPr>
          <p:cNvPr id="3" name="object 3"/>
          <p:cNvSpPr txBox="1"/>
          <p:nvPr/>
        </p:nvSpPr>
        <p:spPr>
          <a:xfrm>
            <a:off x="535940" y="1615440"/>
            <a:ext cx="6927850" cy="2781300"/>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Entity</a:t>
            </a:r>
            <a:r>
              <a:rPr sz="2400" b="1" spc="-100" dirty="0">
                <a:solidFill>
                  <a:srgbClr val="292934"/>
                </a:solidFill>
                <a:latin typeface="Arial"/>
                <a:cs typeface="Arial"/>
              </a:rPr>
              <a:t> </a:t>
            </a:r>
            <a:r>
              <a:rPr sz="2400" b="1" dirty="0">
                <a:solidFill>
                  <a:srgbClr val="292934"/>
                </a:solidFill>
                <a:latin typeface="Arial"/>
                <a:cs typeface="Arial"/>
              </a:rPr>
              <a:t>supertype</a:t>
            </a:r>
            <a:endParaRPr sz="2400">
              <a:latin typeface="Arial"/>
              <a:cs typeface="Arial"/>
            </a:endParaRPr>
          </a:p>
          <a:p>
            <a:pPr marL="462280" lvl="1" indent="-182880">
              <a:lnSpc>
                <a:spcPct val="100000"/>
              </a:lnSpc>
              <a:spcBef>
                <a:spcPts val="140"/>
              </a:spcBef>
              <a:buClr>
                <a:srgbClr val="93A299"/>
              </a:buClr>
              <a:buSzPct val="85000"/>
              <a:buChar char="•"/>
              <a:tabLst>
                <a:tab pos="462280" algn="l"/>
              </a:tabLst>
            </a:pPr>
            <a:r>
              <a:rPr sz="2000" dirty="0">
                <a:solidFill>
                  <a:srgbClr val="292934"/>
                </a:solidFill>
                <a:latin typeface="Arial"/>
                <a:cs typeface="Arial"/>
              </a:rPr>
              <a:t>Generic entity type related to one or more entity</a:t>
            </a:r>
            <a:r>
              <a:rPr sz="2000" spc="-100" dirty="0">
                <a:solidFill>
                  <a:srgbClr val="292934"/>
                </a:solidFill>
                <a:latin typeface="Arial"/>
                <a:cs typeface="Arial"/>
              </a:rPr>
              <a:t> </a:t>
            </a:r>
            <a:r>
              <a:rPr sz="2000" dirty="0">
                <a:solidFill>
                  <a:srgbClr val="292934"/>
                </a:solidFill>
                <a:latin typeface="Arial"/>
                <a:cs typeface="Arial"/>
              </a:rPr>
              <a:t>subtypes</a:t>
            </a:r>
            <a:endParaRPr sz="2000">
              <a:latin typeface="Arial"/>
              <a:cs typeface="Arial"/>
            </a:endParaRPr>
          </a:p>
          <a:p>
            <a:pPr marL="462280" lvl="1" indent="-182880">
              <a:lnSpc>
                <a:spcPct val="100000"/>
              </a:lnSpc>
              <a:spcBef>
                <a:spcPts val="300"/>
              </a:spcBef>
              <a:buClr>
                <a:srgbClr val="93A299"/>
              </a:buClr>
              <a:buSzPct val="85000"/>
              <a:buChar char="•"/>
              <a:tabLst>
                <a:tab pos="462280" algn="l"/>
              </a:tabLst>
            </a:pPr>
            <a:r>
              <a:rPr sz="2000" dirty="0">
                <a:solidFill>
                  <a:srgbClr val="292934"/>
                </a:solidFill>
                <a:latin typeface="Arial"/>
                <a:cs typeface="Arial"/>
              </a:rPr>
              <a:t>Contains common</a:t>
            </a:r>
            <a:r>
              <a:rPr sz="2000" spc="-100" dirty="0">
                <a:solidFill>
                  <a:srgbClr val="292934"/>
                </a:solidFill>
                <a:latin typeface="Arial"/>
                <a:cs typeface="Arial"/>
              </a:rPr>
              <a:t> </a:t>
            </a:r>
            <a:r>
              <a:rPr sz="2000" dirty="0">
                <a:solidFill>
                  <a:srgbClr val="292934"/>
                </a:solidFill>
                <a:latin typeface="Arial"/>
                <a:cs typeface="Arial"/>
              </a:rPr>
              <a:t>characteristics</a:t>
            </a:r>
            <a:endParaRPr sz="2000">
              <a:latin typeface="Arial"/>
              <a:cs typeface="Arial"/>
            </a:endParaRPr>
          </a:p>
          <a:p>
            <a:pPr marL="462280" lvl="1" indent="-182880">
              <a:lnSpc>
                <a:spcPct val="100000"/>
              </a:lnSpc>
              <a:spcBef>
                <a:spcPts val="200"/>
              </a:spcBef>
              <a:buClr>
                <a:srgbClr val="93A299"/>
              </a:buClr>
              <a:buSzPct val="85000"/>
              <a:buChar char="•"/>
              <a:tabLst>
                <a:tab pos="462280" algn="l"/>
              </a:tabLst>
            </a:pPr>
            <a:r>
              <a:rPr sz="2000" dirty="0">
                <a:solidFill>
                  <a:srgbClr val="292934"/>
                </a:solidFill>
                <a:latin typeface="Arial"/>
                <a:cs typeface="Arial"/>
              </a:rPr>
              <a:t>Minimize the likelihood of redundant</a:t>
            </a:r>
            <a:r>
              <a:rPr sz="2000" spc="-110" dirty="0">
                <a:solidFill>
                  <a:srgbClr val="292934"/>
                </a:solidFill>
                <a:latin typeface="Arial"/>
                <a:cs typeface="Arial"/>
              </a:rPr>
              <a:t> </a:t>
            </a:r>
            <a:r>
              <a:rPr sz="2000" dirty="0">
                <a:solidFill>
                  <a:srgbClr val="292934"/>
                </a:solidFill>
                <a:latin typeface="Arial"/>
                <a:cs typeface="Arial"/>
              </a:rPr>
              <a:t>relationships</a:t>
            </a:r>
            <a:endParaRPr sz="2000">
              <a:latin typeface="Arial"/>
              <a:cs typeface="Arial"/>
            </a:endParaRPr>
          </a:p>
          <a:p>
            <a:pPr marL="462280" lvl="1" indent="-182880">
              <a:lnSpc>
                <a:spcPct val="100000"/>
              </a:lnSpc>
              <a:spcBef>
                <a:spcPts val="300"/>
              </a:spcBef>
              <a:buClr>
                <a:srgbClr val="93A299"/>
              </a:buClr>
              <a:buSzPct val="85000"/>
              <a:buChar char="•"/>
              <a:tabLst>
                <a:tab pos="462280" algn="l"/>
              </a:tabLst>
            </a:pPr>
            <a:r>
              <a:rPr sz="2000" dirty="0">
                <a:solidFill>
                  <a:srgbClr val="292934"/>
                </a:solidFill>
                <a:latin typeface="Arial"/>
                <a:cs typeface="Arial"/>
              </a:rPr>
              <a:t>Minimize the number of</a:t>
            </a:r>
            <a:r>
              <a:rPr sz="2000" spc="-105" dirty="0">
                <a:solidFill>
                  <a:srgbClr val="292934"/>
                </a:solidFill>
                <a:latin typeface="Arial"/>
                <a:cs typeface="Arial"/>
              </a:rPr>
              <a:t> </a:t>
            </a:r>
            <a:r>
              <a:rPr sz="2000" dirty="0">
                <a:solidFill>
                  <a:srgbClr val="292934"/>
                </a:solidFill>
                <a:latin typeface="Arial"/>
                <a:cs typeface="Arial"/>
              </a:rPr>
              <a:t>nulls</a:t>
            </a:r>
            <a:endParaRPr sz="2000">
              <a:latin typeface="Arial"/>
              <a:cs typeface="Arial"/>
            </a:endParaRPr>
          </a:p>
          <a:p>
            <a:pPr lvl="1">
              <a:lnSpc>
                <a:spcPct val="100000"/>
              </a:lnSpc>
              <a:spcBef>
                <a:spcPts val="35"/>
              </a:spcBef>
              <a:buClr>
                <a:srgbClr val="93A299"/>
              </a:buClr>
              <a:buFont typeface="Arial"/>
              <a:buChar char="•"/>
            </a:pPr>
            <a:endParaRPr sz="2450">
              <a:latin typeface="Times New Roman"/>
              <a:cs typeface="Times New Roman"/>
            </a:endParaRPr>
          </a:p>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Entity</a:t>
            </a:r>
            <a:r>
              <a:rPr sz="2400" b="1" spc="-100" dirty="0">
                <a:solidFill>
                  <a:srgbClr val="292934"/>
                </a:solidFill>
                <a:latin typeface="Arial"/>
                <a:cs typeface="Arial"/>
              </a:rPr>
              <a:t> </a:t>
            </a:r>
            <a:r>
              <a:rPr sz="2400" b="1" dirty="0">
                <a:solidFill>
                  <a:srgbClr val="292934"/>
                </a:solidFill>
                <a:latin typeface="Arial"/>
                <a:cs typeface="Arial"/>
              </a:rPr>
              <a:t>subtype</a:t>
            </a:r>
            <a:endParaRPr sz="2400">
              <a:latin typeface="Arial"/>
              <a:cs typeface="Arial"/>
            </a:endParaRPr>
          </a:p>
          <a:p>
            <a:pPr marL="462280" lvl="1" indent="-182880">
              <a:lnSpc>
                <a:spcPct val="100000"/>
              </a:lnSpc>
              <a:spcBef>
                <a:spcPts val="260"/>
              </a:spcBef>
              <a:buClr>
                <a:srgbClr val="93A299"/>
              </a:buClr>
              <a:buSzPct val="85000"/>
              <a:buChar char="•"/>
              <a:tabLst>
                <a:tab pos="462280" algn="l"/>
              </a:tabLst>
            </a:pPr>
            <a:r>
              <a:rPr sz="2000" dirty="0">
                <a:solidFill>
                  <a:srgbClr val="292934"/>
                </a:solidFill>
                <a:latin typeface="Arial"/>
                <a:cs typeface="Arial"/>
              </a:rPr>
              <a:t>Contains unique characteristics of each entity</a:t>
            </a:r>
            <a:r>
              <a:rPr sz="2000" spc="-105" dirty="0">
                <a:solidFill>
                  <a:srgbClr val="292934"/>
                </a:solidFill>
                <a:latin typeface="Arial"/>
                <a:cs typeface="Arial"/>
              </a:rPr>
              <a:t> </a:t>
            </a:r>
            <a:r>
              <a:rPr sz="2000" dirty="0">
                <a:solidFill>
                  <a:srgbClr val="292934"/>
                </a:solidFill>
                <a:latin typeface="Arial"/>
                <a:cs typeface="Arial"/>
              </a:rPr>
              <a:t>subtype</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5" dirty="0"/>
              <a:t>Specialization</a:t>
            </a:r>
            <a:r>
              <a:rPr sz="3600" spc="-280" dirty="0"/>
              <a:t> </a:t>
            </a:r>
            <a:r>
              <a:rPr sz="3600" spc="-105" dirty="0"/>
              <a:t>Hierarchy</a:t>
            </a:r>
            <a:endParaRPr sz="3600"/>
          </a:p>
        </p:txBody>
      </p:sp>
      <p:sp>
        <p:nvSpPr>
          <p:cNvPr id="3" name="object 3"/>
          <p:cNvSpPr txBox="1"/>
          <p:nvPr/>
        </p:nvSpPr>
        <p:spPr>
          <a:xfrm>
            <a:off x="535940" y="1645920"/>
            <a:ext cx="8042909" cy="3582776"/>
          </a:xfrm>
          <a:prstGeom prst="rect">
            <a:avLst/>
          </a:prstGeom>
        </p:spPr>
        <p:txBody>
          <a:bodyPr vert="horz" wrap="square" lIns="0" tIns="0" rIns="0" bIns="0" rtlCol="0">
            <a:spAutoFit/>
          </a:bodyPr>
          <a:lstStyle/>
          <a:p>
            <a:pPr marL="195580" indent="-182880">
              <a:lnSpc>
                <a:spcPts val="2840"/>
              </a:lnSpc>
              <a:buClr>
                <a:srgbClr val="93A299"/>
              </a:buClr>
              <a:buSzPct val="85416"/>
              <a:buChar char="•"/>
              <a:tabLst>
                <a:tab pos="195580" algn="l"/>
              </a:tabLst>
            </a:pPr>
            <a:r>
              <a:rPr sz="2400" dirty="0">
                <a:solidFill>
                  <a:srgbClr val="292934"/>
                </a:solidFill>
                <a:latin typeface="Arial"/>
                <a:cs typeface="Arial"/>
              </a:rPr>
              <a:t>Depicts </a:t>
            </a:r>
            <a:r>
              <a:rPr sz="2400" b="1" dirty="0">
                <a:solidFill>
                  <a:srgbClr val="292934"/>
                </a:solidFill>
                <a:latin typeface="Arial"/>
                <a:cs typeface="Arial"/>
              </a:rPr>
              <a:t>arrangement of higher-level entity</a:t>
            </a:r>
            <a:r>
              <a:rPr sz="2400" b="1" spc="-110" dirty="0">
                <a:solidFill>
                  <a:srgbClr val="292934"/>
                </a:solidFill>
                <a:latin typeface="Arial"/>
                <a:cs typeface="Arial"/>
              </a:rPr>
              <a:t> </a:t>
            </a:r>
            <a:r>
              <a:rPr sz="2400" b="1" dirty="0">
                <a:solidFill>
                  <a:srgbClr val="292934"/>
                </a:solidFill>
                <a:latin typeface="Arial"/>
                <a:cs typeface="Arial"/>
              </a:rPr>
              <a:t>supertypes</a:t>
            </a:r>
            <a:endParaRPr sz="2400" dirty="0">
              <a:latin typeface="Arial"/>
              <a:cs typeface="Arial"/>
            </a:endParaRPr>
          </a:p>
          <a:p>
            <a:pPr marL="190500">
              <a:lnSpc>
                <a:spcPts val="2840"/>
              </a:lnSpc>
            </a:pPr>
            <a:r>
              <a:rPr sz="2400" spc="-5" dirty="0">
                <a:solidFill>
                  <a:srgbClr val="292934"/>
                </a:solidFill>
                <a:latin typeface="Arial"/>
                <a:cs typeface="Arial"/>
              </a:rPr>
              <a:t>and </a:t>
            </a:r>
            <a:r>
              <a:rPr sz="2400" b="1" dirty="0">
                <a:solidFill>
                  <a:srgbClr val="292934"/>
                </a:solidFill>
                <a:latin typeface="Arial"/>
                <a:cs typeface="Arial"/>
              </a:rPr>
              <a:t>lower-level entity</a:t>
            </a:r>
            <a:r>
              <a:rPr sz="2400" b="1" spc="-95" dirty="0">
                <a:solidFill>
                  <a:srgbClr val="292934"/>
                </a:solidFill>
                <a:latin typeface="Arial"/>
                <a:cs typeface="Arial"/>
              </a:rPr>
              <a:t> </a:t>
            </a:r>
            <a:r>
              <a:rPr sz="2400" b="1" dirty="0">
                <a:solidFill>
                  <a:srgbClr val="292934"/>
                </a:solidFill>
                <a:latin typeface="Arial"/>
                <a:cs typeface="Arial"/>
              </a:rPr>
              <a:t>subtypes</a:t>
            </a:r>
            <a:endParaRPr lang="en-US" sz="2400" b="1" dirty="0">
              <a:solidFill>
                <a:srgbClr val="292934"/>
              </a:solidFill>
              <a:latin typeface="Arial"/>
              <a:cs typeface="Arial"/>
            </a:endParaRPr>
          </a:p>
          <a:p>
            <a:pPr marL="195580" indent="-182880">
              <a:lnSpc>
                <a:spcPct val="100000"/>
              </a:lnSpc>
              <a:spcBef>
                <a:spcPts val="595"/>
              </a:spcBef>
              <a:buClr>
                <a:srgbClr val="93A299"/>
              </a:buClr>
              <a:buSzPct val="83333"/>
              <a:buChar char="•"/>
              <a:tabLst>
                <a:tab pos="195580" algn="l"/>
              </a:tabLst>
            </a:pPr>
            <a:r>
              <a:rPr lang="en-US" sz="2400" dirty="0">
                <a:solidFill>
                  <a:srgbClr val="292934"/>
                </a:solidFill>
                <a:latin typeface="Arial"/>
                <a:cs typeface="Arial"/>
              </a:rPr>
              <a:t>Relationships are described in terms of</a:t>
            </a:r>
            <a:r>
              <a:rPr lang="en-US" sz="2400" spc="-105" dirty="0">
                <a:solidFill>
                  <a:srgbClr val="292934"/>
                </a:solidFill>
                <a:latin typeface="Arial"/>
                <a:cs typeface="Arial"/>
              </a:rPr>
              <a:t> </a:t>
            </a:r>
            <a:r>
              <a:rPr lang="en-US" sz="2400" b="1" dirty="0">
                <a:solidFill>
                  <a:srgbClr val="292934"/>
                </a:solidFill>
                <a:latin typeface="Arial"/>
                <a:cs typeface="Arial"/>
              </a:rPr>
              <a:t>“is-a”</a:t>
            </a:r>
            <a:r>
              <a:rPr lang="en-US" sz="2400" dirty="0">
                <a:latin typeface="Arial"/>
                <a:cs typeface="Arial"/>
              </a:rPr>
              <a:t> </a:t>
            </a:r>
            <a:r>
              <a:rPr lang="en-US" sz="2400" dirty="0">
                <a:solidFill>
                  <a:srgbClr val="292934"/>
                </a:solidFill>
                <a:latin typeface="Arial"/>
                <a:cs typeface="Arial"/>
              </a:rPr>
              <a:t>relationships</a:t>
            </a:r>
            <a:endParaRPr lang="en-US" sz="2400" dirty="0">
              <a:latin typeface="Arial"/>
              <a:cs typeface="Arial"/>
            </a:endParaRPr>
          </a:p>
          <a:p>
            <a:pPr marL="195580" indent="-182880">
              <a:lnSpc>
                <a:spcPct val="100000"/>
              </a:lnSpc>
              <a:spcBef>
                <a:spcPts val="495"/>
              </a:spcBef>
              <a:buClr>
                <a:srgbClr val="93A299"/>
              </a:buClr>
              <a:buSzPct val="83333"/>
              <a:buChar char="•"/>
              <a:tabLst>
                <a:tab pos="195580" algn="l"/>
              </a:tabLst>
            </a:pPr>
            <a:r>
              <a:rPr lang="en-US" sz="2400" dirty="0">
                <a:solidFill>
                  <a:srgbClr val="292934"/>
                </a:solidFill>
                <a:latin typeface="Arial"/>
                <a:cs typeface="Arial"/>
              </a:rPr>
              <a:t>Subtype exists within the context of a</a:t>
            </a:r>
            <a:r>
              <a:rPr lang="en-US" sz="2400" spc="-114" dirty="0">
                <a:solidFill>
                  <a:srgbClr val="292934"/>
                </a:solidFill>
                <a:latin typeface="Arial"/>
                <a:cs typeface="Arial"/>
              </a:rPr>
              <a:t> </a:t>
            </a:r>
            <a:r>
              <a:rPr lang="en-US" sz="2400" dirty="0" err="1">
                <a:solidFill>
                  <a:srgbClr val="292934"/>
                </a:solidFill>
                <a:latin typeface="Arial"/>
                <a:cs typeface="Arial"/>
              </a:rPr>
              <a:t>supertype</a:t>
            </a:r>
            <a:endParaRPr lang="en-US" sz="2400" dirty="0">
              <a:latin typeface="Arial"/>
              <a:cs typeface="Arial"/>
            </a:endParaRPr>
          </a:p>
          <a:p>
            <a:pPr marL="190500" marR="409575" indent="-177800">
              <a:lnSpc>
                <a:spcPct val="101499"/>
              </a:lnSpc>
              <a:spcBef>
                <a:spcPts val="575"/>
              </a:spcBef>
              <a:buClr>
                <a:srgbClr val="93A299"/>
              </a:buClr>
              <a:buSzPct val="85416"/>
              <a:buChar char="•"/>
              <a:tabLst>
                <a:tab pos="195580" algn="l"/>
              </a:tabLst>
            </a:pPr>
            <a:r>
              <a:rPr lang="en-US" sz="2400" dirty="0">
                <a:solidFill>
                  <a:srgbClr val="292934"/>
                </a:solidFill>
                <a:latin typeface="Arial"/>
                <a:cs typeface="Arial"/>
              </a:rPr>
              <a:t>Every subtype has one </a:t>
            </a:r>
            <a:r>
              <a:rPr lang="en-US" sz="2400" dirty="0" err="1">
                <a:solidFill>
                  <a:srgbClr val="292934"/>
                </a:solidFill>
                <a:latin typeface="Arial"/>
                <a:cs typeface="Arial"/>
              </a:rPr>
              <a:t>supertype</a:t>
            </a:r>
            <a:r>
              <a:rPr lang="en-US" sz="2400" dirty="0">
                <a:solidFill>
                  <a:srgbClr val="292934"/>
                </a:solidFill>
                <a:latin typeface="Arial"/>
                <a:cs typeface="Arial"/>
              </a:rPr>
              <a:t> to which it is</a:t>
            </a:r>
            <a:r>
              <a:rPr lang="en-US" sz="2400" spc="-114" dirty="0">
                <a:solidFill>
                  <a:srgbClr val="292934"/>
                </a:solidFill>
                <a:latin typeface="Arial"/>
                <a:cs typeface="Arial"/>
              </a:rPr>
              <a:t> </a:t>
            </a:r>
            <a:r>
              <a:rPr lang="en-US" sz="2400" dirty="0">
                <a:solidFill>
                  <a:srgbClr val="292934"/>
                </a:solidFill>
                <a:latin typeface="Arial"/>
                <a:cs typeface="Arial"/>
              </a:rPr>
              <a:t>directly  related</a:t>
            </a:r>
            <a:endParaRPr lang="en-US" sz="2400" dirty="0">
              <a:latin typeface="Arial"/>
              <a:cs typeface="Arial"/>
            </a:endParaRPr>
          </a:p>
          <a:p>
            <a:pPr marL="195580" indent="-182880">
              <a:lnSpc>
                <a:spcPct val="100000"/>
              </a:lnSpc>
              <a:spcBef>
                <a:spcPts val="495"/>
              </a:spcBef>
              <a:buClr>
                <a:srgbClr val="93A299"/>
              </a:buClr>
              <a:buSzPct val="85416"/>
              <a:buChar char="•"/>
              <a:tabLst>
                <a:tab pos="195580" algn="l"/>
              </a:tabLst>
            </a:pPr>
            <a:r>
              <a:rPr lang="en-US" sz="2400" dirty="0" err="1">
                <a:solidFill>
                  <a:srgbClr val="292934"/>
                </a:solidFill>
                <a:latin typeface="Arial"/>
                <a:cs typeface="Arial"/>
              </a:rPr>
              <a:t>Supertype</a:t>
            </a:r>
            <a:r>
              <a:rPr lang="en-US" sz="2400" dirty="0">
                <a:solidFill>
                  <a:srgbClr val="292934"/>
                </a:solidFill>
                <a:latin typeface="Arial"/>
                <a:cs typeface="Arial"/>
              </a:rPr>
              <a:t> can have many</a:t>
            </a:r>
            <a:r>
              <a:rPr lang="en-US" sz="2400" spc="-105" dirty="0">
                <a:solidFill>
                  <a:srgbClr val="292934"/>
                </a:solidFill>
                <a:latin typeface="Arial"/>
                <a:cs typeface="Arial"/>
              </a:rPr>
              <a:t> </a:t>
            </a:r>
            <a:r>
              <a:rPr lang="en-US" sz="2400" dirty="0">
                <a:solidFill>
                  <a:srgbClr val="292934"/>
                </a:solidFill>
                <a:latin typeface="Arial"/>
                <a:cs typeface="Arial"/>
              </a:rPr>
              <a:t>subtypes</a:t>
            </a:r>
            <a:endParaRPr lang="en-US" sz="2400" dirty="0">
              <a:latin typeface="Arial"/>
              <a:cs typeface="Arial"/>
            </a:endParaRPr>
          </a:p>
          <a:p>
            <a:pPr marL="190500">
              <a:lnSpc>
                <a:spcPts val="2840"/>
              </a:lnSpc>
            </a:pPr>
            <a:r>
              <a:rPr sz="2000" dirty="0">
                <a:solidFill>
                  <a:srgbClr val="292934"/>
                </a:solidFill>
                <a:latin typeface="Arial"/>
                <a:cs typeface="Arial"/>
              </a:rPr>
              <a:t>subtypes.</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5" dirty="0"/>
              <a:t>Specialization</a:t>
            </a:r>
            <a:r>
              <a:rPr sz="3600" spc="-280" dirty="0"/>
              <a:t> </a:t>
            </a:r>
            <a:r>
              <a:rPr sz="3600" spc="-105" dirty="0"/>
              <a:t>Hierarchy</a:t>
            </a:r>
            <a:endParaRPr sz="3600"/>
          </a:p>
        </p:txBody>
      </p:sp>
      <p:sp>
        <p:nvSpPr>
          <p:cNvPr id="3" name="object 3"/>
          <p:cNvSpPr txBox="1"/>
          <p:nvPr/>
        </p:nvSpPr>
        <p:spPr>
          <a:xfrm>
            <a:off x="514604" y="1219200"/>
            <a:ext cx="8042909" cy="3073342"/>
          </a:xfrm>
          <a:prstGeom prst="rect">
            <a:avLst/>
          </a:prstGeom>
        </p:spPr>
        <p:txBody>
          <a:bodyPr vert="horz" wrap="square" lIns="0" tIns="0" rIns="0" bIns="0" rtlCol="0">
            <a:spAutoFit/>
          </a:bodyPr>
          <a:lstStyle/>
          <a:p>
            <a:pPr>
              <a:lnSpc>
                <a:spcPct val="100000"/>
              </a:lnSpc>
              <a:spcBef>
                <a:spcPts val="10"/>
              </a:spcBef>
            </a:pPr>
            <a:endParaRPr sz="3550" dirty="0">
              <a:latin typeface="Times New Roman"/>
              <a:cs typeface="Times New Roman"/>
            </a:endParaRPr>
          </a:p>
          <a:p>
            <a:pPr marL="195580" indent="-182880">
              <a:lnSpc>
                <a:spcPct val="100000"/>
              </a:lnSpc>
              <a:buClr>
                <a:srgbClr val="93A299"/>
              </a:buClr>
              <a:buSzPct val="83333"/>
              <a:buFont typeface="Arial"/>
              <a:buChar char="•"/>
              <a:tabLst>
                <a:tab pos="195580" algn="l"/>
              </a:tabLst>
            </a:pPr>
            <a:r>
              <a:rPr sz="2400" b="1" dirty="0">
                <a:solidFill>
                  <a:srgbClr val="D2533C"/>
                </a:solidFill>
                <a:latin typeface="Arial"/>
                <a:cs typeface="Arial"/>
              </a:rPr>
              <a:t>Specialization</a:t>
            </a:r>
            <a:endParaRPr sz="2400" dirty="0">
              <a:latin typeface="Arial"/>
              <a:cs typeface="Arial"/>
            </a:endParaRPr>
          </a:p>
          <a:p>
            <a:pPr marL="469900" marR="5080" lvl="1" indent="-190500">
              <a:lnSpc>
                <a:spcPct val="100800"/>
              </a:lnSpc>
              <a:spcBef>
                <a:spcPts val="405"/>
              </a:spcBef>
              <a:buClr>
                <a:srgbClr val="93A299"/>
              </a:buClr>
              <a:buSzPct val="85000"/>
              <a:buChar char="•"/>
              <a:tabLst>
                <a:tab pos="462280" algn="l"/>
              </a:tabLst>
            </a:pPr>
            <a:r>
              <a:rPr sz="2000" spc="-30" dirty="0">
                <a:solidFill>
                  <a:srgbClr val="292934"/>
                </a:solidFill>
                <a:latin typeface="Arial"/>
                <a:cs typeface="Arial"/>
              </a:rPr>
              <a:t>Top-down </a:t>
            </a:r>
            <a:r>
              <a:rPr sz="2000" dirty="0">
                <a:solidFill>
                  <a:srgbClr val="292934"/>
                </a:solidFill>
                <a:latin typeface="Arial"/>
                <a:cs typeface="Arial"/>
              </a:rPr>
              <a:t>process of identifying lower-level, more specific</a:t>
            </a:r>
            <a:r>
              <a:rPr sz="2000" spc="-65" dirty="0">
                <a:solidFill>
                  <a:srgbClr val="292934"/>
                </a:solidFill>
                <a:latin typeface="Arial"/>
                <a:cs typeface="Arial"/>
              </a:rPr>
              <a:t> </a:t>
            </a:r>
            <a:r>
              <a:rPr sz="2000" dirty="0">
                <a:solidFill>
                  <a:srgbClr val="292934"/>
                </a:solidFill>
                <a:latin typeface="Arial"/>
                <a:cs typeface="Arial"/>
              </a:rPr>
              <a:t>subtypes  from a higher-level entity</a:t>
            </a:r>
            <a:r>
              <a:rPr sz="2000" spc="-60" dirty="0">
                <a:solidFill>
                  <a:srgbClr val="292934"/>
                </a:solidFill>
                <a:latin typeface="Arial"/>
                <a:cs typeface="Arial"/>
              </a:rPr>
              <a:t> </a:t>
            </a:r>
            <a:r>
              <a:rPr sz="2000" spc="-5" dirty="0">
                <a:solidFill>
                  <a:srgbClr val="292934"/>
                </a:solidFill>
                <a:latin typeface="Arial"/>
                <a:cs typeface="Arial"/>
              </a:rPr>
              <a:t>supertype.</a:t>
            </a:r>
            <a:endParaRPr sz="2000" dirty="0">
              <a:latin typeface="Arial"/>
              <a:cs typeface="Arial"/>
            </a:endParaRPr>
          </a:p>
          <a:p>
            <a:pPr lvl="1">
              <a:lnSpc>
                <a:spcPct val="100000"/>
              </a:lnSpc>
              <a:buClr>
                <a:srgbClr val="93A299"/>
              </a:buClr>
              <a:buFont typeface="Arial"/>
              <a:buChar char="•"/>
            </a:pPr>
            <a:endParaRPr sz="2000" dirty="0">
              <a:latin typeface="Times New Roman"/>
              <a:cs typeface="Times New Roman"/>
            </a:endParaRPr>
          </a:p>
          <a:p>
            <a:pPr marL="195580" indent="-182880">
              <a:lnSpc>
                <a:spcPct val="100000"/>
              </a:lnSpc>
              <a:spcBef>
                <a:spcPts val="1175"/>
              </a:spcBef>
              <a:buClr>
                <a:srgbClr val="93A299"/>
              </a:buClr>
              <a:buSzPct val="85416"/>
              <a:buFont typeface="Arial"/>
              <a:buChar char="•"/>
              <a:tabLst>
                <a:tab pos="195580" algn="l"/>
              </a:tabLst>
            </a:pPr>
            <a:r>
              <a:rPr sz="2400" b="1" dirty="0">
                <a:solidFill>
                  <a:srgbClr val="D2533C"/>
                </a:solidFill>
                <a:latin typeface="Arial"/>
                <a:cs typeface="Arial"/>
              </a:rPr>
              <a:t>Generalization</a:t>
            </a:r>
            <a:endParaRPr sz="2400" dirty="0">
              <a:latin typeface="Arial"/>
              <a:cs typeface="Arial"/>
            </a:endParaRPr>
          </a:p>
          <a:p>
            <a:pPr marL="469900" marR="46990" lvl="1" indent="-190500">
              <a:lnSpc>
                <a:spcPct val="100800"/>
              </a:lnSpc>
              <a:spcBef>
                <a:spcPts val="405"/>
              </a:spcBef>
              <a:buClr>
                <a:srgbClr val="93A299"/>
              </a:buClr>
              <a:buSzPct val="85000"/>
              <a:buChar char="•"/>
              <a:tabLst>
                <a:tab pos="462280" algn="l"/>
              </a:tabLst>
            </a:pPr>
            <a:r>
              <a:rPr sz="2000" dirty="0">
                <a:solidFill>
                  <a:srgbClr val="292934"/>
                </a:solidFill>
                <a:latin typeface="Arial"/>
                <a:cs typeface="Arial"/>
              </a:rPr>
              <a:t>Bottom-up process of identifying a higher-level, more generic</a:t>
            </a:r>
            <a:r>
              <a:rPr sz="2000" spc="-110" dirty="0">
                <a:solidFill>
                  <a:srgbClr val="292934"/>
                </a:solidFill>
                <a:latin typeface="Arial"/>
                <a:cs typeface="Arial"/>
              </a:rPr>
              <a:t> </a:t>
            </a:r>
            <a:r>
              <a:rPr sz="2000" dirty="0">
                <a:solidFill>
                  <a:srgbClr val="292934"/>
                </a:solidFill>
                <a:latin typeface="Arial"/>
                <a:cs typeface="Arial"/>
              </a:rPr>
              <a:t>entity  supertype from lower-level entity</a:t>
            </a:r>
            <a:r>
              <a:rPr sz="2000" spc="-105" dirty="0">
                <a:solidFill>
                  <a:srgbClr val="292934"/>
                </a:solidFill>
                <a:latin typeface="Arial"/>
                <a:cs typeface="Arial"/>
              </a:rPr>
              <a:t> </a:t>
            </a:r>
            <a:r>
              <a:rPr sz="2000" dirty="0">
                <a:solidFill>
                  <a:srgbClr val="292934"/>
                </a:solidFill>
                <a:latin typeface="Arial"/>
                <a:cs typeface="Arial"/>
              </a:rPr>
              <a:t>subtypes.</a:t>
            </a:r>
            <a:endParaRPr sz="2000" dirty="0">
              <a:latin typeface="Arial"/>
              <a:cs typeface="Arial"/>
            </a:endParaRPr>
          </a:p>
        </p:txBody>
      </p:sp>
    </p:spTree>
    <p:extLst>
      <p:ext uri="{BB962C8B-B14F-4D97-AF65-F5344CB8AC3E}">
        <p14:creationId xmlns:p14="http://schemas.microsoft.com/office/powerpoint/2010/main" val="18237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5" dirty="0"/>
              <a:t>Specialization</a:t>
            </a:r>
            <a:r>
              <a:rPr sz="3600" spc="-280" dirty="0"/>
              <a:t> </a:t>
            </a:r>
            <a:r>
              <a:rPr sz="3600" spc="-105" dirty="0"/>
              <a:t>Hierarchy</a:t>
            </a:r>
            <a:endParaRPr sz="3600"/>
          </a:p>
        </p:txBody>
      </p:sp>
      <p:sp>
        <p:nvSpPr>
          <p:cNvPr id="3" name="object 3"/>
          <p:cNvSpPr txBox="1"/>
          <p:nvPr/>
        </p:nvSpPr>
        <p:spPr>
          <a:xfrm>
            <a:off x="535940" y="1645920"/>
            <a:ext cx="7111365" cy="207010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Provides the means</a:t>
            </a:r>
            <a:r>
              <a:rPr sz="2400" spc="-100" dirty="0">
                <a:solidFill>
                  <a:srgbClr val="292934"/>
                </a:solidFill>
                <a:latin typeface="Arial"/>
                <a:cs typeface="Arial"/>
              </a:rPr>
              <a:t> </a:t>
            </a:r>
            <a:r>
              <a:rPr sz="2400" dirty="0">
                <a:solidFill>
                  <a:srgbClr val="292934"/>
                </a:solidFill>
                <a:latin typeface="Arial"/>
                <a:cs typeface="Arial"/>
              </a:rPr>
              <a:t>to:</a:t>
            </a:r>
            <a:endParaRPr sz="2400">
              <a:latin typeface="Arial"/>
              <a:cs typeface="Arial"/>
            </a:endParaRPr>
          </a:p>
          <a:p>
            <a:pPr marL="469900" lvl="1" indent="-19050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Support attribute</a:t>
            </a:r>
            <a:r>
              <a:rPr sz="2000" spc="-105" dirty="0">
                <a:solidFill>
                  <a:srgbClr val="292934"/>
                </a:solidFill>
                <a:latin typeface="Arial"/>
                <a:cs typeface="Arial"/>
              </a:rPr>
              <a:t> </a:t>
            </a:r>
            <a:r>
              <a:rPr sz="2000" dirty="0">
                <a:solidFill>
                  <a:srgbClr val="292934"/>
                </a:solidFill>
                <a:latin typeface="Arial"/>
                <a:cs typeface="Arial"/>
              </a:rPr>
              <a:t>inheritance</a:t>
            </a:r>
            <a:endParaRPr sz="2000">
              <a:latin typeface="Arial"/>
              <a:cs typeface="Arial"/>
            </a:endParaRPr>
          </a:p>
          <a:p>
            <a:pPr marL="469900" marR="132080" lvl="1" indent="-190500">
              <a:lnSpc>
                <a:spcPct val="100800"/>
              </a:lnSpc>
              <a:spcBef>
                <a:spcPts val="480"/>
              </a:spcBef>
              <a:buClr>
                <a:srgbClr val="93A299"/>
              </a:buClr>
              <a:buSzPct val="85000"/>
              <a:buChar char="•"/>
              <a:tabLst>
                <a:tab pos="462280" algn="l"/>
              </a:tabLst>
            </a:pPr>
            <a:r>
              <a:rPr sz="2000" dirty="0">
                <a:solidFill>
                  <a:srgbClr val="292934"/>
                </a:solidFill>
                <a:latin typeface="Arial"/>
                <a:cs typeface="Arial"/>
              </a:rPr>
              <a:t>Define a special supertype attribute known as the</a:t>
            </a:r>
            <a:r>
              <a:rPr sz="2000" spc="-110" dirty="0">
                <a:solidFill>
                  <a:srgbClr val="292934"/>
                </a:solidFill>
                <a:latin typeface="Arial"/>
                <a:cs typeface="Arial"/>
              </a:rPr>
              <a:t> </a:t>
            </a:r>
            <a:r>
              <a:rPr sz="2000" dirty="0">
                <a:solidFill>
                  <a:srgbClr val="292934"/>
                </a:solidFill>
                <a:latin typeface="Arial"/>
                <a:cs typeface="Arial"/>
              </a:rPr>
              <a:t>subtype  discriminator</a:t>
            </a:r>
            <a:endParaRPr sz="2000">
              <a:latin typeface="Arial"/>
              <a:cs typeface="Arial"/>
            </a:endParaRPr>
          </a:p>
          <a:p>
            <a:pPr marL="469900" marR="5080" lvl="1" indent="-190500">
              <a:lnSpc>
                <a:spcPct val="100800"/>
              </a:lnSpc>
              <a:spcBef>
                <a:spcPts val="459"/>
              </a:spcBef>
              <a:buClr>
                <a:srgbClr val="93A299"/>
              </a:buClr>
              <a:buSzPct val="85000"/>
              <a:buChar char="•"/>
              <a:tabLst>
                <a:tab pos="462280" algn="l"/>
              </a:tabLst>
            </a:pPr>
            <a:r>
              <a:rPr sz="2000" dirty="0">
                <a:solidFill>
                  <a:srgbClr val="292934"/>
                </a:solidFill>
                <a:latin typeface="Arial"/>
                <a:cs typeface="Arial"/>
              </a:rPr>
              <a:t>Define disjoint/overlapping constraints and</a:t>
            </a:r>
            <a:r>
              <a:rPr sz="2000" spc="-100" dirty="0">
                <a:solidFill>
                  <a:srgbClr val="292934"/>
                </a:solidFill>
                <a:latin typeface="Arial"/>
                <a:cs typeface="Arial"/>
              </a:rPr>
              <a:t> </a:t>
            </a:r>
            <a:r>
              <a:rPr sz="2000" dirty="0">
                <a:solidFill>
                  <a:srgbClr val="292934"/>
                </a:solidFill>
                <a:latin typeface="Arial"/>
                <a:cs typeface="Arial"/>
              </a:rPr>
              <a:t>complete/partial  constraints</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347" rIns="0" bIns="0" rtlCol="0">
            <a:spAutoFit/>
          </a:bodyPr>
          <a:lstStyle/>
          <a:p>
            <a:pPr marL="12700">
              <a:lnSpc>
                <a:spcPct val="100000"/>
              </a:lnSpc>
            </a:pPr>
            <a:r>
              <a:rPr sz="3600" spc="-85" dirty="0"/>
              <a:t>Figure </a:t>
            </a:r>
            <a:r>
              <a:rPr sz="3600" spc="-70" dirty="0"/>
              <a:t>5.2 </a:t>
            </a:r>
            <a:r>
              <a:rPr sz="3600" dirty="0"/>
              <a:t>- </a:t>
            </a:r>
            <a:r>
              <a:rPr sz="3600" spc="-100" dirty="0"/>
              <a:t>Specialization</a:t>
            </a:r>
            <a:r>
              <a:rPr sz="3600" spc="-725" dirty="0"/>
              <a:t> </a:t>
            </a:r>
            <a:r>
              <a:rPr sz="3600" spc="-105" dirty="0"/>
              <a:t>Hierarchy</a:t>
            </a:r>
            <a:endParaRPr sz="3600"/>
          </a:p>
        </p:txBody>
      </p:sp>
      <p:sp>
        <p:nvSpPr>
          <p:cNvPr id="3" name="object 3"/>
          <p:cNvSpPr/>
          <p:nvPr/>
        </p:nvSpPr>
        <p:spPr>
          <a:xfrm>
            <a:off x="990600" y="1450975"/>
            <a:ext cx="7162800" cy="49133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100" dirty="0"/>
              <a:t>Inheritance</a:t>
            </a:r>
            <a:endParaRPr sz="3600"/>
          </a:p>
        </p:txBody>
      </p:sp>
      <p:sp>
        <p:nvSpPr>
          <p:cNvPr id="3" name="object 3"/>
          <p:cNvSpPr txBox="1"/>
          <p:nvPr/>
        </p:nvSpPr>
        <p:spPr>
          <a:xfrm>
            <a:off x="713740" y="1590040"/>
            <a:ext cx="7312659" cy="3937000"/>
          </a:xfrm>
          <a:prstGeom prst="rect">
            <a:avLst/>
          </a:prstGeom>
        </p:spPr>
        <p:txBody>
          <a:bodyPr vert="horz" wrap="square" lIns="0" tIns="0" rIns="0" bIns="0" rtlCol="0">
            <a:spAutoFit/>
          </a:bodyPr>
          <a:lstStyle/>
          <a:p>
            <a:pPr marL="266700" marR="6350" indent="-254000">
              <a:lnSpc>
                <a:spcPts val="2800"/>
              </a:lnSpc>
              <a:buClr>
                <a:srgbClr val="93A299"/>
              </a:buClr>
              <a:buSzPct val="85416"/>
              <a:buChar char="•"/>
              <a:tabLst>
                <a:tab pos="268605" algn="l"/>
                <a:tab pos="269240" algn="l"/>
              </a:tabLst>
            </a:pPr>
            <a:r>
              <a:rPr sz="2400" dirty="0">
                <a:solidFill>
                  <a:srgbClr val="292934"/>
                </a:solidFill>
                <a:latin typeface="Arial"/>
                <a:cs typeface="Arial"/>
              </a:rPr>
              <a:t>Enables an </a:t>
            </a:r>
            <a:r>
              <a:rPr sz="2400" b="1" dirty="0">
                <a:solidFill>
                  <a:srgbClr val="292934"/>
                </a:solidFill>
                <a:latin typeface="Arial"/>
                <a:cs typeface="Arial"/>
              </a:rPr>
              <a:t>entity subtype </a:t>
            </a:r>
            <a:r>
              <a:rPr sz="2400" dirty="0">
                <a:solidFill>
                  <a:srgbClr val="292934"/>
                </a:solidFill>
                <a:latin typeface="Arial"/>
                <a:cs typeface="Arial"/>
              </a:rPr>
              <a:t>to inherit </a:t>
            </a:r>
            <a:r>
              <a:rPr sz="2400" b="1" dirty="0">
                <a:solidFill>
                  <a:srgbClr val="292934"/>
                </a:solidFill>
                <a:latin typeface="Arial"/>
                <a:cs typeface="Arial"/>
              </a:rPr>
              <a:t>attributes</a:t>
            </a:r>
            <a:r>
              <a:rPr sz="2400" b="1" spc="-110" dirty="0">
                <a:solidFill>
                  <a:srgbClr val="292934"/>
                </a:solidFill>
                <a:latin typeface="Arial"/>
                <a:cs typeface="Arial"/>
              </a:rPr>
              <a:t> </a:t>
            </a:r>
            <a:r>
              <a:rPr sz="2400" b="1" dirty="0">
                <a:solidFill>
                  <a:srgbClr val="292934"/>
                </a:solidFill>
                <a:latin typeface="Arial"/>
                <a:cs typeface="Arial"/>
              </a:rPr>
              <a:t>and  relationships of the</a:t>
            </a:r>
            <a:r>
              <a:rPr sz="2400" b="1" spc="-100" dirty="0">
                <a:solidFill>
                  <a:srgbClr val="292934"/>
                </a:solidFill>
                <a:latin typeface="Arial"/>
                <a:cs typeface="Arial"/>
              </a:rPr>
              <a:t> </a:t>
            </a:r>
            <a:r>
              <a:rPr sz="2400" b="1" dirty="0">
                <a:solidFill>
                  <a:srgbClr val="292934"/>
                </a:solidFill>
                <a:latin typeface="Arial"/>
                <a:cs typeface="Arial"/>
              </a:rPr>
              <a:t>supertype</a:t>
            </a:r>
            <a:endParaRPr sz="2400">
              <a:latin typeface="Arial"/>
              <a:cs typeface="Arial"/>
            </a:endParaRPr>
          </a:p>
          <a:p>
            <a:pPr marL="266700" marR="5080" indent="-254000">
              <a:lnSpc>
                <a:spcPct val="101499"/>
              </a:lnSpc>
              <a:spcBef>
                <a:spcPts val="470"/>
              </a:spcBef>
              <a:buClr>
                <a:srgbClr val="93A299"/>
              </a:buClr>
              <a:buSzPct val="83333"/>
              <a:buChar char="•"/>
              <a:tabLst>
                <a:tab pos="268605" algn="l"/>
                <a:tab pos="269240" algn="l"/>
              </a:tabLst>
            </a:pPr>
            <a:r>
              <a:rPr sz="2400" dirty="0">
                <a:solidFill>
                  <a:srgbClr val="292934"/>
                </a:solidFill>
                <a:latin typeface="Arial"/>
                <a:cs typeface="Arial"/>
              </a:rPr>
              <a:t>All entity subtypes inherit their </a:t>
            </a:r>
            <a:r>
              <a:rPr sz="2400" b="1" dirty="0">
                <a:solidFill>
                  <a:srgbClr val="FF0000"/>
                </a:solidFill>
                <a:latin typeface="Arial"/>
                <a:cs typeface="Arial"/>
              </a:rPr>
              <a:t>primary </a:t>
            </a:r>
            <a:r>
              <a:rPr sz="2400" b="1" spc="-5" dirty="0">
                <a:solidFill>
                  <a:srgbClr val="FF0000"/>
                </a:solidFill>
                <a:latin typeface="Arial"/>
                <a:cs typeface="Arial"/>
              </a:rPr>
              <a:t>key</a:t>
            </a:r>
            <a:r>
              <a:rPr sz="2400" b="1" spc="-110" dirty="0">
                <a:solidFill>
                  <a:srgbClr val="FF0000"/>
                </a:solidFill>
                <a:latin typeface="Arial"/>
                <a:cs typeface="Arial"/>
              </a:rPr>
              <a:t> </a:t>
            </a:r>
            <a:r>
              <a:rPr sz="2400" dirty="0">
                <a:solidFill>
                  <a:srgbClr val="292934"/>
                </a:solidFill>
                <a:latin typeface="Arial"/>
                <a:cs typeface="Arial"/>
              </a:rPr>
              <a:t>attribute  from their</a:t>
            </a:r>
            <a:r>
              <a:rPr sz="2400" spc="-105" dirty="0">
                <a:solidFill>
                  <a:srgbClr val="292934"/>
                </a:solidFill>
                <a:latin typeface="Arial"/>
                <a:cs typeface="Arial"/>
              </a:rPr>
              <a:t> </a:t>
            </a:r>
            <a:r>
              <a:rPr sz="2400" dirty="0">
                <a:solidFill>
                  <a:srgbClr val="292934"/>
                </a:solidFill>
                <a:latin typeface="Arial"/>
                <a:cs typeface="Arial"/>
              </a:rPr>
              <a:t>supertype</a:t>
            </a:r>
            <a:endParaRPr sz="2400">
              <a:latin typeface="Arial"/>
              <a:cs typeface="Arial"/>
            </a:endParaRPr>
          </a:p>
          <a:p>
            <a:pPr marL="266700" marR="885825" indent="-254000">
              <a:lnSpc>
                <a:spcPct val="101499"/>
              </a:lnSpc>
              <a:spcBef>
                <a:spcPts val="450"/>
              </a:spcBef>
              <a:buClr>
                <a:srgbClr val="93A299"/>
              </a:buClr>
              <a:buSzPct val="83333"/>
              <a:buChar char="•"/>
              <a:tabLst>
                <a:tab pos="268605" algn="l"/>
                <a:tab pos="269240" algn="l"/>
              </a:tabLst>
            </a:pPr>
            <a:r>
              <a:rPr sz="2400" dirty="0">
                <a:solidFill>
                  <a:srgbClr val="292934"/>
                </a:solidFill>
                <a:latin typeface="Arial"/>
                <a:cs typeface="Arial"/>
              </a:rPr>
              <a:t>At the implementation level, supertype and</a:t>
            </a:r>
            <a:r>
              <a:rPr sz="2400" spc="-114" dirty="0">
                <a:solidFill>
                  <a:srgbClr val="292934"/>
                </a:solidFill>
                <a:latin typeface="Arial"/>
                <a:cs typeface="Arial"/>
              </a:rPr>
              <a:t> </a:t>
            </a:r>
            <a:r>
              <a:rPr sz="2400" dirty="0">
                <a:solidFill>
                  <a:srgbClr val="292934"/>
                </a:solidFill>
                <a:latin typeface="Arial"/>
                <a:cs typeface="Arial"/>
              </a:rPr>
              <a:t>its  subtype(s) maintain a </a:t>
            </a:r>
            <a:r>
              <a:rPr sz="2400" b="1" dirty="0">
                <a:solidFill>
                  <a:srgbClr val="292934"/>
                </a:solidFill>
                <a:latin typeface="Arial"/>
                <a:cs typeface="Arial"/>
              </a:rPr>
              <a:t>1:1</a:t>
            </a:r>
            <a:r>
              <a:rPr sz="2400" b="1" spc="-105" dirty="0">
                <a:solidFill>
                  <a:srgbClr val="292934"/>
                </a:solidFill>
                <a:latin typeface="Arial"/>
                <a:cs typeface="Arial"/>
              </a:rPr>
              <a:t> </a:t>
            </a:r>
            <a:r>
              <a:rPr sz="2400" b="1" dirty="0">
                <a:solidFill>
                  <a:srgbClr val="292934"/>
                </a:solidFill>
                <a:latin typeface="Arial"/>
                <a:cs typeface="Arial"/>
              </a:rPr>
              <a:t>relationship</a:t>
            </a:r>
            <a:endParaRPr sz="2400">
              <a:latin typeface="Arial"/>
              <a:cs typeface="Arial"/>
            </a:endParaRPr>
          </a:p>
          <a:p>
            <a:pPr marL="266700" marR="462915" indent="-254000">
              <a:lnSpc>
                <a:spcPts val="2820"/>
              </a:lnSpc>
              <a:spcBef>
                <a:spcPts val="740"/>
              </a:spcBef>
              <a:buClr>
                <a:srgbClr val="93A299"/>
              </a:buClr>
              <a:buSzPct val="85416"/>
              <a:buChar char="•"/>
              <a:tabLst>
                <a:tab pos="268605" algn="l"/>
                <a:tab pos="269240" algn="l"/>
              </a:tabLst>
            </a:pPr>
            <a:r>
              <a:rPr sz="2400" dirty="0">
                <a:solidFill>
                  <a:srgbClr val="292934"/>
                </a:solidFill>
                <a:latin typeface="Arial"/>
                <a:cs typeface="Arial"/>
              </a:rPr>
              <a:t>Entity subtypes inherit </a:t>
            </a:r>
            <a:r>
              <a:rPr sz="2400" b="1" dirty="0">
                <a:solidFill>
                  <a:srgbClr val="292934"/>
                </a:solidFill>
                <a:latin typeface="Arial"/>
                <a:cs typeface="Arial"/>
              </a:rPr>
              <a:t>all relationships </a:t>
            </a:r>
            <a:r>
              <a:rPr sz="2400" dirty="0">
                <a:solidFill>
                  <a:srgbClr val="292934"/>
                </a:solidFill>
                <a:latin typeface="Arial"/>
                <a:cs typeface="Arial"/>
              </a:rPr>
              <a:t>in</a:t>
            </a:r>
            <a:r>
              <a:rPr sz="2400" spc="-110" dirty="0">
                <a:solidFill>
                  <a:srgbClr val="292934"/>
                </a:solidFill>
                <a:latin typeface="Arial"/>
                <a:cs typeface="Arial"/>
              </a:rPr>
              <a:t> </a:t>
            </a:r>
            <a:r>
              <a:rPr sz="2400" dirty="0">
                <a:solidFill>
                  <a:srgbClr val="292934"/>
                </a:solidFill>
                <a:latin typeface="Arial"/>
                <a:cs typeface="Arial"/>
              </a:rPr>
              <a:t>which  supertype entity</a:t>
            </a:r>
            <a:r>
              <a:rPr sz="2400" spc="-105" dirty="0">
                <a:solidFill>
                  <a:srgbClr val="292934"/>
                </a:solidFill>
                <a:latin typeface="Arial"/>
                <a:cs typeface="Arial"/>
              </a:rPr>
              <a:t> </a:t>
            </a:r>
            <a:r>
              <a:rPr sz="2400" dirty="0">
                <a:solidFill>
                  <a:srgbClr val="292934"/>
                </a:solidFill>
                <a:latin typeface="Arial"/>
                <a:cs typeface="Arial"/>
              </a:rPr>
              <a:t>participates</a:t>
            </a:r>
            <a:endParaRPr sz="2400">
              <a:latin typeface="Arial"/>
              <a:cs typeface="Arial"/>
            </a:endParaRPr>
          </a:p>
          <a:p>
            <a:pPr marL="266700" marR="936625" indent="-254000">
              <a:lnSpc>
                <a:spcPct val="101499"/>
              </a:lnSpc>
              <a:spcBef>
                <a:spcPts val="465"/>
              </a:spcBef>
              <a:buClr>
                <a:srgbClr val="93A299"/>
              </a:buClr>
              <a:buSzPct val="85416"/>
              <a:buChar char="•"/>
              <a:tabLst>
                <a:tab pos="268605" algn="l"/>
                <a:tab pos="269240" algn="l"/>
              </a:tabLst>
            </a:pPr>
            <a:r>
              <a:rPr sz="2400" dirty="0">
                <a:solidFill>
                  <a:srgbClr val="292934"/>
                </a:solidFill>
                <a:latin typeface="Arial"/>
                <a:cs typeface="Arial"/>
              </a:rPr>
              <a:t>Lower-level subtypes inherit all attributes</a:t>
            </a:r>
            <a:r>
              <a:rPr sz="2400" spc="-105" dirty="0">
                <a:solidFill>
                  <a:srgbClr val="292934"/>
                </a:solidFill>
                <a:latin typeface="Arial"/>
                <a:cs typeface="Arial"/>
              </a:rPr>
              <a:t> </a:t>
            </a:r>
            <a:r>
              <a:rPr sz="2400" dirty="0">
                <a:solidFill>
                  <a:srgbClr val="292934"/>
                </a:solidFill>
                <a:latin typeface="Arial"/>
                <a:cs typeface="Arial"/>
              </a:rPr>
              <a:t>and  relationships from its upper-level</a:t>
            </a:r>
            <a:r>
              <a:rPr sz="2400" spc="-105" dirty="0">
                <a:solidFill>
                  <a:srgbClr val="292934"/>
                </a:solidFill>
                <a:latin typeface="Arial"/>
                <a:cs typeface="Arial"/>
              </a:rPr>
              <a:t> </a:t>
            </a:r>
            <a:r>
              <a:rPr sz="2400" dirty="0">
                <a:solidFill>
                  <a:srgbClr val="292934"/>
                </a:solidFill>
                <a:latin typeface="Arial"/>
                <a:cs typeface="Arial"/>
              </a:rPr>
              <a:t>supertypes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0" dirty="0"/>
              <a:t>Subtype</a:t>
            </a:r>
            <a:r>
              <a:rPr sz="3600" spc="-275" dirty="0"/>
              <a:t> </a:t>
            </a:r>
            <a:r>
              <a:rPr sz="3600" spc="-105" dirty="0"/>
              <a:t>Discriminator</a:t>
            </a:r>
            <a:endParaRPr sz="3600"/>
          </a:p>
        </p:txBody>
      </p:sp>
      <p:sp>
        <p:nvSpPr>
          <p:cNvPr id="3" name="object 3"/>
          <p:cNvSpPr txBox="1"/>
          <p:nvPr/>
        </p:nvSpPr>
        <p:spPr>
          <a:xfrm>
            <a:off x="535940" y="1666240"/>
            <a:ext cx="7799070" cy="1143000"/>
          </a:xfrm>
          <a:prstGeom prst="rect">
            <a:avLst/>
          </a:prstGeom>
        </p:spPr>
        <p:txBody>
          <a:bodyPr vert="horz" wrap="square" lIns="0" tIns="0" rIns="0" bIns="0" rtlCol="0">
            <a:spAutoFit/>
          </a:bodyPr>
          <a:lstStyle/>
          <a:p>
            <a:pPr marL="190500" marR="5080" indent="-177800">
              <a:lnSpc>
                <a:spcPts val="2800"/>
              </a:lnSpc>
              <a:buClr>
                <a:srgbClr val="93A299"/>
              </a:buClr>
              <a:buSzPct val="85416"/>
              <a:buChar char="•"/>
              <a:tabLst>
                <a:tab pos="195580" algn="l"/>
              </a:tabLst>
            </a:pPr>
            <a:r>
              <a:rPr sz="2400" dirty="0">
                <a:solidFill>
                  <a:srgbClr val="292934"/>
                </a:solidFill>
                <a:latin typeface="Arial"/>
                <a:cs typeface="Arial"/>
              </a:rPr>
              <a:t>Attribute in the supertype entity that determines to</a:t>
            </a:r>
            <a:r>
              <a:rPr sz="2400" spc="-114" dirty="0">
                <a:solidFill>
                  <a:srgbClr val="292934"/>
                </a:solidFill>
                <a:latin typeface="Arial"/>
                <a:cs typeface="Arial"/>
              </a:rPr>
              <a:t> </a:t>
            </a:r>
            <a:r>
              <a:rPr sz="2400" dirty="0">
                <a:solidFill>
                  <a:srgbClr val="292934"/>
                </a:solidFill>
                <a:latin typeface="Arial"/>
                <a:cs typeface="Arial"/>
              </a:rPr>
              <a:t>which  entity subtype the supertype occurrence is</a:t>
            </a:r>
            <a:r>
              <a:rPr sz="2400" spc="-110" dirty="0">
                <a:solidFill>
                  <a:srgbClr val="292934"/>
                </a:solidFill>
                <a:latin typeface="Arial"/>
                <a:cs typeface="Arial"/>
              </a:rPr>
              <a:t> </a:t>
            </a:r>
            <a:r>
              <a:rPr sz="2400" dirty="0">
                <a:solidFill>
                  <a:srgbClr val="292934"/>
                </a:solidFill>
                <a:latin typeface="Arial"/>
                <a:cs typeface="Arial"/>
              </a:rPr>
              <a:t>related</a:t>
            </a:r>
            <a:endParaRPr sz="2400">
              <a:latin typeface="Arial"/>
              <a:cs typeface="Arial"/>
            </a:endParaRPr>
          </a:p>
          <a:p>
            <a:pPr marL="195580" indent="-182880">
              <a:lnSpc>
                <a:spcPct val="100000"/>
              </a:lnSpc>
              <a:spcBef>
                <a:spcPts val="515"/>
              </a:spcBef>
              <a:buClr>
                <a:srgbClr val="93A299"/>
              </a:buClr>
              <a:buSzPct val="83333"/>
              <a:buChar char="•"/>
              <a:tabLst>
                <a:tab pos="195580" algn="l"/>
              </a:tabLst>
            </a:pPr>
            <a:r>
              <a:rPr sz="2400" dirty="0">
                <a:solidFill>
                  <a:srgbClr val="292934"/>
                </a:solidFill>
                <a:latin typeface="Arial"/>
                <a:cs typeface="Arial"/>
              </a:rPr>
              <a:t>Default comparison condition is the equality</a:t>
            </a:r>
            <a:r>
              <a:rPr sz="2400" spc="-105" dirty="0">
                <a:solidFill>
                  <a:srgbClr val="292934"/>
                </a:solidFill>
                <a:latin typeface="Arial"/>
                <a:cs typeface="Arial"/>
              </a:rPr>
              <a:t> </a:t>
            </a:r>
            <a:r>
              <a:rPr sz="2400" dirty="0">
                <a:solidFill>
                  <a:srgbClr val="292934"/>
                </a:solidFill>
                <a:latin typeface="Arial"/>
                <a:cs typeface="Arial"/>
              </a:rPr>
              <a:t>comparison</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5" dirty="0"/>
              <a:t>Disjoint </a:t>
            </a:r>
            <a:r>
              <a:rPr sz="3600" spc="-70" dirty="0"/>
              <a:t>and </a:t>
            </a:r>
            <a:r>
              <a:rPr sz="3600" spc="-95" dirty="0"/>
              <a:t>Overlapping</a:t>
            </a:r>
            <a:r>
              <a:rPr sz="3600" spc="-475" dirty="0"/>
              <a:t> </a:t>
            </a:r>
            <a:r>
              <a:rPr sz="3600" spc="-105" dirty="0"/>
              <a:t>Constraints</a:t>
            </a:r>
            <a:endParaRPr sz="3600" dirty="0"/>
          </a:p>
        </p:txBody>
      </p:sp>
      <p:sp>
        <p:nvSpPr>
          <p:cNvPr id="3" name="object 3"/>
          <p:cNvSpPr txBox="1"/>
          <p:nvPr/>
        </p:nvSpPr>
        <p:spPr>
          <a:xfrm>
            <a:off x="535939" y="1666240"/>
            <a:ext cx="8072119" cy="3783087"/>
          </a:xfrm>
          <a:prstGeom prst="rect">
            <a:avLst/>
          </a:prstGeom>
        </p:spPr>
        <p:txBody>
          <a:bodyPr vert="horz" wrap="square" lIns="0" tIns="0" rIns="0" bIns="0" rtlCol="0">
            <a:spAutoFit/>
          </a:bodyPr>
          <a:lstStyle/>
          <a:p>
            <a:pPr marL="190500" marR="81153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Disjoint subtypes</a:t>
            </a:r>
            <a:r>
              <a:rPr sz="2400" dirty="0">
                <a:solidFill>
                  <a:srgbClr val="292934"/>
                </a:solidFill>
                <a:latin typeface="Arial"/>
                <a:cs typeface="Arial"/>
              </a:rPr>
              <a:t>: </a:t>
            </a:r>
            <a:r>
              <a:rPr lang="en-US" altLang="zh-CN" sz="2400" dirty="0">
                <a:solidFill>
                  <a:srgbClr val="292934"/>
                </a:solidFill>
                <a:latin typeface="Arial"/>
                <a:cs typeface="Arial"/>
              </a:rPr>
              <a:t>Each</a:t>
            </a:r>
            <a:r>
              <a:rPr lang="zh-CN" altLang="en-US" sz="2400" dirty="0">
                <a:solidFill>
                  <a:srgbClr val="292934"/>
                </a:solidFill>
                <a:latin typeface="Arial"/>
                <a:cs typeface="Arial"/>
              </a:rPr>
              <a:t> </a:t>
            </a:r>
            <a:r>
              <a:rPr lang="en-US" altLang="zh-CN" sz="2400" dirty="0">
                <a:solidFill>
                  <a:srgbClr val="292934"/>
                </a:solidFill>
                <a:latin typeface="Arial"/>
                <a:cs typeface="Arial"/>
              </a:rPr>
              <a:t>entity</a:t>
            </a:r>
            <a:r>
              <a:rPr lang="zh-CN" altLang="en-US" sz="2400" dirty="0">
                <a:solidFill>
                  <a:srgbClr val="292934"/>
                </a:solidFill>
                <a:latin typeface="Arial"/>
                <a:cs typeface="Arial"/>
              </a:rPr>
              <a:t> </a:t>
            </a:r>
            <a:r>
              <a:rPr lang="en-US" altLang="zh-CN" sz="2400" dirty="0">
                <a:solidFill>
                  <a:srgbClr val="292934"/>
                </a:solidFill>
                <a:latin typeface="Arial"/>
                <a:cs typeface="Arial"/>
              </a:rPr>
              <a:t>instance</a:t>
            </a:r>
            <a:r>
              <a:rPr lang="zh-CN" altLang="en-US" sz="2400" dirty="0">
                <a:solidFill>
                  <a:srgbClr val="292934"/>
                </a:solidFill>
                <a:latin typeface="Arial"/>
                <a:cs typeface="Arial"/>
              </a:rPr>
              <a:t> </a:t>
            </a:r>
            <a:r>
              <a:rPr lang="en-US" altLang="zh-CN" sz="2400" dirty="0">
                <a:solidFill>
                  <a:srgbClr val="292934"/>
                </a:solidFill>
                <a:latin typeface="Arial"/>
                <a:cs typeface="Arial"/>
              </a:rPr>
              <a:t>of</a:t>
            </a:r>
            <a:r>
              <a:rPr lang="zh-CN" altLang="en-US" sz="2400" dirty="0">
                <a:solidFill>
                  <a:srgbClr val="292934"/>
                </a:solidFill>
                <a:latin typeface="Arial"/>
                <a:cs typeface="Arial"/>
              </a:rPr>
              <a:t> </a:t>
            </a:r>
            <a:r>
              <a:rPr lang="en-US" altLang="zh-CN" sz="2400" dirty="0">
                <a:solidFill>
                  <a:srgbClr val="292934"/>
                </a:solidFill>
                <a:latin typeface="Arial"/>
                <a:cs typeface="Arial"/>
              </a:rPr>
              <a:t>the</a:t>
            </a:r>
            <a:r>
              <a:rPr lang="zh-CN" altLang="en-US" sz="2400" dirty="0">
                <a:solidFill>
                  <a:srgbClr val="292934"/>
                </a:solidFill>
                <a:latin typeface="Arial"/>
                <a:cs typeface="Arial"/>
              </a:rPr>
              <a:t> </a:t>
            </a:r>
            <a:r>
              <a:rPr lang="en-US" altLang="zh-CN" sz="2400" dirty="0" err="1">
                <a:solidFill>
                  <a:srgbClr val="292934"/>
                </a:solidFill>
                <a:latin typeface="Arial"/>
                <a:cs typeface="Arial"/>
              </a:rPr>
              <a:t>supertype</a:t>
            </a:r>
            <a:r>
              <a:rPr lang="zh-CN" altLang="en-US" sz="2400" dirty="0">
                <a:solidFill>
                  <a:srgbClr val="292934"/>
                </a:solidFill>
                <a:latin typeface="Arial"/>
                <a:cs typeface="Arial"/>
              </a:rPr>
              <a:t> </a:t>
            </a:r>
            <a:r>
              <a:rPr lang="en-US" altLang="zh-CN" sz="2400" dirty="0">
                <a:solidFill>
                  <a:srgbClr val="292934"/>
                </a:solidFill>
                <a:latin typeface="Arial"/>
                <a:cs typeface="Arial"/>
              </a:rPr>
              <a:t>appear</a:t>
            </a:r>
            <a:r>
              <a:rPr lang="zh-CN" altLang="en-US" sz="2400" dirty="0">
                <a:solidFill>
                  <a:srgbClr val="292934"/>
                </a:solidFill>
                <a:latin typeface="Arial"/>
                <a:cs typeface="Arial"/>
              </a:rPr>
              <a:t> </a:t>
            </a:r>
            <a:r>
              <a:rPr lang="en-US" altLang="zh-CN" sz="2400" dirty="0">
                <a:solidFill>
                  <a:srgbClr val="292934"/>
                </a:solidFill>
                <a:latin typeface="Arial"/>
                <a:cs typeface="Arial"/>
              </a:rPr>
              <a:t>in</a:t>
            </a:r>
            <a:r>
              <a:rPr lang="zh-CN" altLang="en-US" sz="2400" dirty="0">
                <a:solidFill>
                  <a:srgbClr val="292934"/>
                </a:solidFill>
                <a:latin typeface="Arial"/>
                <a:cs typeface="Arial"/>
              </a:rPr>
              <a:t> </a:t>
            </a:r>
            <a:r>
              <a:rPr lang="en-US" altLang="zh-CN" sz="2400" dirty="0">
                <a:solidFill>
                  <a:srgbClr val="292934"/>
                </a:solidFill>
                <a:latin typeface="Arial"/>
                <a:cs typeface="Arial"/>
              </a:rPr>
              <a:t>only</a:t>
            </a:r>
            <a:r>
              <a:rPr lang="zh-CN" altLang="en-US" sz="2400" dirty="0">
                <a:solidFill>
                  <a:srgbClr val="292934"/>
                </a:solidFill>
                <a:latin typeface="Arial"/>
                <a:cs typeface="Arial"/>
              </a:rPr>
              <a:t> </a:t>
            </a:r>
            <a:r>
              <a:rPr lang="en-US" altLang="zh-CN" sz="2400" dirty="0">
                <a:solidFill>
                  <a:srgbClr val="292934"/>
                </a:solidFill>
                <a:latin typeface="Arial"/>
                <a:cs typeface="Arial"/>
              </a:rPr>
              <a:t>one</a:t>
            </a:r>
            <a:r>
              <a:rPr lang="zh-CN" altLang="en-US" sz="2400" dirty="0">
                <a:solidFill>
                  <a:srgbClr val="292934"/>
                </a:solidFill>
                <a:latin typeface="Arial"/>
                <a:cs typeface="Arial"/>
              </a:rPr>
              <a:t> </a:t>
            </a:r>
            <a:r>
              <a:rPr lang="en-US" altLang="zh-CN" sz="2400" dirty="0">
                <a:solidFill>
                  <a:srgbClr val="292934"/>
                </a:solidFill>
                <a:latin typeface="Arial"/>
                <a:cs typeface="Arial"/>
              </a:rPr>
              <a:t>of</a:t>
            </a:r>
            <a:r>
              <a:rPr lang="zh-CN" altLang="en-US" sz="2400" dirty="0">
                <a:solidFill>
                  <a:srgbClr val="292934"/>
                </a:solidFill>
                <a:latin typeface="Arial"/>
                <a:cs typeface="Arial"/>
              </a:rPr>
              <a:t> </a:t>
            </a:r>
            <a:r>
              <a:rPr lang="en-US" altLang="zh-CN" sz="2400" dirty="0">
                <a:solidFill>
                  <a:srgbClr val="292934"/>
                </a:solidFill>
                <a:latin typeface="Arial"/>
                <a:cs typeface="Arial"/>
              </a:rPr>
              <a:t>the</a:t>
            </a:r>
            <a:r>
              <a:rPr lang="zh-CN" altLang="en-US" sz="2400" dirty="0">
                <a:solidFill>
                  <a:srgbClr val="292934"/>
                </a:solidFill>
                <a:latin typeface="Arial"/>
                <a:cs typeface="Arial"/>
              </a:rPr>
              <a:t> </a:t>
            </a:r>
            <a:r>
              <a:rPr lang="en-US" altLang="zh-CN" sz="2400" dirty="0">
                <a:solidFill>
                  <a:srgbClr val="292934"/>
                </a:solidFill>
                <a:latin typeface="Arial"/>
                <a:cs typeface="Arial"/>
              </a:rPr>
              <a:t>subtypes</a:t>
            </a:r>
          </a:p>
          <a:p>
            <a:pPr marL="647700" marR="811530" lvl="1" indent="-177800">
              <a:lnSpc>
                <a:spcPts val="2800"/>
              </a:lnSpc>
              <a:buClr>
                <a:srgbClr val="93A299"/>
              </a:buClr>
              <a:buSzPct val="85416"/>
              <a:buFont typeface="Arial"/>
              <a:buChar char="•"/>
              <a:tabLst>
                <a:tab pos="195580" algn="l"/>
              </a:tabLst>
            </a:pPr>
            <a:r>
              <a:rPr sz="2000" dirty="0">
                <a:solidFill>
                  <a:srgbClr val="292934"/>
                </a:solidFill>
                <a:latin typeface="Arial"/>
                <a:cs typeface="Arial"/>
              </a:rPr>
              <a:t>Known as </a:t>
            </a:r>
            <a:r>
              <a:rPr sz="2000" b="1" dirty="0">
                <a:solidFill>
                  <a:srgbClr val="292934"/>
                </a:solidFill>
                <a:latin typeface="Arial"/>
                <a:cs typeface="Arial"/>
              </a:rPr>
              <a:t>nonoverlapping</a:t>
            </a:r>
            <a:r>
              <a:rPr sz="2000" b="1" spc="-110" dirty="0">
                <a:solidFill>
                  <a:srgbClr val="292934"/>
                </a:solidFill>
                <a:latin typeface="Arial"/>
                <a:cs typeface="Arial"/>
              </a:rPr>
              <a:t> </a:t>
            </a:r>
            <a:r>
              <a:rPr sz="2000" b="1" dirty="0">
                <a:solidFill>
                  <a:srgbClr val="292934"/>
                </a:solidFill>
                <a:latin typeface="Arial"/>
                <a:cs typeface="Arial"/>
              </a:rPr>
              <a:t>subtypes</a:t>
            </a:r>
            <a:endParaRPr sz="2000" dirty="0">
              <a:latin typeface="Arial"/>
              <a:cs typeface="Arial"/>
            </a:endParaRPr>
          </a:p>
          <a:p>
            <a:pPr marL="647700" marR="811530" lvl="1" indent="-177800">
              <a:lnSpc>
                <a:spcPts val="2800"/>
              </a:lnSpc>
              <a:spcBef>
                <a:spcPts val="480"/>
              </a:spcBef>
              <a:buClr>
                <a:srgbClr val="93A299"/>
              </a:buClr>
              <a:buSzPct val="85416"/>
              <a:buFont typeface="Arial"/>
              <a:buChar char="•"/>
              <a:tabLst>
                <a:tab pos="195580" algn="l"/>
              </a:tabLst>
            </a:pPr>
            <a:r>
              <a:rPr sz="2000" dirty="0">
                <a:solidFill>
                  <a:srgbClr val="292934"/>
                </a:solidFill>
                <a:latin typeface="Arial"/>
                <a:cs typeface="Arial"/>
              </a:rPr>
              <a:t>Implementation is based on the value of the subtype discriminator attribute in the supertype</a:t>
            </a:r>
            <a:r>
              <a:rPr lang="en-US" sz="2000" dirty="0">
                <a:solidFill>
                  <a:srgbClr val="292934"/>
                </a:solidFill>
                <a:latin typeface="Arial"/>
                <a:cs typeface="Arial"/>
              </a:rPr>
              <a:t> (EMP_TYPE)</a:t>
            </a:r>
            <a:endParaRPr sz="2000" dirty="0">
              <a:solidFill>
                <a:srgbClr val="292934"/>
              </a:solidFill>
              <a:latin typeface="Arial"/>
              <a:cs typeface="Arial"/>
            </a:endParaRPr>
          </a:p>
          <a:p>
            <a:pPr marL="190500" marR="811530" indent="-177800">
              <a:lnSpc>
                <a:spcPts val="2800"/>
              </a:lnSpc>
              <a:spcBef>
                <a:spcPts val="480"/>
              </a:spcBef>
              <a:buClr>
                <a:srgbClr val="93A299"/>
              </a:buClr>
              <a:buSzPct val="85416"/>
              <a:buFont typeface="Arial"/>
              <a:buChar char="•"/>
              <a:tabLst>
                <a:tab pos="195580" algn="l"/>
              </a:tabLst>
            </a:pPr>
            <a:r>
              <a:rPr sz="2400" b="1" dirty="0">
                <a:solidFill>
                  <a:srgbClr val="292934"/>
                </a:solidFill>
                <a:latin typeface="Arial"/>
                <a:cs typeface="Arial"/>
              </a:rPr>
              <a:t>Overlapping subtypes</a:t>
            </a:r>
            <a:r>
              <a:rPr sz="2400" dirty="0">
                <a:solidFill>
                  <a:srgbClr val="292934"/>
                </a:solidFill>
                <a:latin typeface="Arial"/>
                <a:cs typeface="Arial"/>
              </a:rPr>
              <a:t>: </a:t>
            </a:r>
            <a:r>
              <a:rPr lang="en-US" altLang="zh-CN" sz="2400" dirty="0">
                <a:solidFill>
                  <a:srgbClr val="292934"/>
                </a:solidFill>
                <a:latin typeface="Arial"/>
                <a:cs typeface="Arial"/>
              </a:rPr>
              <a:t>Each</a:t>
            </a:r>
            <a:r>
              <a:rPr lang="zh-CN" altLang="en-US" sz="2400" dirty="0">
                <a:solidFill>
                  <a:srgbClr val="292934"/>
                </a:solidFill>
                <a:latin typeface="Arial"/>
                <a:cs typeface="Arial"/>
              </a:rPr>
              <a:t> </a:t>
            </a:r>
            <a:r>
              <a:rPr lang="en-US" altLang="zh-CN" sz="2400" dirty="0">
                <a:solidFill>
                  <a:srgbClr val="292934"/>
                </a:solidFill>
                <a:latin typeface="Arial"/>
                <a:cs typeface="Arial"/>
              </a:rPr>
              <a:t>entity</a:t>
            </a:r>
            <a:r>
              <a:rPr lang="zh-CN" altLang="en-US" sz="2400" dirty="0">
                <a:solidFill>
                  <a:srgbClr val="292934"/>
                </a:solidFill>
                <a:latin typeface="Arial"/>
                <a:cs typeface="Arial"/>
              </a:rPr>
              <a:t> </a:t>
            </a:r>
            <a:r>
              <a:rPr lang="en-US" altLang="zh-CN" sz="2400" dirty="0">
                <a:solidFill>
                  <a:srgbClr val="292934"/>
                </a:solidFill>
                <a:latin typeface="Arial"/>
                <a:cs typeface="Arial"/>
              </a:rPr>
              <a:t>instance</a:t>
            </a:r>
            <a:r>
              <a:rPr lang="zh-CN" altLang="en-US" sz="2400" dirty="0">
                <a:solidFill>
                  <a:srgbClr val="292934"/>
                </a:solidFill>
                <a:latin typeface="Arial"/>
                <a:cs typeface="Arial"/>
              </a:rPr>
              <a:t> </a:t>
            </a:r>
            <a:r>
              <a:rPr lang="en-US" altLang="zh-CN" sz="2400" dirty="0">
                <a:solidFill>
                  <a:srgbClr val="292934"/>
                </a:solidFill>
                <a:latin typeface="Arial"/>
                <a:cs typeface="Arial"/>
              </a:rPr>
              <a:t>of</a:t>
            </a:r>
            <a:r>
              <a:rPr lang="zh-CN" altLang="en-US" sz="2400" dirty="0">
                <a:solidFill>
                  <a:srgbClr val="292934"/>
                </a:solidFill>
                <a:latin typeface="Arial"/>
                <a:cs typeface="Arial"/>
              </a:rPr>
              <a:t> </a:t>
            </a:r>
            <a:r>
              <a:rPr lang="en-US" altLang="zh-CN" sz="2400" dirty="0">
                <a:solidFill>
                  <a:srgbClr val="292934"/>
                </a:solidFill>
                <a:latin typeface="Arial"/>
                <a:cs typeface="Arial"/>
              </a:rPr>
              <a:t>the</a:t>
            </a:r>
            <a:r>
              <a:rPr lang="zh-CN" altLang="en-US" sz="2400" dirty="0">
                <a:solidFill>
                  <a:srgbClr val="292934"/>
                </a:solidFill>
                <a:latin typeface="Arial"/>
                <a:cs typeface="Arial"/>
              </a:rPr>
              <a:t> </a:t>
            </a:r>
            <a:r>
              <a:rPr lang="en-US" altLang="zh-CN" sz="2400" dirty="0" err="1">
                <a:solidFill>
                  <a:srgbClr val="292934"/>
                </a:solidFill>
                <a:latin typeface="Arial"/>
                <a:cs typeface="Arial"/>
              </a:rPr>
              <a:t>supertype</a:t>
            </a:r>
            <a:r>
              <a:rPr lang="zh-CN" altLang="en-US" sz="2400" dirty="0">
                <a:solidFill>
                  <a:srgbClr val="292934"/>
                </a:solidFill>
                <a:latin typeface="Arial"/>
                <a:cs typeface="Arial"/>
              </a:rPr>
              <a:t> </a:t>
            </a:r>
            <a:r>
              <a:rPr lang="en-US" altLang="zh-CN" sz="2400" dirty="0">
                <a:solidFill>
                  <a:srgbClr val="292934"/>
                </a:solidFill>
                <a:latin typeface="Arial"/>
                <a:cs typeface="Arial"/>
              </a:rPr>
              <a:t>may</a:t>
            </a:r>
            <a:r>
              <a:rPr lang="zh-CN" altLang="en-US" sz="2400" dirty="0">
                <a:solidFill>
                  <a:srgbClr val="292934"/>
                </a:solidFill>
                <a:latin typeface="Arial"/>
                <a:cs typeface="Arial"/>
              </a:rPr>
              <a:t> </a:t>
            </a:r>
            <a:r>
              <a:rPr lang="en-US" altLang="zh-CN" sz="2400" dirty="0">
                <a:solidFill>
                  <a:srgbClr val="292934"/>
                </a:solidFill>
                <a:latin typeface="Arial"/>
                <a:cs typeface="Arial"/>
              </a:rPr>
              <a:t>appear</a:t>
            </a:r>
            <a:r>
              <a:rPr lang="zh-CN" altLang="en-US" sz="2400" dirty="0">
                <a:solidFill>
                  <a:srgbClr val="292934"/>
                </a:solidFill>
                <a:latin typeface="Arial"/>
                <a:cs typeface="Arial"/>
              </a:rPr>
              <a:t> </a:t>
            </a:r>
            <a:r>
              <a:rPr lang="en-US" altLang="zh-CN" sz="2400" dirty="0">
                <a:solidFill>
                  <a:srgbClr val="292934"/>
                </a:solidFill>
                <a:latin typeface="Arial"/>
                <a:cs typeface="Arial"/>
              </a:rPr>
              <a:t>in</a:t>
            </a:r>
            <a:r>
              <a:rPr lang="zh-CN" altLang="en-US" sz="2400" dirty="0">
                <a:solidFill>
                  <a:srgbClr val="292934"/>
                </a:solidFill>
                <a:latin typeface="Arial"/>
                <a:cs typeface="Arial"/>
              </a:rPr>
              <a:t> </a:t>
            </a:r>
            <a:r>
              <a:rPr lang="en-US" altLang="zh-CN" sz="2400" dirty="0">
                <a:solidFill>
                  <a:srgbClr val="292934"/>
                </a:solidFill>
                <a:latin typeface="Arial"/>
                <a:cs typeface="Arial"/>
              </a:rPr>
              <a:t>more</a:t>
            </a:r>
            <a:r>
              <a:rPr lang="zh-CN" altLang="en-US" sz="2400" dirty="0">
                <a:solidFill>
                  <a:srgbClr val="292934"/>
                </a:solidFill>
                <a:latin typeface="Arial"/>
                <a:cs typeface="Arial"/>
              </a:rPr>
              <a:t> </a:t>
            </a:r>
            <a:r>
              <a:rPr lang="en-US" altLang="zh-CN" sz="2400" dirty="0">
                <a:solidFill>
                  <a:srgbClr val="292934"/>
                </a:solidFill>
                <a:latin typeface="Arial"/>
                <a:cs typeface="Arial"/>
              </a:rPr>
              <a:t>than</a:t>
            </a:r>
            <a:r>
              <a:rPr lang="zh-CN" altLang="en-US" sz="2400" dirty="0">
                <a:solidFill>
                  <a:srgbClr val="292934"/>
                </a:solidFill>
                <a:latin typeface="Arial"/>
                <a:cs typeface="Arial"/>
              </a:rPr>
              <a:t> </a:t>
            </a:r>
            <a:r>
              <a:rPr lang="en-US" altLang="zh-CN" sz="2400" dirty="0">
                <a:solidFill>
                  <a:srgbClr val="292934"/>
                </a:solidFill>
                <a:latin typeface="Arial"/>
                <a:cs typeface="Arial"/>
              </a:rPr>
              <a:t>one</a:t>
            </a:r>
            <a:r>
              <a:rPr lang="zh-CN" altLang="en-US" sz="2400" dirty="0">
                <a:solidFill>
                  <a:srgbClr val="292934"/>
                </a:solidFill>
                <a:latin typeface="Arial"/>
                <a:cs typeface="Arial"/>
              </a:rPr>
              <a:t> </a:t>
            </a:r>
            <a:r>
              <a:rPr lang="en-US" altLang="zh-CN" sz="2400" dirty="0">
                <a:solidFill>
                  <a:srgbClr val="292934"/>
                </a:solidFill>
                <a:latin typeface="Arial"/>
                <a:cs typeface="Arial"/>
              </a:rPr>
              <a:t>subtype</a:t>
            </a:r>
            <a:r>
              <a:rPr lang="zh-CN" altLang="en-US" sz="2400" dirty="0">
                <a:solidFill>
                  <a:srgbClr val="292934"/>
                </a:solidFill>
                <a:latin typeface="Arial"/>
                <a:cs typeface="Arial"/>
              </a:rPr>
              <a:t> </a:t>
            </a:r>
            <a:endParaRPr lang="en-US" altLang="zh-CN" sz="2400" dirty="0">
              <a:solidFill>
                <a:srgbClr val="292934"/>
              </a:solidFill>
              <a:latin typeface="Arial"/>
              <a:cs typeface="Arial"/>
            </a:endParaRPr>
          </a:p>
          <a:p>
            <a:pPr marL="647700" marR="811530" lvl="1" indent="-177800">
              <a:lnSpc>
                <a:spcPts val="2800"/>
              </a:lnSpc>
              <a:spcBef>
                <a:spcPts val="480"/>
              </a:spcBef>
              <a:buClr>
                <a:srgbClr val="93A299"/>
              </a:buClr>
              <a:buSzPct val="85416"/>
              <a:buFont typeface="Arial"/>
              <a:buChar char="•"/>
              <a:tabLst>
                <a:tab pos="195580" algn="l"/>
              </a:tabLst>
            </a:pPr>
            <a:r>
              <a:rPr sz="2000" dirty="0">
                <a:solidFill>
                  <a:srgbClr val="292934"/>
                </a:solidFill>
                <a:latin typeface="Arial"/>
                <a:cs typeface="Arial"/>
              </a:rPr>
              <a:t>Implementation requires the use of one discriminator attribute for  each subtype</a:t>
            </a:r>
            <a:r>
              <a:rPr lang="en-US" sz="2000" dirty="0">
                <a:solidFill>
                  <a:srgbClr val="292934"/>
                </a:solidFill>
                <a:latin typeface="Arial"/>
                <a:cs typeface="Arial"/>
              </a:rPr>
              <a:t> (EMP_IS_P, EMP_IS_M, EMP_IS_A</a:t>
            </a:r>
            <a:r>
              <a:rPr lang="is-IS" sz="2000" dirty="0">
                <a:solidFill>
                  <a:srgbClr val="292934"/>
                </a:solidFill>
                <a:latin typeface="Arial"/>
                <a:cs typeface="Arial"/>
              </a:rPr>
              <a:t>…</a:t>
            </a:r>
            <a:r>
              <a:rPr lang="en-US" sz="2000" dirty="0">
                <a:solidFill>
                  <a:srgbClr val="292934"/>
                </a:solidFill>
                <a:latin typeface="Arial"/>
                <a:cs typeface="Arial"/>
              </a:rPr>
              <a:t>)</a:t>
            </a:r>
            <a:endParaRPr sz="2000" dirty="0">
              <a:solidFill>
                <a:srgbClr val="292934"/>
              </a:solidFill>
              <a:latin typeface="Arial"/>
              <a:cs typeface="Arial"/>
            </a:endParaRPr>
          </a:p>
        </p:txBody>
      </p:sp>
    </p:spTree>
    <p:extLst>
      <p:ext uri="{BB962C8B-B14F-4D97-AF65-F5344CB8AC3E}">
        <p14:creationId xmlns:p14="http://schemas.microsoft.com/office/powerpoint/2010/main" val="3482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2559" rIns="0" bIns="0" rtlCol="0">
            <a:spAutoFit/>
          </a:bodyPr>
          <a:lstStyle/>
          <a:p>
            <a:pPr marL="12700">
              <a:lnSpc>
                <a:spcPct val="100000"/>
              </a:lnSpc>
            </a:pPr>
            <a:r>
              <a:rPr sz="4000" spc="-100" dirty="0"/>
              <a:t>Scope</a:t>
            </a:r>
            <a:endParaRPr sz="4000"/>
          </a:p>
        </p:txBody>
      </p:sp>
      <p:sp>
        <p:nvSpPr>
          <p:cNvPr id="3" name="object 3"/>
          <p:cNvSpPr txBox="1"/>
          <p:nvPr/>
        </p:nvSpPr>
        <p:spPr>
          <a:xfrm>
            <a:off x="609600" y="1676400"/>
            <a:ext cx="7848600" cy="4006225"/>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Chapters</a:t>
            </a:r>
            <a:r>
              <a:rPr sz="2400" b="1" spc="-100" dirty="0">
                <a:solidFill>
                  <a:srgbClr val="292934"/>
                </a:solidFill>
                <a:latin typeface="Arial"/>
                <a:cs typeface="Arial"/>
              </a:rPr>
              <a:t> </a:t>
            </a:r>
            <a:r>
              <a:rPr sz="2400" b="1" dirty="0">
                <a:solidFill>
                  <a:srgbClr val="292934"/>
                </a:solidFill>
                <a:latin typeface="Arial"/>
                <a:cs typeface="Arial"/>
              </a:rPr>
              <a:t>4-7</a:t>
            </a:r>
            <a:endParaRPr sz="2400" dirty="0">
              <a:latin typeface="Arial"/>
              <a:cs typeface="Arial"/>
            </a:endParaRPr>
          </a:p>
          <a:p>
            <a:pPr>
              <a:lnSpc>
                <a:spcPct val="100000"/>
              </a:lnSpc>
            </a:pPr>
            <a:endParaRPr sz="1800" dirty="0">
              <a:latin typeface="Times New Roman"/>
              <a:cs typeface="Times New Roman"/>
            </a:endParaRPr>
          </a:p>
          <a:p>
            <a:pPr marL="195580" indent="-182880">
              <a:lnSpc>
                <a:spcPct val="100000"/>
              </a:lnSpc>
              <a:spcBef>
                <a:spcPts val="495"/>
              </a:spcBef>
              <a:buClr>
                <a:srgbClr val="93A299"/>
              </a:buClr>
              <a:buSzPct val="83333"/>
              <a:buChar char="•"/>
              <a:tabLst>
                <a:tab pos="195580" algn="l"/>
              </a:tabLst>
            </a:pPr>
            <a:r>
              <a:rPr lang="en-US" sz="2400" spc="-25" dirty="0">
                <a:solidFill>
                  <a:srgbClr val="292934"/>
                </a:solidFill>
                <a:latin typeface="Arial"/>
                <a:cs typeface="Arial"/>
              </a:rPr>
              <a:t>Test-taking: </a:t>
            </a:r>
            <a:r>
              <a:rPr lang="en-US" sz="2400" dirty="0">
                <a:solidFill>
                  <a:srgbClr val="292934"/>
                </a:solidFill>
                <a:latin typeface="Arial"/>
                <a:cs typeface="Arial"/>
              </a:rPr>
              <a:t>via</a:t>
            </a:r>
            <a:r>
              <a:rPr lang="en-US" altLang="zh-CN" sz="2400" dirty="0">
                <a:solidFill>
                  <a:srgbClr val="292934"/>
                </a:solidFill>
                <a:latin typeface="Arial"/>
                <a:cs typeface="Arial"/>
              </a:rPr>
              <a:t> Canvas</a:t>
            </a:r>
            <a:r>
              <a:rPr lang="en-US" sz="2400" dirty="0">
                <a:solidFill>
                  <a:srgbClr val="292934"/>
                </a:solidFill>
                <a:latin typeface="Arial"/>
                <a:cs typeface="Arial"/>
              </a:rPr>
              <a:t> (</a:t>
            </a:r>
            <a:r>
              <a:rPr lang="en-US" sz="2400">
                <a:solidFill>
                  <a:srgbClr val="292934"/>
                </a:solidFill>
                <a:latin typeface="Arial"/>
                <a:cs typeface="Arial"/>
              </a:rPr>
              <a:t>open</a:t>
            </a:r>
            <a:r>
              <a:rPr lang="en-US" sz="2400" spc="-50">
                <a:solidFill>
                  <a:srgbClr val="292934"/>
                </a:solidFill>
                <a:latin typeface="Arial"/>
                <a:cs typeface="Arial"/>
              </a:rPr>
              <a:t> </a:t>
            </a:r>
            <a:r>
              <a:rPr lang="en-US" sz="2400">
                <a:solidFill>
                  <a:srgbClr val="292934"/>
                </a:solidFill>
                <a:latin typeface="Arial"/>
                <a:cs typeface="Arial"/>
              </a:rPr>
              <a:t>book)</a:t>
            </a:r>
            <a:endParaRPr lang="en-US" sz="2400" dirty="0">
              <a:latin typeface="Arial"/>
              <a:cs typeface="Arial"/>
            </a:endParaRPr>
          </a:p>
          <a:p>
            <a:pPr marL="195580" indent="-182880">
              <a:lnSpc>
                <a:spcPct val="100000"/>
              </a:lnSpc>
              <a:spcBef>
                <a:spcPts val="620"/>
              </a:spcBef>
              <a:buClr>
                <a:srgbClr val="93A299"/>
              </a:buClr>
              <a:buSzPct val="83333"/>
              <a:buChar char="•"/>
              <a:tabLst>
                <a:tab pos="195580" algn="l"/>
              </a:tabLst>
            </a:pPr>
            <a:r>
              <a:rPr lang="en-US" sz="2400" dirty="0">
                <a:solidFill>
                  <a:srgbClr val="292934"/>
                </a:solidFill>
                <a:latin typeface="Arial"/>
                <a:cs typeface="Arial"/>
              </a:rPr>
              <a:t>Date/Location: Apr</a:t>
            </a:r>
            <a:r>
              <a:rPr lang="en-US" altLang="zh-CN" sz="2400" dirty="0">
                <a:solidFill>
                  <a:srgbClr val="292934"/>
                </a:solidFill>
                <a:latin typeface="Arial"/>
                <a:cs typeface="Arial"/>
              </a:rPr>
              <a:t>. 15</a:t>
            </a:r>
            <a:r>
              <a:rPr lang="en-US" sz="2400" dirty="0">
                <a:solidFill>
                  <a:srgbClr val="292934"/>
                </a:solidFill>
                <a:latin typeface="Arial"/>
                <a:cs typeface="Arial"/>
              </a:rPr>
              <a:t>; </a:t>
            </a:r>
            <a:r>
              <a:rPr lang="en-US" sz="2400" spc="-5" dirty="0">
                <a:solidFill>
                  <a:srgbClr val="292934"/>
                </a:solidFill>
                <a:latin typeface="Arial"/>
                <a:cs typeface="Arial"/>
              </a:rPr>
              <a:t>take-home</a:t>
            </a:r>
          </a:p>
          <a:p>
            <a:pPr marL="195580" indent="-182880">
              <a:spcBef>
                <a:spcPts val="620"/>
              </a:spcBef>
              <a:buClr>
                <a:srgbClr val="93A299"/>
              </a:buClr>
              <a:buSzPct val="83333"/>
              <a:buFontTx/>
              <a:buChar char="•"/>
              <a:tabLst>
                <a:tab pos="195580" algn="l"/>
              </a:tabLst>
            </a:pPr>
            <a:r>
              <a:rPr lang="en-US" sz="2400" dirty="0">
                <a:solidFill>
                  <a:srgbClr val="292934"/>
                </a:solidFill>
                <a:latin typeface="Arial"/>
                <a:cs typeface="Arial"/>
              </a:rPr>
              <a:t>Available: Apr. 15 from 12:01am – 1:00pm</a:t>
            </a:r>
          </a:p>
          <a:p>
            <a:pPr marL="195580" indent="-182880">
              <a:lnSpc>
                <a:spcPct val="100000"/>
              </a:lnSpc>
              <a:spcBef>
                <a:spcPts val="520"/>
              </a:spcBef>
              <a:buClr>
                <a:srgbClr val="93A299"/>
              </a:buClr>
              <a:buSzPct val="83333"/>
              <a:buChar char="•"/>
              <a:tabLst>
                <a:tab pos="195580" algn="l"/>
              </a:tabLst>
            </a:pPr>
            <a:r>
              <a:rPr lang="en-US" sz="2400" spc="-20" dirty="0">
                <a:solidFill>
                  <a:srgbClr val="292934"/>
                </a:solidFill>
                <a:latin typeface="Arial"/>
                <a:cs typeface="Arial"/>
              </a:rPr>
              <a:t>Time: </a:t>
            </a:r>
            <a:r>
              <a:rPr lang="en-US" sz="2400" dirty="0">
                <a:solidFill>
                  <a:srgbClr val="292934"/>
                </a:solidFill>
                <a:latin typeface="Arial"/>
                <a:cs typeface="Arial"/>
              </a:rPr>
              <a:t>(</a:t>
            </a:r>
            <a:r>
              <a:rPr lang="en-US" altLang="zh-CN" sz="2400" dirty="0">
                <a:solidFill>
                  <a:srgbClr val="292934"/>
                </a:solidFill>
                <a:latin typeface="Arial"/>
                <a:cs typeface="Arial"/>
              </a:rPr>
              <a:t>75 minutes</a:t>
            </a:r>
            <a:r>
              <a:rPr lang="en-US" sz="2400" dirty="0">
                <a:solidFill>
                  <a:srgbClr val="292934"/>
                </a:solidFill>
                <a:latin typeface="Arial"/>
                <a:cs typeface="Arial"/>
              </a:rPr>
              <a:t>)</a:t>
            </a:r>
            <a:endParaRPr lang="en-US" sz="2400" dirty="0">
              <a:latin typeface="Arial"/>
              <a:cs typeface="Arial"/>
            </a:endParaRPr>
          </a:p>
          <a:p>
            <a:pPr marL="195580" indent="-182880">
              <a:spcBef>
                <a:spcPts val="1415"/>
              </a:spcBef>
              <a:buClr>
                <a:srgbClr val="93A299"/>
              </a:buClr>
              <a:buSzPct val="83333"/>
              <a:buFont typeface="Arial"/>
              <a:buChar char="•"/>
              <a:tabLst>
                <a:tab pos="195580" algn="l"/>
              </a:tabLst>
            </a:pPr>
            <a:r>
              <a:rPr lang="en-US" sz="2400" b="1" spc="-5" dirty="0">
                <a:solidFill>
                  <a:srgbClr val="292934"/>
                </a:solidFill>
                <a:latin typeface="Arial"/>
                <a:cs typeface="Arial"/>
              </a:rPr>
              <a:t>Format</a:t>
            </a:r>
          </a:p>
          <a:p>
            <a:pPr marL="462280" lvl="1" indent="-182880">
              <a:spcBef>
                <a:spcPts val="500"/>
              </a:spcBef>
              <a:buClr>
                <a:srgbClr val="93A299"/>
              </a:buClr>
              <a:buSzPct val="85000"/>
              <a:buChar char="•"/>
              <a:tabLst>
                <a:tab pos="462280" algn="l"/>
              </a:tabLst>
            </a:pPr>
            <a:r>
              <a:rPr lang="en-US" sz="2000" b="1" dirty="0">
                <a:solidFill>
                  <a:srgbClr val="292934"/>
                </a:solidFill>
                <a:latin typeface="Arial"/>
                <a:cs typeface="Arial"/>
              </a:rPr>
              <a:t>Open Book, online </a:t>
            </a:r>
            <a:r>
              <a:rPr lang="en-US" sz="2000" dirty="0">
                <a:solidFill>
                  <a:srgbClr val="292934"/>
                </a:solidFill>
                <a:latin typeface="Arial"/>
                <a:cs typeface="Arial"/>
              </a:rPr>
              <a:t>(you are allowed to use your laptop to check electronic copies)</a:t>
            </a:r>
          </a:p>
          <a:p>
            <a:pPr marL="462280" lvl="1" indent="-182880">
              <a:spcBef>
                <a:spcPts val="500"/>
              </a:spcBef>
              <a:buClr>
                <a:srgbClr val="93A299"/>
              </a:buClr>
              <a:buSzPct val="85000"/>
              <a:buChar char="•"/>
              <a:tabLst>
                <a:tab pos="462280" algn="l"/>
              </a:tabLst>
            </a:pPr>
            <a:endParaRPr lang="en-US" sz="2000" dirty="0">
              <a:solidFill>
                <a:srgbClr val="292934"/>
              </a:solidFill>
              <a:latin typeface="Arial"/>
              <a:cs typeface="Arial"/>
            </a:endParaRPr>
          </a:p>
        </p:txBody>
      </p:sp>
    </p:spTree>
    <p:extLst>
      <p:ext uri="{BB962C8B-B14F-4D97-AF65-F5344CB8AC3E}">
        <p14:creationId xmlns:p14="http://schemas.microsoft.com/office/powerpoint/2010/main" val="286226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09600"/>
            <a:ext cx="6182995" cy="859790"/>
          </a:xfrm>
          <a:prstGeom prst="rect">
            <a:avLst/>
          </a:prstGeom>
        </p:spPr>
        <p:txBody>
          <a:bodyPr vert="horz" wrap="square" lIns="0" tIns="0" rIns="0" bIns="0" rtlCol="0">
            <a:spAutoFit/>
          </a:bodyPr>
          <a:lstStyle/>
          <a:p>
            <a:pPr marL="12700" marR="5080">
              <a:lnSpc>
                <a:spcPts val="3400"/>
              </a:lnSpc>
            </a:pPr>
            <a:r>
              <a:rPr sz="2900" spc="-85" dirty="0"/>
              <a:t>Figure</a:t>
            </a:r>
            <a:r>
              <a:rPr sz="2900" spc="-220" dirty="0"/>
              <a:t> </a:t>
            </a:r>
            <a:r>
              <a:rPr sz="2900" spc="-70" dirty="0"/>
              <a:t>5.4</a:t>
            </a:r>
            <a:r>
              <a:rPr sz="2900" spc="-210" dirty="0"/>
              <a:t> </a:t>
            </a:r>
            <a:r>
              <a:rPr sz="2900" dirty="0"/>
              <a:t>-</a:t>
            </a:r>
            <a:r>
              <a:rPr sz="2900" spc="-215" dirty="0"/>
              <a:t> </a:t>
            </a:r>
            <a:r>
              <a:rPr sz="2900" spc="-100" dirty="0"/>
              <a:t>Specialization</a:t>
            </a:r>
            <a:r>
              <a:rPr sz="2900" spc="-215" dirty="0"/>
              <a:t> </a:t>
            </a:r>
            <a:r>
              <a:rPr sz="2900" spc="-95" dirty="0"/>
              <a:t>Hierarchy</a:t>
            </a:r>
            <a:r>
              <a:rPr sz="2900" spc="-204" dirty="0"/>
              <a:t> </a:t>
            </a:r>
            <a:r>
              <a:rPr sz="2900" spc="-105" dirty="0"/>
              <a:t>with  </a:t>
            </a:r>
            <a:r>
              <a:rPr sz="2900" spc="-95" dirty="0"/>
              <a:t>Overlapping</a:t>
            </a:r>
            <a:r>
              <a:rPr sz="2900" spc="-270" dirty="0"/>
              <a:t> </a:t>
            </a:r>
            <a:r>
              <a:rPr sz="2900" spc="-105" dirty="0"/>
              <a:t>Subtypes</a:t>
            </a:r>
            <a:endParaRPr sz="2900"/>
          </a:p>
        </p:txBody>
      </p:sp>
      <p:sp>
        <p:nvSpPr>
          <p:cNvPr id="3" name="object 3"/>
          <p:cNvSpPr/>
          <p:nvPr/>
        </p:nvSpPr>
        <p:spPr>
          <a:xfrm>
            <a:off x="1219200" y="1600200"/>
            <a:ext cx="6781800" cy="47339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100" dirty="0"/>
              <a:t>Completeness</a:t>
            </a:r>
            <a:r>
              <a:rPr sz="3600" spc="-245" dirty="0"/>
              <a:t> </a:t>
            </a:r>
            <a:r>
              <a:rPr sz="3600" spc="-105" dirty="0"/>
              <a:t>Constraint</a:t>
            </a:r>
            <a:endParaRPr sz="3600"/>
          </a:p>
        </p:txBody>
      </p:sp>
      <p:sp>
        <p:nvSpPr>
          <p:cNvPr id="3" name="object 3"/>
          <p:cNvSpPr txBox="1"/>
          <p:nvPr/>
        </p:nvSpPr>
        <p:spPr>
          <a:xfrm>
            <a:off x="535940" y="1666240"/>
            <a:ext cx="7764780" cy="2481580"/>
          </a:xfrm>
          <a:prstGeom prst="rect">
            <a:avLst/>
          </a:prstGeom>
        </p:spPr>
        <p:txBody>
          <a:bodyPr vert="horz" wrap="square" lIns="0" tIns="0" rIns="0" bIns="0" rtlCol="0">
            <a:spAutoFit/>
          </a:bodyPr>
          <a:lstStyle/>
          <a:p>
            <a:pPr marL="190500" marR="5080" indent="-177800">
              <a:lnSpc>
                <a:spcPts val="2800"/>
              </a:lnSpc>
              <a:buClr>
                <a:srgbClr val="93A299"/>
              </a:buClr>
              <a:buSzPct val="85416"/>
              <a:buChar char="•"/>
              <a:tabLst>
                <a:tab pos="195580" algn="l"/>
              </a:tabLst>
            </a:pPr>
            <a:r>
              <a:rPr sz="2400" dirty="0">
                <a:solidFill>
                  <a:srgbClr val="292934"/>
                </a:solidFill>
                <a:latin typeface="Arial"/>
                <a:cs typeface="Arial"/>
              </a:rPr>
              <a:t>Specifies whether each supertype occurrence must</a:t>
            </a:r>
            <a:r>
              <a:rPr sz="2400" spc="-114" dirty="0">
                <a:solidFill>
                  <a:srgbClr val="292934"/>
                </a:solidFill>
                <a:latin typeface="Arial"/>
                <a:cs typeface="Arial"/>
              </a:rPr>
              <a:t> </a:t>
            </a:r>
            <a:r>
              <a:rPr sz="2400" dirty="0">
                <a:solidFill>
                  <a:srgbClr val="292934"/>
                </a:solidFill>
                <a:latin typeface="Arial"/>
                <a:cs typeface="Arial"/>
              </a:rPr>
              <a:t>also  be a member of at least one</a:t>
            </a:r>
            <a:r>
              <a:rPr sz="2400" spc="-114" dirty="0">
                <a:solidFill>
                  <a:srgbClr val="292934"/>
                </a:solidFill>
                <a:latin typeface="Arial"/>
                <a:cs typeface="Arial"/>
              </a:rPr>
              <a:t> </a:t>
            </a:r>
            <a:r>
              <a:rPr sz="2400" dirty="0">
                <a:solidFill>
                  <a:srgbClr val="292934"/>
                </a:solidFill>
                <a:latin typeface="Arial"/>
                <a:cs typeface="Arial"/>
              </a:rPr>
              <a:t>subtype</a:t>
            </a:r>
            <a:endParaRPr sz="2400">
              <a:latin typeface="Arial"/>
              <a:cs typeface="Arial"/>
            </a:endParaRPr>
          </a:p>
          <a:p>
            <a:pPr marL="195580" indent="-182880">
              <a:lnSpc>
                <a:spcPct val="100000"/>
              </a:lnSpc>
              <a:spcBef>
                <a:spcPts val="515"/>
              </a:spcBef>
              <a:buClr>
                <a:srgbClr val="93A299"/>
              </a:buClr>
              <a:buSzPct val="83333"/>
              <a:buChar char="•"/>
              <a:tabLst>
                <a:tab pos="195580" algn="l"/>
              </a:tabLst>
            </a:pPr>
            <a:r>
              <a:rPr sz="2400" spc="-30" dirty="0">
                <a:solidFill>
                  <a:srgbClr val="292934"/>
                </a:solidFill>
                <a:latin typeface="Arial"/>
                <a:cs typeface="Arial"/>
              </a:rPr>
              <a:t>Types</a:t>
            </a:r>
            <a:endParaRPr sz="2400">
              <a:latin typeface="Arial"/>
              <a:cs typeface="Arial"/>
            </a:endParaRPr>
          </a:p>
          <a:p>
            <a:pPr marL="469900" marR="546100" lvl="1" indent="-190500">
              <a:lnSpc>
                <a:spcPts val="2320"/>
              </a:lnSpc>
              <a:spcBef>
                <a:spcPts val="665"/>
              </a:spcBef>
              <a:buClr>
                <a:srgbClr val="93A299"/>
              </a:buClr>
              <a:buSzPct val="85000"/>
              <a:buFont typeface="Arial"/>
              <a:buChar char="•"/>
              <a:tabLst>
                <a:tab pos="462280" algn="l"/>
              </a:tabLst>
            </a:pPr>
            <a:r>
              <a:rPr sz="2000" b="1" dirty="0">
                <a:solidFill>
                  <a:srgbClr val="292934"/>
                </a:solidFill>
                <a:latin typeface="Arial"/>
                <a:cs typeface="Arial"/>
              </a:rPr>
              <a:t>Partial </a:t>
            </a:r>
            <a:r>
              <a:rPr sz="2000" b="1" spc="-5" dirty="0">
                <a:solidFill>
                  <a:srgbClr val="292934"/>
                </a:solidFill>
                <a:latin typeface="Arial"/>
                <a:cs typeface="Arial"/>
              </a:rPr>
              <a:t>completeness</a:t>
            </a:r>
            <a:r>
              <a:rPr sz="2000" spc="-5" dirty="0">
                <a:solidFill>
                  <a:srgbClr val="292934"/>
                </a:solidFill>
                <a:latin typeface="Arial"/>
                <a:cs typeface="Arial"/>
              </a:rPr>
              <a:t>: </a:t>
            </a:r>
            <a:r>
              <a:rPr sz="2000" dirty="0">
                <a:solidFill>
                  <a:srgbClr val="292934"/>
                </a:solidFill>
                <a:latin typeface="Arial"/>
                <a:cs typeface="Arial"/>
              </a:rPr>
              <a:t>Not every supertype occurrence is</a:t>
            </a:r>
            <a:r>
              <a:rPr sz="2000" spc="-55" dirty="0">
                <a:solidFill>
                  <a:srgbClr val="292934"/>
                </a:solidFill>
                <a:latin typeface="Arial"/>
                <a:cs typeface="Arial"/>
              </a:rPr>
              <a:t> </a:t>
            </a:r>
            <a:r>
              <a:rPr sz="2000" dirty="0">
                <a:solidFill>
                  <a:srgbClr val="292934"/>
                </a:solidFill>
                <a:latin typeface="Arial"/>
                <a:cs typeface="Arial"/>
              </a:rPr>
              <a:t>a  member of a</a:t>
            </a:r>
            <a:r>
              <a:rPr sz="2000" spc="-105" dirty="0">
                <a:solidFill>
                  <a:srgbClr val="292934"/>
                </a:solidFill>
                <a:latin typeface="Arial"/>
                <a:cs typeface="Arial"/>
              </a:rPr>
              <a:t> </a:t>
            </a:r>
            <a:r>
              <a:rPr sz="2000" dirty="0">
                <a:solidFill>
                  <a:srgbClr val="292934"/>
                </a:solidFill>
                <a:latin typeface="Arial"/>
                <a:cs typeface="Arial"/>
              </a:rPr>
              <a:t>subtype</a:t>
            </a:r>
            <a:endParaRPr sz="2000">
              <a:latin typeface="Arial"/>
              <a:cs typeface="Arial"/>
            </a:endParaRPr>
          </a:p>
          <a:p>
            <a:pPr marL="469900" marR="452120" lvl="1" indent="-190500">
              <a:lnSpc>
                <a:spcPct val="100800"/>
              </a:lnSpc>
              <a:spcBef>
                <a:spcPts val="395"/>
              </a:spcBef>
              <a:buClr>
                <a:srgbClr val="93A299"/>
              </a:buClr>
              <a:buSzPct val="85000"/>
              <a:buFont typeface="Arial"/>
              <a:buChar char="•"/>
              <a:tabLst>
                <a:tab pos="462280" algn="l"/>
              </a:tabLst>
            </a:pPr>
            <a:r>
              <a:rPr sz="2000" b="1" spc="-30" dirty="0">
                <a:solidFill>
                  <a:srgbClr val="292934"/>
                </a:solidFill>
                <a:latin typeface="Arial"/>
                <a:cs typeface="Arial"/>
              </a:rPr>
              <a:t>Total </a:t>
            </a:r>
            <a:r>
              <a:rPr sz="2000" b="1" spc="-5" dirty="0">
                <a:solidFill>
                  <a:srgbClr val="292934"/>
                </a:solidFill>
                <a:latin typeface="Arial"/>
                <a:cs typeface="Arial"/>
              </a:rPr>
              <a:t>completeness</a:t>
            </a:r>
            <a:r>
              <a:rPr sz="2000" spc="-5" dirty="0">
                <a:solidFill>
                  <a:srgbClr val="292934"/>
                </a:solidFill>
                <a:latin typeface="Arial"/>
                <a:cs typeface="Arial"/>
              </a:rPr>
              <a:t>: </a:t>
            </a:r>
            <a:r>
              <a:rPr sz="2000" dirty="0">
                <a:solidFill>
                  <a:srgbClr val="292934"/>
                </a:solidFill>
                <a:latin typeface="Arial"/>
                <a:cs typeface="Arial"/>
              </a:rPr>
              <a:t>Every supertype occurrence must be a  member of at least one</a:t>
            </a:r>
            <a:r>
              <a:rPr sz="2000" spc="-114" dirty="0">
                <a:solidFill>
                  <a:srgbClr val="292934"/>
                </a:solidFill>
                <a:latin typeface="Arial"/>
                <a:cs typeface="Arial"/>
              </a:rPr>
              <a:t> </a:t>
            </a:r>
            <a:r>
              <a:rPr sz="2000" dirty="0">
                <a:solidFill>
                  <a:srgbClr val="292934"/>
                </a:solidFill>
                <a:latin typeface="Arial"/>
                <a:cs typeface="Arial"/>
              </a:rPr>
              <a:t>subtype</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165" dirty="0"/>
              <a:t>Table </a:t>
            </a:r>
            <a:r>
              <a:rPr sz="3600" spc="-70" dirty="0"/>
              <a:t>5.2 </a:t>
            </a:r>
            <a:r>
              <a:rPr sz="3600" dirty="0"/>
              <a:t>- </a:t>
            </a:r>
            <a:r>
              <a:rPr sz="3600" spc="-100" dirty="0"/>
              <a:t>Specialization</a:t>
            </a:r>
            <a:r>
              <a:rPr sz="3600" spc="-590" dirty="0"/>
              <a:t> </a:t>
            </a:r>
            <a:r>
              <a:rPr sz="3600" spc="-95" dirty="0"/>
              <a:t>Hierarchy  Constraint</a:t>
            </a:r>
            <a:r>
              <a:rPr sz="3600" spc="-285" dirty="0"/>
              <a:t> </a:t>
            </a:r>
            <a:r>
              <a:rPr sz="3600" spc="-100" dirty="0"/>
              <a:t>Scenarios</a:t>
            </a:r>
            <a:endParaRPr sz="3600"/>
          </a:p>
        </p:txBody>
      </p:sp>
      <p:sp>
        <p:nvSpPr>
          <p:cNvPr id="3" name="object 3"/>
          <p:cNvSpPr/>
          <p:nvPr/>
        </p:nvSpPr>
        <p:spPr>
          <a:xfrm>
            <a:off x="457200" y="2457450"/>
            <a:ext cx="8534400" cy="19335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85" dirty="0"/>
              <a:t>Entity</a:t>
            </a:r>
            <a:r>
              <a:rPr sz="3600" spc="-290" dirty="0"/>
              <a:t> </a:t>
            </a:r>
            <a:r>
              <a:rPr sz="3600" spc="-105" dirty="0"/>
              <a:t>Cluster</a:t>
            </a:r>
            <a:endParaRPr sz="3600" dirty="0"/>
          </a:p>
        </p:txBody>
      </p:sp>
      <p:sp>
        <p:nvSpPr>
          <p:cNvPr id="3" name="object 3"/>
          <p:cNvSpPr txBox="1"/>
          <p:nvPr/>
        </p:nvSpPr>
        <p:spPr>
          <a:xfrm>
            <a:off x="535940" y="1666240"/>
            <a:ext cx="7629525" cy="2313940"/>
          </a:xfrm>
          <a:prstGeom prst="rect">
            <a:avLst/>
          </a:prstGeom>
        </p:spPr>
        <p:txBody>
          <a:bodyPr vert="horz" wrap="square" lIns="0" tIns="0" rIns="0" bIns="0" rtlCol="0">
            <a:spAutoFit/>
          </a:bodyPr>
          <a:lstStyle/>
          <a:p>
            <a:pPr marL="190500" marR="480059" indent="-177800">
              <a:lnSpc>
                <a:spcPts val="2800"/>
              </a:lnSpc>
              <a:buClr>
                <a:srgbClr val="93A299"/>
              </a:buClr>
              <a:buSzPct val="85416"/>
              <a:buChar char="•"/>
              <a:tabLst>
                <a:tab pos="195580" algn="l"/>
              </a:tabLst>
            </a:pPr>
            <a:r>
              <a:rPr sz="2400" spc="-30" dirty="0">
                <a:solidFill>
                  <a:srgbClr val="292934"/>
                </a:solidFill>
                <a:latin typeface="Arial"/>
                <a:cs typeface="Arial"/>
              </a:rPr>
              <a:t>Temporary </a:t>
            </a:r>
            <a:r>
              <a:rPr sz="2400" dirty="0">
                <a:solidFill>
                  <a:srgbClr val="292934"/>
                </a:solidFill>
                <a:latin typeface="Arial"/>
                <a:cs typeface="Arial"/>
              </a:rPr>
              <a:t>(virtual) entity used to represent</a:t>
            </a:r>
            <a:r>
              <a:rPr sz="2400" spc="-75" dirty="0">
                <a:solidFill>
                  <a:srgbClr val="292934"/>
                </a:solidFill>
                <a:latin typeface="Arial"/>
                <a:cs typeface="Arial"/>
              </a:rPr>
              <a:t> </a:t>
            </a:r>
            <a:r>
              <a:rPr sz="2400" dirty="0">
                <a:solidFill>
                  <a:srgbClr val="292934"/>
                </a:solidFill>
                <a:latin typeface="Arial"/>
                <a:cs typeface="Arial"/>
              </a:rPr>
              <a:t>multiple  entities and relationships in</a:t>
            </a:r>
            <a:r>
              <a:rPr sz="2400" spc="-100" dirty="0">
                <a:solidFill>
                  <a:srgbClr val="292934"/>
                </a:solidFill>
                <a:latin typeface="Arial"/>
                <a:cs typeface="Arial"/>
              </a:rPr>
              <a:t> </a:t>
            </a:r>
            <a:r>
              <a:rPr sz="2400" dirty="0">
                <a:solidFill>
                  <a:srgbClr val="292934"/>
                </a:solidFill>
                <a:latin typeface="Arial"/>
                <a:cs typeface="Arial"/>
              </a:rPr>
              <a:t>ERD</a:t>
            </a:r>
            <a:endParaRPr sz="2400" dirty="0">
              <a:latin typeface="Arial"/>
              <a:cs typeface="Arial"/>
            </a:endParaRPr>
          </a:p>
          <a:p>
            <a:pPr marL="190500" marR="461645" indent="-177800">
              <a:lnSpc>
                <a:spcPct val="101499"/>
              </a:lnSpc>
              <a:spcBef>
                <a:spcPts val="470"/>
              </a:spcBef>
              <a:buClr>
                <a:srgbClr val="93A299"/>
              </a:buClr>
              <a:buSzPct val="83333"/>
              <a:buChar char="•"/>
              <a:tabLst>
                <a:tab pos="195580" algn="l"/>
              </a:tabLst>
            </a:pPr>
            <a:r>
              <a:rPr sz="2400" dirty="0">
                <a:solidFill>
                  <a:srgbClr val="292934"/>
                </a:solidFill>
                <a:latin typeface="Arial"/>
                <a:cs typeface="Arial"/>
              </a:rPr>
              <a:t>Combining multiple interrelated entities into a</a:t>
            </a:r>
            <a:r>
              <a:rPr sz="2400" spc="-100" dirty="0">
                <a:solidFill>
                  <a:srgbClr val="292934"/>
                </a:solidFill>
                <a:latin typeface="Arial"/>
                <a:cs typeface="Arial"/>
              </a:rPr>
              <a:t> </a:t>
            </a:r>
            <a:r>
              <a:rPr sz="2400" dirty="0">
                <a:solidFill>
                  <a:srgbClr val="292934"/>
                </a:solidFill>
                <a:latin typeface="Arial"/>
                <a:cs typeface="Arial"/>
              </a:rPr>
              <a:t>single  abstract entity</a:t>
            </a:r>
            <a:r>
              <a:rPr sz="2400" spc="-105" dirty="0">
                <a:solidFill>
                  <a:srgbClr val="292934"/>
                </a:solidFill>
                <a:latin typeface="Arial"/>
                <a:cs typeface="Arial"/>
              </a:rPr>
              <a:t> </a:t>
            </a:r>
            <a:r>
              <a:rPr sz="2400" dirty="0">
                <a:solidFill>
                  <a:srgbClr val="292934"/>
                </a:solidFill>
                <a:latin typeface="Arial"/>
                <a:cs typeface="Arial"/>
              </a:rPr>
              <a:t>object</a:t>
            </a:r>
            <a:endParaRPr sz="2400" dirty="0">
              <a:latin typeface="Arial"/>
              <a:cs typeface="Arial"/>
            </a:endParaRPr>
          </a:p>
          <a:p>
            <a:pPr marL="190500" marR="5080"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Represent multiple entities and relationships to</a:t>
            </a:r>
            <a:r>
              <a:rPr sz="2400" spc="-105" dirty="0">
                <a:solidFill>
                  <a:srgbClr val="292934"/>
                </a:solidFill>
                <a:latin typeface="Arial"/>
                <a:cs typeface="Arial"/>
              </a:rPr>
              <a:t> </a:t>
            </a:r>
            <a:r>
              <a:rPr sz="2400" dirty="0">
                <a:solidFill>
                  <a:srgbClr val="292934"/>
                </a:solidFill>
                <a:latin typeface="Arial"/>
                <a:cs typeface="Arial"/>
              </a:rPr>
              <a:t>simplify  the ERD and enhance its</a:t>
            </a:r>
            <a:r>
              <a:rPr sz="2400" spc="-100" dirty="0">
                <a:solidFill>
                  <a:srgbClr val="292934"/>
                </a:solidFill>
                <a:latin typeface="Arial"/>
                <a:cs typeface="Arial"/>
              </a:rPr>
              <a:t> </a:t>
            </a:r>
            <a:r>
              <a:rPr sz="2400" dirty="0">
                <a:solidFill>
                  <a:srgbClr val="292934"/>
                </a:solidFill>
                <a:latin typeface="Arial"/>
                <a:cs typeface="Arial"/>
              </a:rPr>
              <a:t>readability</a:t>
            </a:r>
            <a:endParaRPr sz="2400" dirty="0">
              <a:latin typeface="Arial"/>
              <a:cs typeface="Arial"/>
            </a:endParaRPr>
          </a:p>
        </p:txBody>
      </p:sp>
    </p:spTree>
    <p:extLst>
      <p:ext uri="{BB962C8B-B14F-4D97-AF65-F5344CB8AC3E}">
        <p14:creationId xmlns:p14="http://schemas.microsoft.com/office/powerpoint/2010/main" val="2068311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0" dirty="0"/>
              <a:t>Primary</a:t>
            </a:r>
            <a:r>
              <a:rPr sz="3600" spc="-275" dirty="0"/>
              <a:t> </a:t>
            </a:r>
            <a:r>
              <a:rPr sz="3600" spc="-100" dirty="0"/>
              <a:t>Keys</a:t>
            </a:r>
            <a:endParaRPr sz="3600"/>
          </a:p>
        </p:txBody>
      </p:sp>
      <p:sp>
        <p:nvSpPr>
          <p:cNvPr id="3" name="object 3"/>
          <p:cNvSpPr txBox="1"/>
          <p:nvPr/>
        </p:nvSpPr>
        <p:spPr>
          <a:xfrm>
            <a:off x="612140" y="1666240"/>
            <a:ext cx="7797800" cy="2616200"/>
          </a:xfrm>
          <a:prstGeom prst="rect">
            <a:avLst/>
          </a:prstGeom>
        </p:spPr>
        <p:txBody>
          <a:bodyPr vert="horz" wrap="square" lIns="0" tIns="0" rIns="0" bIns="0" rtlCol="0">
            <a:spAutoFit/>
          </a:bodyPr>
          <a:lstStyle/>
          <a:p>
            <a:pPr marL="190500" marR="596900" indent="-177800">
              <a:lnSpc>
                <a:spcPts val="2800"/>
              </a:lnSpc>
              <a:buClr>
                <a:srgbClr val="93A299"/>
              </a:buClr>
              <a:buSzPct val="85416"/>
              <a:buChar char="•"/>
              <a:tabLst>
                <a:tab pos="195580" algn="l"/>
              </a:tabLst>
            </a:pPr>
            <a:r>
              <a:rPr sz="2400" dirty="0">
                <a:solidFill>
                  <a:srgbClr val="292934"/>
                </a:solidFill>
                <a:latin typeface="Arial"/>
                <a:cs typeface="Arial"/>
              </a:rPr>
              <a:t>Single attribute or a combination of attributes,</a:t>
            </a:r>
            <a:r>
              <a:rPr sz="2400" spc="-110" dirty="0">
                <a:solidFill>
                  <a:srgbClr val="292934"/>
                </a:solidFill>
                <a:latin typeface="Arial"/>
                <a:cs typeface="Arial"/>
              </a:rPr>
              <a:t> </a:t>
            </a:r>
            <a:r>
              <a:rPr sz="2400" dirty="0">
                <a:solidFill>
                  <a:srgbClr val="292934"/>
                </a:solidFill>
                <a:latin typeface="Arial"/>
                <a:cs typeface="Arial"/>
              </a:rPr>
              <a:t>which  uniquely identifies </a:t>
            </a:r>
            <a:r>
              <a:rPr sz="2400" b="1" dirty="0">
                <a:solidFill>
                  <a:srgbClr val="292934"/>
                </a:solidFill>
                <a:latin typeface="Arial"/>
                <a:cs typeface="Arial"/>
              </a:rPr>
              <a:t>each entity instance or</a:t>
            </a:r>
            <a:r>
              <a:rPr sz="2400" b="1" spc="-110" dirty="0">
                <a:solidFill>
                  <a:srgbClr val="292934"/>
                </a:solidFill>
                <a:latin typeface="Arial"/>
                <a:cs typeface="Arial"/>
              </a:rPr>
              <a:t> </a:t>
            </a:r>
            <a:r>
              <a:rPr sz="2400" b="1" dirty="0">
                <a:solidFill>
                  <a:srgbClr val="292934"/>
                </a:solidFill>
                <a:latin typeface="Arial"/>
                <a:cs typeface="Arial"/>
              </a:rPr>
              <a:t>row</a:t>
            </a:r>
            <a:endParaRPr sz="2400">
              <a:latin typeface="Arial"/>
              <a:cs typeface="Arial"/>
            </a:endParaRPr>
          </a:p>
          <a:p>
            <a:pPr marL="462280" lvl="1" indent="-18288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Guarantees entity</a:t>
            </a:r>
            <a:r>
              <a:rPr sz="2000" spc="-100" dirty="0">
                <a:solidFill>
                  <a:srgbClr val="292934"/>
                </a:solidFill>
                <a:latin typeface="Arial"/>
                <a:cs typeface="Arial"/>
              </a:rPr>
              <a:t> </a:t>
            </a:r>
            <a:r>
              <a:rPr sz="2000" dirty="0">
                <a:solidFill>
                  <a:srgbClr val="292934"/>
                </a:solidFill>
                <a:latin typeface="Arial"/>
                <a:cs typeface="Arial"/>
              </a:rPr>
              <a:t>integrity</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spc="-10" dirty="0">
                <a:solidFill>
                  <a:srgbClr val="292934"/>
                </a:solidFill>
                <a:latin typeface="Arial"/>
                <a:cs typeface="Arial"/>
              </a:rPr>
              <a:t>Works </a:t>
            </a:r>
            <a:r>
              <a:rPr sz="2000" dirty="0">
                <a:solidFill>
                  <a:srgbClr val="292934"/>
                </a:solidFill>
                <a:latin typeface="Arial"/>
                <a:cs typeface="Arial"/>
              </a:rPr>
              <a:t>with foreign keys to implement</a:t>
            </a:r>
            <a:r>
              <a:rPr sz="2000" spc="-85" dirty="0">
                <a:solidFill>
                  <a:srgbClr val="292934"/>
                </a:solidFill>
                <a:latin typeface="Arial"/>
                <a:cs typeface="Arial"/>
              </a:rPr>
              <a:t> </a:t>
            </a:r>
            <a:r>
              <a:rPr sz="2000" dirty="0">
                <a:solidFill>
                  <a:srgbClr val="292934"/>
                </a:solidFill>
                <a:latin typeface="Arial"/>
                <a:cs typeface="Arial"/>
              </a:rPr>
              <a:t>relationships</a:t>
            </a:r>
            <a:endParaRPr sz="2000">
              <a:latin typeface="Arial"/>
              <a:cs typeface="Arial"/>
            </a:endParaRPr>
          </a:p>
          <a:p>
            <a:pPr lvl="1">
              <a:lnSpc>
                <a:spcPct val="100000"/>
              </a:lnSpc>
              <a:buClr>
                <a:srgbClr val="93A299"/>
              </a:buClr>
              <a:buFont typeface="Arial"/>
              <a:buChar char="•"/>
            </a:pPr>
            <a:endParaRPr sz="2000">
              <a:latin typeface="Times New Roman"/>
              <a:cs typeface="Times New Roman"/>
            </a:endParaRPr>
          </a:p>
          <a:p>
            <a:pPr marL="190500" marR="5080" indent="-177800">
              <a:lnSpc>
                <a:spcPts val="2820"/>
              </a:lnSpc>
              <a:spcBef>
                <a:spcPts val="1340"/>
              </a:spcBef>
              <a:buClr>
                <a:srgbClr val="93A299"/>
              </a:buClr>
              <a:buSzPct val="85416"/>
              <a:buFont typeface="Arial"/>
              <a:buChar char="•"/>
              <a:tabLst>
                <a:tab pos="195580" algn="l"/>
              </a:tabLst>
            </a:pPr>
            <a:r>
              <a:rPr sz="2400" b="1" dirty="0">
                <a:solidFill>
                  <a:srgbClr val="292934"/>
                </a:solidFill>
                <a:latin typeface="Arial"/>
                <a:cs typeface="Arial"/>
              </a:rPr>
              <a:t>cf.) Composite key</a:t>
            </a:r>
            <a:r>
              <a:rPr sz="2400" dirty="0">
                <a:solidFill>
                  <a:srgbClr val="292934"/>
                </a:solidFill>
                <a:latin typeface="Arial"/>
                <a:cs typeface="Arial"/>
              </a:rPr>
              <a:t>: Key that is composed of more</a:t>
            </a:r>
            <a:r>
              <a:rPr sz="2400" spc="-114" dirty="0">
                <a:solidFill>
                  <a:srgbClr val="292934"/>
                </a:solidFill>
                <a:latin typeface="Arial"/>
                <a:cs typeface="Arial"/>
              </a:rPr>
              <a:t> </a:t>
            </a:r>
            <a:r>
              <a:rPr sz="2400" dirty="0">
                <a:solidFill>
                  <a:srgbClr val="292934"/>
                </a:solidFill>
                <a:latin typeface="Arial"/>
                <a:cs typeface="Arial"/>
              </a:rPr>
              <a:t>than  one</a:t>
            </a:r>
            <a:r>
              <a:rPr sz="2400" spc="-100" dirty="0">
                <a:solidFill>
                  <a:srgbClr val="292934"/>
                </a:solidFill>
                <a:latin typeface="Arial"/>
                <a:cs typeface="Arial"/>
              </a:rPr>
              <a:t> </a:t>
            </a:r>
            <a:r>
              <a:rPr sz="2400" dirty="0">
                <a:solidFill>
                  <a:srgbClr val="292934"/>
                </a:solidFill>
                <a:latin typeface="Arial"/>
                <a:cs typeface="Arial"/>
              </a:rPr>
              <a:t>attribute</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70" dirty="0"/>
              <a:t>Use </a:t>
            </a:r>
            <a:r>
              <a:rPr sz="3600" spc="-55" dirty="0"/>
              <a:t>of </a:t>
            </a:r>
            <a:r>
              <a:rPr sz="3600" spc="-95" dirty="0"/>
              <a:t>Composite </a:t>
            </a:r>
            <a:r>
              <a:rPr sz="3600" spc="-90" dirty="0"/>
              <a:t>Primary</a:t>
            </a:r>
            <a:r>
              <a:rPr sz="3600" spc="-625" dirty="0"/>
              <a:t> </a:t>
            </a:r>
            <a:r>
              <a:rPr sz="3600" spc="-100" dirty="0"/>
              <a:t>Keys</a:t>
            </a:r>
            <a:endParaRPr sz="3600"/>
          </a:p>
        </p:txBody>
      </p:sp>
      <p:sp>
        <p:nvSpPr>
          <p:cNvPr id="3" name="object 3"/>
          <p:cNvSpPr txBox="1"/>
          <p:nvPr/>
        </p:nvSpPr>
        <p:spPr>
          <a:xfrm>
            <a:off x="535940" y="1645920"/>
            <a:ext cx="8042909" cy="170180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Composite primary keys are useful in two</a:t>
            </a:r>
            <a:r>
              <a:rPr sz="2400" spc="-100" dirty="0">
                <a:solidFill>
                  <a:srgbClr val="292934"/>
                </a:solidFill>
                <a:latin typeface="Arial"/>
                <a:cs typeface="Arial"/>
              </a:rPr>
              <a:t> </a:t>
            </a:r>
            <a:r>
              <a:rPr sz="2400" dirty="0">
                <a:solidFill>
                  <a:srgbClr val="292934"/>
                </a:solidFill>
                <a:latin typeface="Arial"/>
                <a:cs typeface="Arial"/>
              </a:rPr>
              <a:t>cases:</a:t>
            </a:r>
            <a:endParaRPr sz="2400">
              <a:latin typeface="Arial"/>
              <a:cs typeface="Arial"/>
            </a:endParaRPr>
          </a:p>
          <a:p>
            <a:pPr marL="469900" marR="668655" lvl="1" indent="-190500">
              <a:lnSpc>
                <a:spcPct val="100800"/>
              </a:lnSpc>
              <a:spcBef>
                <a:spcPts val="380"/>
              </a:spcBef>
              <a:buClr>
                <a:srgbClr val="93A299"/>
              </a:buClr>
              <a:buSzPct val="85000"/>
              <a:buChar char="•"/>
              <a:tabLst>
                <a:tab pos="462280" algn="l"/>
              </a:tabLst>
            </a:pPr>
            <a:r>
              <a:rPr sz="2000" dirty="0">
                <a:solidFill>
                  <a:srgbClr val="292934"/>
                </a:solidFill>
                <a:latin typeface="Arial"/>
                <a:cs typeface="Arial"/>
              </a:rPr>
              <a:t>As identifiers of composite entities, in which each primary</a:t>
            </a:r>
            <a:r>
              <a:rPr sz="2000" spc="-110" dirty="0">
                <a:solidFill>
                  <a:srgbClr val="292934"/>
                </a:solidFill>
                <a:latin typeface="Arial"/>
                <a:cs typeface="Arial"/>
              </a:rPr>
              <a:t> </a:t>
            </a:r>
            <a:r>
              <a:rPr sz="2000" dirty="0">
                <a:solidFill>
                  <a:srgbClr val="292934"/>
                </a:solidFill>
                <a:latin typeface="Arial"/>
                <a:cs typeface="Arial"/>
              </a:rPr>
              <a:t>key  combination is allowed only once in the M:N</a:t>
            </a:r>
            <a:r>
              <a:rPr sz="2000" spc="-100" dirty="0">
                <a:solidFill>
                  <a:srgbClr val="292934"/>
                </a:solidFill>
                <a:latin typeface="Arial"/>
                <a:cs typeface="Arial"/>
              </a:rPr>
              <a:t> </a:t>
            </a:r>
            <a:r>
              <a:rPr sz="2000" dirty="0">
                <a:solidFill>
                  <a:srgbClr val="292934"/>
                </a:solidFill>
                <a:latin typeface="Arial"/>
                <a:cs typeface="Arial"/>
              </a:rPr>
              <a:t>relationship</a:t>
            </a:r>
            <a:endParaRPr sz="2000">
              <a:latin typeface="Arial"/>
              <a:cs typeface="Arial"/>
            </a:endParaRPr>
          </a:p>
          <a:p>
            <a:pPr marL="469900" marR="5080" lvl="1" indent="-190500">
              <a:lnSpc>
                <a:spcPct val="100800"/>
              </a:lnSpc>
              <a:spcBef>
                <a:spcPts val="459"/>
              </a:spcBef>
              <a:buClr>
                <a:srgbClr val="93A299"/>
              </a:buClr>
              <a:buSzPct val="85000"/>
              <a:buChar char="•"/>
              <a:tabLst>
                <a:tab pos="462280" algn="l"/>
              </a:tabLst>
            </a:pPr>
            <a:r>
              <a:rPr sz="2000" dirty="0">
                <a:solidFill>
                  <a:srgbClr val="292934"/>
                </a:solidFill>
                <a:latin typeface="Arial"/>
                <a:cs typeface="Arial"/>
              </a:rPr>
              <a:t>As identifiers of weak entities, in which the weak entity has a</a:t>
            </a:r>
            <a:r>
              <a:rPr sz="2000" spc="-110" dirty="0">
                <a:solidFill>
                  <a:srgbClr val="292934"/>
                </a:solidFill>
                <a:latin typeface="Arial"/>
                <a:cs typeface="Arial"/>
              </a:rPr>
              <a:t> </a:t>
            </a:r>
            <a:r>
              <a:rPr sz="2000" dirty="0">
                <a:solidFill>
                  <a:srgbClr val="292934"/>
                </a:solidFill>
                <a:latin typeface="Arial"/>
                <a:cs typeface="Arial"/>
              </a:rPr>
              <a:t>strong  (identifying) relationship with the parent entity (See p.</a:t>
            </a:r>
            <a:r>
              <a:rPr sz="2000" spc="-110" dirty="0">
                <a:solidFill>
                  <a:srgbClr val="292934"/>
                </a:solidFill>
                <a:latin typeface="Arial"/>
                <a:cs typeface="Arial"/>
              </a:rPr>
              <a:t> </a:t>
            </a:r>
            <a:r>
              <a:rPr sz="2000" dirty="0">
                <a:solidFill>
                  <a:srgbClr val="292934"/>
                </a:solidFill>
                <a:latin typeface="Arial"/>
                <a:cs typeface="Arial"/>
              </a:rPr>
              <a:t>125).</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0" dirty="0"/>
              <a:t>Natural </a:t>
            </a:r>
            <a:r>
              <a:rPr sz="3600" spc="-75" dirty="0"/>
              <a:t>Keys </a:t>
            </a:r>
            <a:r>
              <a:rPr sz="3600" spc="-55" dirty="0"/>
              <a:t>or </a:t>
            </a:r>
            <a:r>
              <a:rPr sz="3600" spc="-90" dirty="0"/>
              <a:t>Natural</a:t>
            </a:r>
            <a:r>
              <a:rPr sz="3600" spc="-665" dirty="0"/>
              <a:t> </a:t>
            </a:r>
            <a:r>
              <a:rPr sz="3600" spc="-100" dirty="0"/>
              <a:t>Identifier</a:t>
            </a:r>
            <a:endParaRPr sz="3600"/>
          </a:p>
        </p:txBody>
      </p:sp>
      <p:sp>
        <p:nvSpPr>
          <p:cNvPr id="3" name="object 3"/>
          <p:cNvSpPr txBox="1"/>
          <p:nvPr/>
        </p:nvSpPr>
        <p:spPr>
          <a:xfrm>
            <a:off x="535940" y="1666240"/>
            <a:ext cx="7916545" cy="2110740"/>
          </a:xfrm>
          <a:prstGeom prst="rect">
            <a:avLst/>
          </a:prstGeom>
        </p:spPr>
        <p:txBody>
          <a:bodyPr vert="horz" wrap="square" lIns="0" tIns="0" rIns="0" bIns="0" rtlCol="0">
            <a:spAutoFit/>
          </a:bodyPr>
          <a:lstStyle/>
          <a:p>
            <a:pPr marL="190500" marR="508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Real-world identifier </a:t>
            </a:r>
            <a:r>
              <a:rPr sz="2400" dirty="0">
                <a:solidFill>
                  <a:srgbClr val="292934"/>
                </a:solidFill>
                <a:latin typeface="Arial"/>
                <a:cs typeface="Arial"/>
              </a:rPr>
              <a:t>used to uniquely identify</a:t>
            </a:r>
            <a:r>
              <a:rPr sz="2400" spc="-105" dirty="0">
                <a:solidFill>
                  <a:srgbClr val="292934"/>
                </a:solidFill>
                <a:latin typeface="Arial"/>
                <a:cs typeface="Arial"/>
              </a:rPr>
              <a:t> </a:t>
            </a:r>
            <a:r>
              <a:rPr sz="2400" dirty="0">
                <a:solidFill>
                  <a:srgbClr val="292934"/>
                </a:solidFill>
                <a:latin typeface="Arial"/>
                <a:cs typeface="Arial"/>
              </a:rPr>
              <a:t>real-world  objects</a:t>
            </a:r>
            <a:endParaRPr sz="2400">
              <a:latin typeface="Arial"/>
              <a:cs typeface="Arial"/>
            </a:endParaRPr>
          </a:p>
          <a:p>
            <a:pPr marL="469900" marR="175260" lvl="1" indent="-190500">
              <a:lnSpc>
                <a:spcPct val="100800"/>
              </a:lnSpc>
              <a:spcBef>
                <a:spcPts val="400"/>
              </a:spcBef>
              <a:buClr>
                <a:srgbClr val="93A299"/>
              </a:buClr>
              <a:buSzPct val="85000"/>
              <a:buChar char="•"/>
              <a:tabLst>
                <a:tab pos="462280" algn="l"/>
              </a:tabLst>
            </a:pPr>
            <a:r>
              <a:rPr sz="2000" dirty="0">
                <a:solidFill>
                  <a:srgbClr val="292934"/>
                </a:solidFill>
                <a:latin typeface="Arial"/>
                <a:cs typeface="Arial"/>
              </a:rPr>
              <a:t>Familiar to end users and forms part of their day-to-day</a:t>
            </a:r>
            <a:r>
              <a:rPr sz="2000" spc="-110" dirty="0">
                <a:solidFill>
                  <a:srgbClr val="292934"/>
                </a:solidFill>
                <a:latin typeface="Arial"/>
                <a:cs typeface="Arial"/>
              </a:rPr>
              <a:t> </a:t>
            </a:r>
            <a:r>
              <a:rPr sz="2000" dirty="0">
                <a:solidFill>
                  <a:srgbClr val="292934"/>
                </a:solidFill>
                <a:latin typeface="Arial"/>
                <a:cs typeface="Arial"/>
              </a:rPr>
              <a:t>business  vocabulary</a:t>
            </a:r>
            <a:endParaRPr sz="2000">
              <a:latin typeface="Arial"/>
              <a:cs typeface="Arial"/>
            </a:endParaRPr>
          </a:p>
          <a:p>
            <a:pPr marL="462280" lvl="1" indent="-182880">
              <a:lnSpc>
                <a:spcPct val="100000"/>
              </a:lnSpc>
              <a:spcBef>
                <a:spcPts val="480"/>
              </a:spcBef>
              <a:buClr>
                <a:srgbClr val="93A299"/>
              </a:buClr>
              <a:buSzPct val="85000"/>
              <a:buChar char="•"/>
              <a:tabLst>
                <a:tab pos="462280" algn="l"/>
              </a:tabLst>
            </a:pPr>
            <a:r>
              <a:rPr sz="2000" dirty="0">
                <a:solidFill>
                  <a:srgbClr val="292934"/>
                </a:solidFill>
                <a:latin typeface="Arial"/>
                <a:cs typeface="Arial"/>
              </a:rPr>
              <a:t>Also known as natural</a:t>
            </a:r>
            <a:r>
              <a:rPr sz="2000" spc="-100" dirty="0">
                <a:solidFill>
                  <a:srgbClr val="292934"/>
                </a:solidFill>
                <a:latin typeface="Arial"/>
                <a:cs typeface="Arial"/>
              </a:rPr>
              <a:t> </a:t>
            </a:r>
            <a:r>
              <a:rPr sz="2000" dirty="0">
                <a:solidFill>
                  <a:srgbClr val="292934"/>
                </a:solidFill>
                <a:latin typeface="Arial"/>
                <a:cs typeface="Arial"/>
              </a:rPr>
              <a:t>identifier</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Used as the primary key of the entity being</a:t>
            </a:r>
            <a:r>
              <a:rPr sz="2000" spc="-105" dirty="0">
                <a:solidFill>
                  <a:srgbClr val="292934"/>
                </a:solidFill>
                <a:latin typeface="Arial"/>
                <a:cs typeface="Arial"/>
              </a:rPr>
              <a:t> </a:t>
            </a:r>
            <a:r>
              <a:rPr sz="2000" dirty="0">
                <a:solidFill>
                  <a:srgbClr val="292934"/>
                </a:solidFill>
                <a:latin typeface="Arial"/>
                <a:cs typeface="Arial"/>
              </a:rPr>
              <a:t>modeled</a:t>
            </a:r>
            <a:endParaRPr sz="2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90" dirty="0"/>
              <a:t>Surrogate</a:t>
            </a:r>
            <a:r>
              <a:rPr sz="3600" spc="-295" dirty="0"/>
              <a:t> </a:t>
            </a:r>
            <a:r>
              <a:rPr sz="3600" spc="-100" dirty="0"/>
              <a:t>Keys</a:t>
            </a:r>
            <a:endParaRPr sz="3600"/>
          </a:p>
        </p:txBody>
      </p:sp>
      <p:sp>
        <p:nvSpPr>
          <p:cNvPr id="3" name="object 3"/>
          <p:cNvSpPr txBox="1"/>
          <p:nvPr/>
        </p:nvSpPr>
        <p:spPr>
          <a:xfrm>
            <a:off x="612140" y="1437640"/>
            <a:ext cx="7520940" cy="1744980"/>
          </a:xfrm>
          <a:prstGeom prst="rect">
            <a:avLst/>
          </a:prstGeom>
        </p:spPr>
        <p:txBody>
          <a:bodyPr vert="horz" wrap="square" lIns="0" tIns="0" rIns="0" bIns="0" rtlCol="0">
            <a:spAutoFit/>
          </a:bodyPr>
          <a:lstStyle/>
          <a:p>
            <a:pPr marL="190500" marR="219710" indent="-177800">
              <a:lnSpc>
                <a:spcPts val="2800"/>
              </a:lnSpc>
              <a:buClr>
                <a:srgbClr val="93A299"/>
              </a:buClr>
              <a:buSzPct val="85416"/>
              <a:buChar char="•"/>
              <a:tabLst>
                <a:tab pos="195580" algn="l"/>
              </a:tabLst>
            </a:pPr>
            <a:r>
              <a:rPr sz="2400" dirty="0">
                <a:solidFill>
                  <a:srgbClr val="292934"/>
                </a:solidFill>
                <a:latin typeface="Arial"/>
                <a:cs typeface="Arial"/>
              </a:rPr>
              <a:t>A primary key </a:t>
            </a:r>
            <a:r>
              <a:rPr sz="2400" b="1" dirty="0">
                <a:solidFill>
                  <a:srgbClr val="292934"/>
                </a:solidFill>
                <a:latin typeface="Arial"/>
                <a:cs typeface="Arial"/>
              </a:rPr>
              <a:t>created by the database designer</a:t>
            </a:r>
            <a:r>
              <a:rPr sz="2400" b="1" spc="-250" dirty="0">
                <a:solidFill>
                  <a:srgbClr val="292934"/>
                </a:solidFill>
                <a:latin typeface="Arial"/>
                <a:cs typeface="Arial"/>
              </a:rPr>
              <a:t> </a:t>
            </a:r>
            <a:r>
              <a:rPr sz="2400" dirty="0">
                <a:solidFill>
                  <a:srgbClr val="292934"/>
                </a:solidFill>
                <a:latin typeface="Arial"/>
                <a:cs typeface="Arial"/>
              </a:rPr>
              <a:t>to  simplify the identification of entity</a:t>
            </a:r>
            <a:r>
              <a:rPr sz="2400" spc="-105" dirty="0">
                <a:solidFill>
                  <a:srgbClr val="292934"/>
                </a:solidFill>
                <a:latin typeface="Arial"/>
                <a:cs typeface="Arial"/>
              </a:rPr>
              <a:t> </a:t>
            </a:r>
            <a:r>
              <a:rPr sz="2400" dirty="0">
                <a:solidFill>
                  <a:srgbClr val="292934"/>
                </a:solidFill>
                <a:latin typeface="Arial"/>
                <a:cs typeface="Arial"/>
              </a:rPr>
              <a:t>instances</a:t>
            </a:r>
            <a:endParaRPr sz="2400">
              <a:latin typeface="Arial"/>
              <a:cs typeface="Arial"/>
            </a:endParaRPr>
          </a:p>
          <a:p>
            <a:pPr marL="469900" lvl="1" indent="-19050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There is no natural</a:t>
            </a:r>
            <a:r>
              <a:rPr sz="2000" spc="-100" dirty="0">
                <a:solidFill>
                  <a:srgbClr val="292934"/>
                </a:solidFill>
                <a:latin typeface="Arial"/>
                <a:cs typeface="Arial"/>
              </a:rPr>
              <a:t> </a:t>
            </a:r>
            <a:r>
              <a:rPr sz="2000" dirty="0">
                <a:solidFill>
                  <a:srgbClr val="292934"/>
                </a:solidFill>
                <a:latin typeface="Arial"/>
                <a:cs typeface="Arial"/>
              </a:rPr>
              <a:t>key</a:t>
            </a:r>
            <a:endParaRPr sz="2000">
              <a:latin typeface="Arial"/>
              <a:cs typeface="Arial"/>
            </a:endParaRPr>
          </a:p>
          <a:p>
            <a:pPr marL="469900" marR="5080" lvl="1" indent="-190500">
              <a:lnSpc>
                <a:spcPct val="100800"/>
              </a:lnSpc>
              <a:spcBef>
                <a:spcPts val="480"/>
              </a:spcBef>
              <a:buClr>
                <a:srgbClr val="93A299"/>
              </a:buClr>
              <a:buSzPct val="85000"/>
              <a:buChar char="•"/>
              <a:tabLst>
                <a:tab pos="462280" algn="l"/>
              </a:tabLst>
            </a:pPr>
            <a:r>
              <a:rPr sz="2000" dirty="0">
                <a:solidFill>
                  <a:srgbClr val="292934"/>
                </a:solidFill>
                <a:latin typeface="Arial"/>
                <a:cs typeface="Arial"/>
              </a:rPr>
              <a:t>Selected candidate key has embedded semantic contents or</a:t>
            </a:r>
            <a:r>
              <a:rPr sz="2000" spc="-100" dirty="0">
                <a:solidFill>
                  <a:srgbClr val="292934"/>
                </a:solidFill>
                <a:latin typeface="Arial"/>
                <a:cs typeface="Arial"/>
              </a:rPr>
              <a:t> </a:t>
            </a:r>
            <a:r>
              <a:rPr sz="2000" dirty="0">
                <a:solidFill>
                  <a:srgbClr val="292934"/>
                </a:solidFill>
                <a:latin typeface="Arial"/>
                <a:cs typeface="Arial"/>
              </a:rPr>
              <a:t>is  too</a:t>
            </a:r>
            <a:r>
              <a:rPr sz="2000" spc="-105" dirty="0">
                <a:solidFill>
                  <a:srgbClr val="292934"/>
                </a:solidFill>
                <a:latin typeface="Arial"/>
                <a:cs typeface="Arial"/>
              </a:rPr>
              <a:t> </a:t>
            </a:r>
            <a:r>
              <a:rPr sz="2000" spc="-5" dirty="0">
                <a:solidFill>
                  <a:srgbClr val="292934"/>
                </a:solidFill>
                <a:latin typeface="Arial"/>
                <a:cs typeface="Arial"/>
              </a:rPr>
              <a:t>long</a:t>
            </a:r>
            <a:endParaRPr sz="2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246379" marR="5080" indent="-202565">
              <a:lnSpc>
                <a:spcPts val="6400"/>
              </a:lnSpc>
            </a:pPr>
            <a:r>
              <a:rPr spc="-130" dirty="0"/>
              <a:t>NORMALIZATION</a:t>
            </a:r>
            <a:r>
              <a:rPr spc="-250" dirty="0"/>
              <a:t> </a:t>
            </a:r>
            <a:r>
              <a:rPr spc="-100" dirty="0"/>
              <a:t>OF  </a:t>
            </a:r>
            <a:r>
              <a:rPr spc="-190" dirty="0"/>
              <a:t>DATABASE</a:t>
            </a:r>
            <a:r>
              <a:rPr spc="-375" dirty="0"/>
              <a:t> </a:t>
            </a:r>
            <a:r>
              <a:rPr spc="-170" dirty="0"/>
              <a:t>TABLES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5" dirty="0"/>
              <a:t>Normalization</a:t>
            </a:r>
          </a:p>
        </p:txBody>
      </p:sp>
      <p:sp>
        <p:nvSpPr>
          <p:cNvPr id="3" name="object 3"/>
          <p:cNvSpPr txBox="1"/>
          <p:nvPr/>
        </p:nvSpPr>
        <p:spPr>
          <a:xfrm>
            <a:off x="535940" y="1645920"/>
            <a:ext cx="7442834" cy="3144520"/>
          </a:xfrm>
          <a:prstGeom prst="rect">
            <a:avLst/>
          </a:prstGeom>
        </p:spPr>
        <p:txBody>
          <a:bodyPr vert="horz" wrap="square" lIns="0" tIns="0" rIns="0" bIns="0" rtlCol="0">
            <a:spAutoFit/>
          </a:bodyPr>
          <a:lstStyle/>
          <a:p>
            <a:pPr marL="195580" indent="-182880">
              <a:lnSpc>
                <a:spcPts val="2840"/>
              </a:lnSpc>
              <a:buClr>
                <a:srgbClr val="93A299"/>
              </a:buClr>
              <a:buSzPct val="85416"/>
              <a:buChar char="•"/>
              <a:tabLst>
                <a:tab pos="195580" algn="l"/>
              </a:tabLst>
            </a:pPr>
            <a:r>
              <a:rPr sz="2400" dirty="0">
                <a:solidFill>
                  <a:srgbClr val="292934"/>
                </a:solidFill>
                <a:latin typeface="Arial"/>
                <a:cs typeface="Arial"/>
              </a:rPr>
              <a:t>Evaluating and correcting table structures to</a:t>
            </a:r>
            <a:r>
              <a:rPr sz="2400" spc="-100" dirty="0">
                <a:solidFill>
                  <a:srgbClr val="292934"/>
                </a:solidFill>
                <a:latin typeface="Arial"/>
                <a:cs typeface="Arial"/>
              </a:rPr>
              <a:t> </a:t>
            </a:r>
            <a:r>
              <a:rPr sz="2400" dirty="0">
                <a:solidFill>
                  <a:srgbClr val="292934"/>
                </a:solidFill>
                <a:latin typeface="Arial"/>
                <a:cs typeface="Arial"/>
              </a:rPr>
              <a:t>minimize</a:t>
            </a:r>
            <a:endParaRPr sz="2400">
              <a:latin typeface="Arial"/>
              <a:cs typeface="Arial"/>
            </a:endParaRPr>
          </a:p>
          <a:p>
            <a:pPr marL="190500">
              <a:lnSpc>
                <a:spcPts val="2840"/>
              </a:lnSpc>
            </a:pPr>
            <a:r>
              <a:rPr sz="2400" b="1" dirty="0">
                <a:solidFill>
                  <a:srgbClr val="292934"/>
                </a:solidFill>
                <a:latin typeface="Arial"/>
                <a:cs typeface="Arial"/>
              </a:rPr>
              <a:t>data</a:t>
            </a:r>
            <a:r>
              <a:rPr sz="2400" b="1" spc="-100" dirty="0">
                <a:solidFill>
                  <a:srgbClr val="292934"/>
                </a:solidFill>
                <a:latin typeface="Arial"/>
                <a:cs typeface="Arial"/>
              </a:rPr>
              <a:t> </a:t>
            </a:r>
            <a:r>
              <a:rPr sz="2400" b="1" dirty="0">
                <a:solidFill>
                  <a:srgbClr val="292934"/>
                </a:solidFill>
                <a:latin typeface="Arial"/>
                <a:cs typeface="Arial"/>
              </a:rPr>
              <a:t>redundancies</a:t>
            </a:r>
            <a:endParaRPr sz="2400">
              <a:latin typeface="Arial"/>
              <a:cs typeface="Arial"/>
            </a:endParaRPr>
          </a:p>
          <a:p>
            <a:pPr marL="195580" indent="-182880">
              <a:lnSpc>
                <a:spcPct val="100000"/>
              </a:lnSpc>
              <a:spcBef>
                <a:spcPts val="595"/>
              </a:spcBef>
              <a:buClr>
                <a:srgbClr val="93A299"/>
              </a:buClr>
              <a:buSzPct val="83333"/>
              <a:buChar char="•"/>
              <a:tabLst>
                <a:tab pos="195580" algn="l"/>
              </a:tabLst>
            </a:pPr>
            <a:r>
              <a:rPr sz="2400" dirty="0">
                <a:solidFill>
                  <a:srgbClr val="292934"/>
                </a:solidFill>
                <a:latin typeface="Arial"/>
                <a:cs typeface="Arial"/>
              </a:rPr>
              <a:t>Reduces data</a:t>
            </a:r>
            <a:r>
              <a:rPr sz="2400" spc="-100" dirty="0">
                <a:solidFill>
                  <a:srgbClr val="292934"/>
                </a:solidFill>
                <a:latin typeface="Arial"/>
                <a:cs typeface="Arial"/>
              </a:rPr>
              <a:t> </a:t>
            </a:r>
            <a:r>
              <a:rPr sz="2400" dirty="0">
                <a:solidFill>
                  <a:srgbClr val="292934"/>
                </a:solidFill>
                <a:latin typeface="Arial"/>
                <a:cs typeface="Arial"/>
              </a:rPr>
              <a:t>anomalies</a:t>
            </a:r>
            <a:endParaRPr sz="2400">
              <a:latin typeface="Arial"/>
              <a:cs typeface="Arial"/>
            </a:endParaRPr>
          </a:p>
          <a:p>
            <a:pPr>
              <a:lnSpc>
                <a:spcPct val="100000"/>
              </a:lnSpc>
              <a:spcBef>
                <a:spcPts val="50"/>
              </a:spcBef>
              <a:buChar char="•"/>
            </a:pPr>
            <a:endParaRPr sz="3450">
              <a:latin typeface="Times New Roman"/>
              <a:cs typeface="Times New Roman"/>
            </a:endParaRPr>
          </a:p>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Normal</a:t>
            </a:r>
            <a:r>
              <a:rPr sz="2400" spc="-100" dirty="0">
                <a:solidFill>
                  <a:srgbClr val="292934"/>
                </a:solidFill>
                <a:latin typeface="Arial"/>
                <a:cs typeface="Arial"/>
              </a:rPr>
              <a:t> </a:t>
            </a:r>
            <a:r>
              <a:rPr sz="2400" dirty="0">
                <a:solidFill>
                  <a:srgbClr val="292934"/>
                </a:solidFill>
                <a:latin typeface="Arial"/>
                <a:cs typeface="Arial"/>
              </a:rPr>
              <a:t>forms</a:t>
            </a:r>
            <a:endParaRPr sz="2400">
              <a:latin typeface="Arial"/>
              <a:cs typeface="Arial"/>
            </a:endParaRPr>
          </a:p>
          <a:p>
            <a:pPr marL="462280" lvl="1" indent="-182880">
              <a:lnSpc>
                <a:spcPct val="100000"/>
              </a:lnSpc>
              <a:spcBef>
                <a:spcPts val="520"/>
              </a:spcBef>
              <a:buClr>
                <a:srgbClr val="93A299"/>
              </a:buClr>
              <a:buSzPct val="85000"/>
              <a:buChar char="•"/>
              <a:tabLst>
                <a:tab pos="462280" algn="l"/>
              </a:tabLst>
            </a:pPr>
            <a:r>
              <a:rPr sz="2000" dirty="0">
                <a:solidFill>
                  <a:srgbClr val="292934"/>
                </a:solidFill>
                <a:latin typeface="Arial"/>
                <a:cs typeface="Arial"/>
              </a:rPr>
              <a:t>First normal form</a:t>
            </a:r>
            <a:r>
              <a:rPr sz="2000" spc="-105" dirty="0">
                <a:solidFill>
                  <a:srgbClr val="292934"/>
                </a:solidFill>
                <a:latin typeface="Arial"/>
                <a:cs typeface="Arial"/>
              </a:rPr>
              <a:t> </a:t>
            </a:r>
            <a:r>
              <a:rPr sz="2000" dirty="0">
                <a:solidFill>
                  <a:srgbClr val="292934"/>
                </a:solidFill>
                <a:latin typeface="Arial"/>
                <a:cs typeface="Arial"/>
              </a:rPr>
              <a:t>(1NF)</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Second normal form</a:t>
            </a:r>
            <a:r>
              <a:rPr sz="2000" spc="-100" dirty="0">
                <a:solidFill>
                  <a:srgbClr val="292934"/>
                </a:solidFill>
                <a:latin typeface="Arial"/>
                <a:cs typeface="Arial"/>
              </a:rPr>
              <a:t> </a:t>
            </a:r>
            <a:r>
              <a:rPr sz="2000" dirty="0">
                <a:solidFill>
                  <a:srgbClr val="292934"/>
                </a:solidFill>
                <a:latin typeface="Arial"/>
                <a:cs typeface="Arial"/>
              </a:rPr>
              <a:t>(2NF)</a:t>
            </a:r>
            <a:endParaRPr sz="200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Third normal form</a:t>
            </a:r>
            <a:r>
              <a:rPr sz="2000" spc="-100" dirty="0">
                <a:solidFill>
                  <a:srgbClr val="292934"/>
                </a:solidFill>
                <a:latin typeface="Arial"/>
                <a:cs typeface="Arial"/>
              </a:rPr>
              <a:t> </a:t>
            </a:r>
            <a:r>
              <a:rPr sz="2000" dirty="0">
                <a:solidFill>
                  <a:srgbClr val="292934"/>
                </a:solidFill>
                <a:latin typeface="Arial"/>
                <a:cs typeface="Arial"/>
              </a:rPr>
              <a:t>(3NF)</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398520"/>
            <a:ext cx="7848600" cy="1905"/>
          </a:xfrm>
          <a:custGeom>
            <a:avLst/>
            <a:gdLst/>
            <a:ahLst/>
            <a:cxnLst/>
            <a:rect l="l" t="t" r="r" b="b"/>
            <a:pathLst>
              <a:path w="7848600" h="1904">
                <a:moveTo>
                  <a:pt x="0" y="0"/>
                </a:moveTo>
                <a:lnTo>
                  <a:pt x="7848594" y="1587"/>
                </a:lnTo>
              </a:path>
            </a:pathLst>
          </a:custGeom>
          <a:ln w="19049">
            <a:solidFill>
              <a:srgbClr val="DC694C"/>
            </a:solidFill>
          </a:ln>
        </p:spPr>
        <p:txBody>
          <a:bodyPr wrap="square" lIns="0" tIns="0" rIns="0" bIns="0" rtlCol="0"/>
          <a:lstStyle/>
          <a:p>
            <a:endParaRPr/>
          </a:p>
        </p:txBody>
      </p:sp>
      <p:sp>
        <p:nvSpPr>
          <p:cNvPr id="3" name="object 3"/>
          <p:cNvSpPr txBox="1">
            <a:spLocks noGrp="1"/>
          </p:cNvSpPr>
          <p:nvPr>
            <p:ph type="title"/>
          </p:nvPr>
        </p:nvSpPr>
        <p:spPr>
          <a:xfrm>
            <a:off x="1881517" y="2067559"/>
            <a:ext cx="5412105" cy="1226820"/>
          </a:xfrm>
          <a:prstGeom prst="rect">
            <a:avLst/>
          </a:prstGeom>
        </p:spPr>
        <p:txBody>
          <a:bodyPr vert="horz" wrap="square" lIns="0" tIns="0" rIns="0" bIns="0" rtlCol="0">
            <a:spAutoFit/>
          </a:bodyPr>
          <a:lstStyle/>
          <a:p>
            <a:pPr marL="1400810" marR="5080" indent="-1388745">
              <a:lnSpc>
                <a:spcPct val="100000"/>
              </a:lnSpc>
            </a:pPr>
            <a:r>
              <a:rPr sz="4000" spc="-85" dirty="0"/>
              <a:t>ENTITY</a:t>
            </a:r>
            <a:r>
              <a:rPr sz="4000" spc="-315" dirty="0"/>
              <a:t> </a:t>
            </a:r>
            <a:r>
              <a:rPr sz="4000" spc="-130" dirty="0"/>
              <a:t>RELATIONSHIP  </a:t>
            </a:r>
            <a:r>
              <a:rPr sz="4000" spc="-100" dirty="0"/>
              <a:t>MODELING</a:t>
            </a:r>
            <a:endParaRPr sz="4000"/>
          </a:p>
        </p:txBody>
      </p:sp>
    </p:spTree>
    <p:extLst>
      <p:ext uri="{BB962C8B-B14F-4D97-AF65-F5344CB8AC3E}">
        <p14:creationId xmlns:p14="http://schemas.microsoft.com/office/powerpoint/2010/main" val="270967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5" dirty="0"/>
              <a:t>Normalization</a:t>
            </a:r>
          </a:p>
        </p:txBody>
      </p:sp>
      <p:sp>
        <p:nvSpPr>
          <p:cNvPr id="3" name="object 3"/>
          <p:cNvSpPr txBox="1"/>
          <p:nvPr/>
        </p:nvSpPr>
        <p:spPr>
          <a:xfrm>
            <a:off x="535940" y="1645920"/>
            <a:ext cx="8069580" cy="23342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Structural point of view of normal</a:t>
            </a:r>
            <a:r>
              <a:rPr sz="2400" spc="-114" dirty="0">
                <a:solidFill>
                  <a:srgbClr val="292934"/>
                </a:solidFill>
                <a:latin typeface="Arial"/>
                <a:cs typeface="Arial"/>
              </a:rPr>
              <a:t> </a:t>
            </a:r>
            <a:r>
              <a:rPr sz="2400" dirty="0">
                <a:solidFill>
                  <a:srgbClr val="292934"/>
                </a:solidFill>
                <a:latin typeface="Arial"/>
                <a:cs typeface="Arial"/>
              </a:rPr>
              <a:t>forms</a:t>
            </a:r>
            <a:endParaRPr sz="240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Higher normal forms are better than lower normal</a:t>
            </a:r>
            <a:r>
              <a:rPr sz="2000" spc="-100" dirty="0">
                <a:solidFill>
                  <a:srgbClr val="292934"/>
                </a:solidFill>
                <a:latin typeface="Arial"/>
                <a:cs typeface="Arial"/>
              </a:rPr>
              <a:t> </a:t>
            </a:r>
            <a:r>
              <a:rPr sz="2000" dirty="0">
                <a:solidFill>
                  <a:srgbClr val="292934"/>
                </a:solidFill>
                <a:latin typeface="Arial"/>
                <a:cs typeface="Arial"/>
              </a:rPr>
              <a:t>forms</a:t>
            </a:r>
            <a:endParaRPr sz="2000">
              <a:latin typeface="Arial"/>
              <a:cs typeface="Arial"/>
            </a:endParaRPr>
          </a:p>
          <a:p>
            <a:pPr marL="190500" marR="5080" indent="-177800">
              <a:lnSpc>
                <a:spcPct val="101499"/>
              </a:lnSpc>
              <a:spcBef>
                <a:spcPts val="550"/>
              </a:spcBef>
              <a:buClr>
                <a:srgbClr val="93A299"/>
              </a:buClr>
              <a:buSzPct val="83333"/>
              <a:buChar char="•"/>
              <a:tabLst>
                <a:tab pos="195580" algn="l"/>
              </a:tabLst>
            </a:pPr>
            <a:r>
              <a:rPr sz="2400" dirty="0">
                <a:solidFill>
                  <a:srgbClr val="292934"/>
                </a:solidFill>
                <a:latin typeface="Arial"/>
                <a:cs typeface="Arial"/>
              </a:rPr>
              <a:t>Properly designed 3NF structures meet the requirement</a:t>
            </a:r>
            <a:r>
              <a:rPr sz="2400" spc="-114" dirty="0">
                <a:solidFill>
                  <a:srgbClr val="292934"/>
                </a:solidFill>
                <a:latin typeface="Arial"/>
                <a:cs typeface="Arial"/>
              </a:rPr>
              <a:t> </a:t>
            </a:r>
            <a:r>
              <a:rPr sz="2400" dirty="0">
                <a:solidFill>
                  <a:srgbClr val="292934"/>
                </a:solidFill>
                <a:latin typeface="Arial"/>
                <a:cs typeface="Arial"/>
              </a:rPr>
              <a:t>of  fourth normal form</a:t>
            </a:r>
            <a:r>
              <a:rPr sz="2400" spc="-100" dirty="0">
                <a:solidFill>
                  <a:srgbClr val="292934"/>
                </a:solidFill>
                <a:latin typeface="Arial"/>
                <a:cs typeface="Arial"/>
              </a:rPr>
              <a:t> </a:t>
            </a:r>
            <a:r>
              <a:rPr sz="2400" dirty="0">
                <a:solidFill>
                  <a:srgbClr val="292934"/>
                </a:solidFill>
                <a:latin typeface="Arial"/>
                <a:cs typeface="Arial"/>
              </a:rPr>
              <a:t>(4NF)</a:t>
            </a:r>
            <a:endParaRPr sz="2400">
              <a:latin typeface="Arial"/>
              <a:cs typeface="Arial"/>
            </a:endParaRPr>
          </a:p>
          <a:p>
            <a:pPr marL="195580" indent="-182880">
              <a:lnSpc>
                <a:spcPct val="100000"/>
              </a:lnSpc>
              <a:spcBef>
                <a:spcPts val="495"/>
              </a:spcBef>
              <a:buClr>
                <a:srgbClr val="93A299"/>
              </a:buClr>
              <a:buSzPct val="83333"/>
              <a:buFont typeface="Arial"/>
              <a:buChar char="•"/>
              <a:tabLst>
                <a:tab pos="195580" algn="l"/>
              </a:tabLst>
            </a:pPr>
            <a:r>
              <a:rPr sz="2400" b="1" spc="-5" dirty="0">
                <a:solidFill>
                  <a:srgbClr val="D2533C"/>
                </a:solidFill>
                <a:latin typeface="Arial"/>
                <a:cs typeface="Arial"/>
              </a:rPr>
              <a:t>Denormalization</a:t>
            </a:r>
            <a:r>
              <a:rPr sz="2400" spc="-5" dirty="0">
                <a:solidFill>
                  <a:srgbClr val="292934"/>
                </a:solidFill>
                <a:latin typeface="Arial"/>
                <a:cs typeface="Arial"/>
              </a:rPr>
              <a:t>: </a:t>
            </a:r>
            <a:r>
              <a:rPr sz="2400" dirty="0">
                <a:solidFill>
                  <a:srgbClr val="292934"/>
                </a:solidFill>
                <a:latin typeface="Arial"/>
                <a:cs typeface="Arial"/>
              </a:rPr>
              <a:t>Produces a lower normal</a:t>
            </a:r>
            <a:r>
              <a:rPr sz="2400" spc="-25" dirty="0">
                <a:solidFill>
                  <a:srgbClr val="292934"/>
                </a:solidFill>
                <a:latin typeface="Arial"/>
                <a:cs typeface="Arial"/>
              </a:rPr>
              <a:t> </a:t>
            </a:r>
            <a:r>
              <a:rPr sz="2400" dirty="0">
                <a:solidFill>
                  <a:srgbClr val="292934"/>
                </a:solidFill>
                <a:latin typeface="Arial"/>
                <a:cs typeface="Arial"/>
              </a:rPr>
              <a:t>form</a:t>
            </a:r>
            <a:endParaRPr sz="2400">
              <a:latin typeface="Arial"/>
              <a:cs typeface="Arial"/>
            </a:endParaRPr>
          </a:p>
          <a:p>
            <a:pPr marL="462280" lvl="1" indent="-182880">
              <a:lnSpc>
                <a:spcPct val="100000"/>
              </a:lnSpc>
              <a:spcBef>
                <a:spcPts val="525"/>
              </a:spcBef>
              <a:buClr>
                <a:srgbClr val="93A299"/>
              </a:buClr>
              <a:buSzPct val="85000"/>
              <a:buChar char="•"/>
              <a:tabLst>
                <a:tab pos="462280" algn="l"/>
              </a:tabLst>
            </a:pPr>
            <a:r>
              <a:rPr sz="2000" dirty="0">
                <a:solidFill>
                  <a:srgbClr val="292934"/>
                </a:solidFill>
                <a:latin typeface="Arial"/>
                <a:cs typeface="Arial"/>
              </a:rPr>
              <a:t>Results in </a:t>
            </a:r>
            <a:r>
              <a:rPr sz="2000" b="1" dirty="0">
                <a:solidFill>
                  <a:srgbClr val="292934"/>
                </a:solidFill>
                <a:latin typeface="Arial"/>
                <a:cs typeface="Arial"/>
              </a:rPr>
              <a:t>increased performance </a:t>
            </a:r>
            <a:r>
              <a:rPr sz="2000" spc="-5" dirty="0">
                <a:solidFill>
                  <a:srgbClr val="292934"/>
                </a:solidFill>
                <a:latin typeface="Arial"/>
                <a:cs typeface="Arial"/>
              </a:rPr>
              <a:t>and </a:t>
            </a:r>
            <a:r>
              <a:rPr sz="2000" b="1" dirty="0">
                <a:solidFill>
                  <a:srgbClr val="292934"/>
                </a:solidFill>
                <a:latin typeface="Arial"/>
                <a:cs typeface="Arial"/>
              </a:rPr>
              <a:t>greater data</a:t>
            </a:r>
            <a:r>
              <a:rPr sz="2000" b="1" spc="-105" dirty="0">
                <a:solidFill>
                  <a:srgbClr val="292934"/>
                </a:solidFill>
                <a:latin typeface="Arial"/>
                <a:cs typeface="Arial"/>
              </a:rPr>
              <a:t> </a:t>
            </a:r>
            <a:r>
              <a:rPr sz="2000" b="1" dirty="0">
                <a:solidFill>
                  <a:srgbClr val="292934"/>
                </a:solidFill>
                <a:latin typeface="Arial"/>
                <a:cs typeface="Arial"/>
              </a:rPr>
              <a:t>redundancy</a:t>
            </a:r>
            <a:endParaRPr sz="2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Normalization</a:t>
            </a:r>
            <a:r>
              <a:rPr spc="-250" dirty="0"/>
              <a:t> </a:t>
            </a:r>
            <a:r>
              <a:rPr spc="-100" dirty="0"/>
              <a:t>Process</a:t>
            </a:r>
          </a:p>
        </p:txBody>
      </p:sp>
      <p:sp>
        <p:nvSpPr>
          <p:cNvPr id="3" name="object 3"/>
          <p:cNvSpPr txBox="1"/>
          <p:nvPr/>
        </p:nvSpPr>
        <p:spPr>
          <a:xfrm>
            <a:off x="535940" y="1666240"/>
            <a:ext cx="7690484" cy="2479040"/>
          </a:xfrm>
          <a:prstGeom prst="rect">
            <a:avLst/>
          </a:prstGeom>
        </p:spPr>
        <p:txBody>
          <a:bodyPr vert="horz" wrap="square" lIns="0" tIns="0" rIns="0" bIns="0" rtlCol="0">
            <a:spAutoFit/>
          </a:bodyPr>
          <a:lstStyle/>
          <a:p>
            <a:pPr marL="190500" marR="285750" indent="-177800">
              <a:lnSpc>
                <a:spcPts val="2800"/>
              </a:lnSpc>
              <a:buClr>
                <a:srgbClr val="93A299"/>
              </a:buClr>
              <a:buSzPct val="85416"/>
              <a:buChar char="•"/>
              <a:tabLst>
                <a:tab pos="195580" algn="l"/>
              </a:tabLst>
            </a:pPr>
            <a:r>
              <a:rPr sz="2400" dirty="0">
                <a:solidFill>
                  <a:srgbClr val="292934"/>
                </a:solidFill>
                <a:latin typeface="Arial"/>
                <a:cs typeface="Arial"/>
              </a:rPr>
              <a:t>Objective is to ensure that each table conforms to</a:t>
            </a:r>
            <a:r>
              <a:rPr sz="2400" spc="-105" dirty="0">
                <a:solidFill>
                  <a:srgbClr val="292934"/>
                </a:solidFill>
                <a:latin typeface="Arial"/>
                <a:cs typeface="Arial"/>
              </a:rPr>
              <a:t> </a:t>
            </a:r>
            <a:r>
              <a:rPr sz="2400" dirty="0">
                <a:solidFill>
                  <a:srgbClr val="292934"/>
                </a:solidFill>
                <a:latin typeface="Arial"/>
                <a:cs typeface="Arial"/>
              </a:rPr>
              <a:t>the  concept of well-formed</a:t>
            </a:r>
            <a:r>
              <a:rPr sz="2400" spc="-110" dirty="0">
                <a:solidFill>
                  <a:srgbClr val="292934"/>
                </a:solidFill>
                <a:latin typeface="Arial"/>
                <a:cs typeface="Arial"/>
              </a:rPr>
              <a:t> </a:t>
            </a:r>
            <a:r>
              <a:rPr sz="2400" dirty="0">
                <a:solidFill>
                  <a:srgbClr val="292934"/>
                </a:solidFill>
                <a:latin typeface="Arial"/>
                <a:cs typeface="Arial"/>
              </a:rPr>
              <a:t>relations</a:t>
            </a:r>
            <a:endParaRPr sz="2400">
              <a:latin typeface="Arial"/>
              <a:cs typeface="Arial"/>
            </a:endParaRPr>
          </a:p>
          <a:p>
            <a:pPr marL="469900" lvl="1" indent="-19050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Each table represents a single</a:t>
            </a:r>
            <a:r>
              <a:rPr sz="2000" spc="-100" dirty="0">
                <a:solidFill>
                  <a:srgbClr val="292934"/>
                </a:solidFill>
                <a:latin typeface="Arial"/>
                <a:cs typeface="Arial"/>
              </a:rPr>
              <a:t> </a:t>
            </a:r>
            <a:r>
              <a:rPr sz="2000" dirty="0">
                <a:solidFill>
                  <a:srgbClr val="292934"/>
                </a:solidFill>
                <a:latin typeface="Arial"/>
                <a:cs typeface="Arial"/>
              </a:rPr>
              <a:t>subject</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No data item will be unnecessarily stored in more than one</a:t>
            </a:r>
            <a:r>
              <a:rPr sz="2000" spc="-100" dirty="0">
                <a:solidFill>
                  <a:srgbClr val="292934"/>
                </a:solidFill>
                <a:latin typeface="Arial"/>
                <a:cs typeface="Arial"/>
              </a:rPr>
              <a:t> </a:t>
            </a:r>
            <a:r>
              <a:rPr sz="2000" dirty="0">
                <a:solidFill>
                  <a:srgbClr val="292934"/>
                </a:solidFill>
                <a:latin typeface="Arial"/>
                <a:cs typeface="Arial"/>
              </a:rPr>
              <a:t>table</a:t>
            </a:r>
            <a:endParaRPr sz="2000">
              <a:latin typeface="Arial"/>
              <a:cs typeface="Arial"/>
            </a:endParaRPr>
          </a:p>
          <a:p>
            <a:pPr marL="469900" marR="89535" lvl="1" indent="-190500">
              <a:lnSpc>
                <a:spcPct val="100800"/>
              </a:lnSpc>
              <a:spcBef>
                <a:spcPts val="480"/>
              </a:spcBef>
              <a:buClr>
                <a:srgbClr val="93A299"/>
              </a:buClr>
              <a:buSzPct val="85000"/>
              <a:buChar char="•"/>
              <a:tabLst>
                <a:tab pos="462280" algn="l"/>
              </a:tabLst>
            </a:pPr>
            <a:r>
              <a:rPr sz="2000" dirty="0">
                <a:solidFill>
                  <a:srgbClr val="292934"/>
                </a:solidFill>
                <a:latin typeface="Arial"/>
                <a:cs typeface="Arial"/>
              </a:rPr>
              <a:t>All </a:t>
            </a:r>
            <a:r>
              <a:rPr sz="2000" b="1" dirty="0">
                <a:solidFill>
                  <a:srgbClr val="292934"/>
                </a:solidFill>
                <a:latin typeface="Arial"/>
                <a:cs typeface="Arial"/>
              </a:rPr>
              <a:t>nonprime </a:t>
            </a:r>
            <a:r>
              <a:rPr sz="2000" dirty="0">
                <a:solidFill>
                  <a:srgbClr val="292934"/>
                </a:solidFill>
                <a:latin typeface="Arial"/>
                <a:cs typeface="Arial"/>
              </a:rPr>
              <a:t>attributes in a table are dependent on the</a:t>
            </a:r>
            <a:r>
              <a:rPr sz="2000" spc="-105" dirty="0">
                <a:solidFill>
                  <a:srgbClr val="292934"/>
                </a:solidFill>
                <a:latin typeface="Arial"/>
                <a:cs typeface="Arial"/>
              </a:rPr>
              <a:t> </a:t>
            </a:r>
            <a:r>
              <a:rPr sz="2000" dirty="0">
                <a:solidFill>
                  <a:srgbClr val="292934"/>
                </a:solidFill>
                <a:latin typeface="Arial"/>
                <a:cs typeface="Arial"/>
              </a:rPr>
              <a:t>primary  key</a:t>
            </a:r>
            <a:endParaRPr sz="2000">
              <a:latin typeface="Arial"/>
              <a:cs typeface="Arial"/>
            </a:endParaRPr>
          </a:p>
          <a:p>
            <a:pPr marL="462280" lvl="1" indent="-182880">
              <a:lnSpc>
                <a:spcPct val="100000"/>
              </a:lnSpc>
              <a:spcBef>
                <a:spcPts val="480"/>
              </a:spcBef>
              <a:buClr>
                <a:srgbClr val="93A299"/>
              </a:buClr>
              <a:buSzPct val="85000"/>
              <a:buChar char="•"/>
              <a:tabLst>
                <a:tab pos="462280" algn="l"/>
              </a:tabLst>
            </a:pPr>
            <a:r>
              <a:rPr sz="2000" dirty="0">
                <a:solidFill>
                  <a:srgbClr val="292934"/>
                </a:solidFill>
                <a:latin typeface="Arial"/>
                <a:cs typeface="Arial"/>
              </a:rPr>
              <a:t>Each table is void of insertion, update, and deletion</a:t>
            </a:r>
            <a:r>
              <a:rPr sz="2000" spc="-114" dirty="0">
                <a:solidFill>
                  <a:srgbClr val="292934"/>
                </a:solidFill>
                <a:latin typeface="Arial"/>
                <a:cs typeface="Arial"/>
              </a:rPr>
              <a:t> </a:t>
            </a:r>
            <a:r>
              <a:rPr sz="2000" dirty="0">
                <a:solidFill>
                  <a:srgbClr val="292934"/>
                </a:solidFill>
                <a:latin typeface="Arial"/>
                <a:cs typeface="Arial"/>
              </a:rPr>
              <a:t>anomalies</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Normalization</a:t>
            </a:r>
            <a:r>
              <a:rPr spc="-250" dirty="0"/>
              <a:t> </a:t>
            </a:r>
            <a:r>
              <a:rPr spc="-100" dirty="0"/>
              <a:t>Process</a:t>
            </a:r>
          </a:p>
        </p:txBody>
      </p:sp>
      <p:sp>
        <p:nvSpPr>
          <p:cNvPr id="3" name="object 3"/>
          <p:cNvSpPr txBox="1"/>
          <p:nvPr/>
        </p:nvSpPr>
        <p:spPr>
          <a:xfrm>
            <a:off x="535940" y="1645920"/>
            <a:ext cx="7900670" cy="27787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Ensures that all tables are in at least</a:t>
            </a:r>
            <a:r>
              <a:rPr sz="2400" spc="-114" dirty="0">
                <a:solidFill>
                  <a:srgbClr val="292934"/>
                </a:solidFill>
                <a:latin typeface="Arial"/>
                <a:cs typeface="Arial"/>
              </a:rPr>
              <a:t> </a:t>
            </a:r>
            <a:r>
              <a:rPr sz="2400" dirty="0">
                <a:solidFill>
                  <a:srgbClr val="292934"/>
                </a:solidFill>
                <a:latin typeface="Arial"/>
                <a:cs typeface="Arial"/>
              </a:rPr>
              <a:t>3NF</a:t>
            </a:r>
            <a:endParaRPr sz="2400">
              <a:latin typeface="Arial"/>
              <a:cs typeface="Arial"/>
            </a:endParaRPr>
          </a:p>
          <a:p>
            <a:pPr marL="190500" marR="5080"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Higher forms are not likely to be encountered in</a:t>
            </a:r>
            <a:r>
              <a:rPr sz="2400" spc="-105" dirty="0">
                <a:solidFill>
                  <a:srgbClr val="292934"/>
                </a:solidFill>
                <a:latin typeface="Arial"/>
                <a:cs typeface="Arial"/>
              </a:rPr>
              <a:t> </a:t>
            </a:r>
            <a:r>
              <a:rPr sz="2400" dirty="0">
                <a:solidFill>
                  <a:srgbClr val="292934"/>
                </a:solidFill>
                <a:latin typeface="Arial"/>
                <a:cs typeface="Arial"/>
              </a:rPr>
              <a:t>business  environment</a:t>
            </a:r>
            <a:endParaRPr sz="2400">
              <a:latin typeface="Arial"/>
              <a:cs typeface="Arial"/>
            </a:endParaRPr>
          </a:p>
          <a:p>
            <a:pPr marL="195580" indent="-182880">
              <a:lnSpc>
                <a:spcPct val="100000"/>
              </a:lnSpc>
              <a:spcBef>
                <a:spcPts val="595"/>
              </a:spcBef>
              <a:buClr>
                <a:srgbClr val="93A299"/>
              </a:buClr>
              <a:buSzPct val="83333"/>
              <a:buChar char="•"/>
              <a:tabLst>
                <a:tab pos="195580" algn="l"/>
              </a:tabLst>
            </a:pPr>
            <a:r>
              <a:rPr sz="2400" spc="-10" dirty="0">
                <a:solidFill>
                  <a:srgbClr val="292934"/>
                </a:solidFill>
                <a:latin typeface="Arial"/>
                <a:cs typeface="Arial"/>
              </a:rPr>
              <a:t>Works </a:t>
            </a:r>
            <a:r>
              <a:rPr sz="2400" dirty="0">
                <a:solidFill>
                  <a:srgbClr val="292934"/>
                </a:solidFill>
                <a:latin typeface="Arial"/>
                <a:cs typeface="Arial"/>
              </a:rPr>
              <a:t>one relation at a</a:t>
            </a:r>
            <a:r>
              <a:rPr sz="2400" spc="-90" dirty="0">
                <a:solidFill>
                  <a:srgbClr val="292934"/>
                </a:solidFill>
                <a:latin typeface="Arial"/>
                <a:cs typeface="Arial"/>
              </a:rPr>
              <a:t> </a:t>
            </a:r>
            <a:r>
              <a:rPr sz="2400" dirty="0">
                <a:solidFill>
                  <a:srgbClr val="292934"/>
                </a:solidFill>
                <a:latin typeface="Arial"/>
                <a:cs typeface="Arial"/>
              </a:rPr>
              <a:t>time</a:t>
            </a:r>
            <a:endParaRPr sz="2400">
              <a:latin typeface="Arial"/>
              <a:cs typeface="Arial"/>
            </a:endParaRPr>
          </a:p>
          <a:p>
            <a:pPr marL="195580" indent="-182880">
              <a:lnSpc>
                <a:spcPct val="100000"/>
              </a:lnSpc>
              <a:spcBef>
                <a:spcPts val="520"/>
              </a:spcBef>
              <a:buClr>
                <a:srgbClr val="93A299"/>
              </a:buClr>
              <a:buSzPct val="85416"/>
              <a:buChar char="•"/>
              <a:tabLst>
                <a:tab pos="195580" algn="l"/>
              </a:tabLst>
            </a:pPr>
            <a:r>
              <a:rPr sz="2400" dirty="0">
                <a:solidFill>
                  <a:srgbClr val="292934"/>
                </a:solidFill>
                <a:latin typeface="Arial"/>
                <a:cs typeface="Arial"/>
              </a:rPr>
              <a:t>Starts</a:t>
            </a:r>
            <a:r>
              <a:rPr sz="2400" spc="-100" dirty="0">
                <a:solidFill>
                  <a:srgbClr val="292934"/>
                </a:solidFill>
                <a:latin typeface="Arial"/>
                <a:cs typeface="Arial"/>
              </a:rPr>
              <a:t> </a:t>
            </a:r>
            <a:r>
              <a:rPr sz="2400" dirty="0">
                <a:solidFill>
                  <a:srgbClr val="292934"/>
                </a:solidFill>
                <a:latin typeface="Arial"/>
                <a:cs typeface="Arial"/>
              </a:rPr>
              <a:t>by:</a:t>
            </a:r>
            <a:endParaRPr sz="2400">
              <a:latin typeface="Arial"/>
              <a:cs typeface="Arial"/>
            </a:endParaRPr>
          </a:p>
          <a:p>
            <a:pPr marL="462280" lvl="1" indent="-182880">
              <a:lnSpc>
                <a:spcPct val="100000"/>
              </a:lnSpc>
              <a:spcBef>
                <a:spcPts val="520"/>
              </a:spcBef>
              <a:buClr>
                <a:srgbClr val="93A299"/>
              </a:buClr>
              <a:buSzPct val="85000"/>
              <a:buChar char="•"/>
              <a:tabLst>
                <a:tab pos="462280" algn="l"/>
              </a:tabLst>
            </a:pPr>
            <a:r>
              <a:rPr sz="2000" dirty="0">
                <a:solidFill>
                  <a:srgbClr val="292934"/>
                </a:solidFill>
                <a:latin typeface="Arial"/>
                <a:cs typeface="Arial"/>
              </a:rPr>
              <a:t>Identifying the dependencies of a relation</a:t>
            </a:r>
            <a:r>
              <a:rPr sz="2000" spc="-105" dirty="0">
                <a:solidFill>
                  <a:srgbClr val="292934"/>
                </a:solidFill>
                <a:latin typeface="Arial"/>
                <a:cs typeface="Arial"/>
              </a:rPr>
              <a:t> </a:t>
            </a:r>
            <a:r>
              <a:rPr sz="2000" dirty="0">
                <a:solidFill>
                  <a:srgbClr val="292934"/>
                </a:solidFill>
                <a:latin typeface="Arial"/>
                <a:cs typeface="Arial"/>
              </a:rPr>
              <a:t>(table)</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Progressively breaking the relation into new set of</a:t>
            </a:r>
            <a:r>
              <a:rPr sz="2000" spc="-110" dirty="0">
                <a:solidFill>
                  <a:srgbClr val="292934"/>
                </a:solidFill>
                <a:latin typeface="Arial"/>
                <a:cs typeface="Arial"/>
              </a:rPr>
              <a:t> </a:t>
            </a:r>
            <a:r>
              <a:rPr sz="2000" dirty="0">
                <a:solidFill>
                  <a:srgbClr val="292934"/>
                </a:solidFill>
                <a:latin typeface="Arial"/>
                <a:cs typeface="Arial"/>
              </a:rPr>
              <a:t>relations</a:t>
            </a:r>
            <a:endParaRPr sz="2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75" dirty="0"/>
              <a:t>Table </a:t>
            </a:r>
            <a:r>
              <a:rPr spc="-70" dirty="0"/>
              <a:t>6.2 </a:t>
            </a:r>
            <a:r>
              <a:rPr dirty="0"/>
              <a:t>- </a:t>
            </a:r>
            <a:r>
              <a:rPr spc="-90" dirty="0"/>
              <a:t>Normal</a:t>
            </a:r>
            <a:r>
              <a:rPr spc="-590" dirty="0"/>
              <a:t> </a:t>
            </a:r>
            <a:r>
              <a:rPr spc="-85" dirty="0"/>
              <a:t>Forms</a:t>
            </a:r>
          </a:p>
        </p:txBody>
      </p:sp>
      <p:sp>
        <p:nvSpPr>
          <p:cNvPr id="3" name="object 3"/>
          <p:cNvSpPr/>
          <p:nvPr/>
        </p:nvSpPr>
        <p:spPr>
          <a:xfrm>
            <a:off x="76200" y="2549525"/>
            <a:ext cx="8991600" cy="17891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90" dirty="0"/>
              <a:t>Functional </a:t>
            </a:r>
            <a:r>
              <a:rPr sz="4000" spc="-95" dirty="0"/>
              <a:t>Dependence</a:t>
            </a:r>
            <a:r>
              <a:rPr sz="4000" spc="-420" dirty="0"/>
              <a:t> </a:t>
            </a:r>
            <a:r>
              <a:rPr sz="4000" spc="-105" dirty="0"/>
              <a:t>Concepts</a:t>
            </a:r>
            <a:endParaRPr sz="4000"/>
          </a:p>
        </p:txBody>
      </p:sp>
      <p:graphicFrame>
        <p:nvGraphicFramePr>
          <p:cNvPr id="3" name="object 3"/>
          <p:cNvGraphicFramePr>
            <a:graphicFrameLocks noGrp="1"/>
          </p:cNvGraphicFramePr>
          <p:nvPr/>
        </p:nvGraphicFramePr>
        <p:xfrm>
          <a:off x="381000" y="1828800"/>
          <a:ext cx="8382004" cy="3018490"/>
        </p:xfrm>
        <a:graphic>
          <a:graphicData uri="http://schemas.openxmlformats.org/drawingml/2006/table">
            <a:tbl>
              <a:tblPr firstRow="1" bandRow="1">
                <a:tableStyleId>{2D5ABB26-0587-4C30-8999-92F81FD0307C}</a:tableStyleId>
              </a:tblPr>
              <a:tblGrid>
                <a:gridCol w="4191002">
                  <a:extLst>
                    <a:ext uri="{9D8B030D-6E8A-4147-A177-3AD203B41FA5}">
                      <a16:colId xmlns:a16="http://schemas.microsoft.com/office/drawing/2014/main" val="20000"/>
                    </a:ext>
                  </a:extLst>
                </a:gridCol>
                <a:gridCol w="4191002">
                  <a:extLst>
                    <a:ext uri="{9D8B030D-6E8A-4147-A177-3AD203B41FA5}">
                      <a16:colId xmlns:a16="http://schemas.microsoft.com/office/drawing/2014/main" val="20001"/>
                    </a:ext>
                  </a:extLst>
                </a:gridCol>
              </a:tblGrid>
              <a:tr h="365774">
                <a:tc>
                  <a:txBody>
                    <a:bodyPr/>
                    <a:lstStyle/>
                    <a:p>
                      <a:pPr marL="84455">
                        <a:lnSpc>
                          <a:spcPct val="100000"/>
                        </a:lnSpc>
                        <a:spcBef>
                          <a:spcPts val="310"/>
                        </a:spcBef>
                      </a:pPr>
                      <a:r>
                        <a:rPr sz="1800" b="1" spc="-5" dirty="0">
                          <a:solidFill>
                            <a:srgbClr val="292934"/>
                          </a:solidFill>
                          <a:latin typeface="Georgia"/>
                          <a:cs typeface="Georgia"/>
                        </a:rPr>
                        <a:t>Concept</a:t>
                      </a:r>
                      <a:endParaRPr sz="180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25400">
                      <a:solidFill>
                        <a:srgbClr val="93A299"/>
                      </a:solidFill>
                      <a:prstDash val="solid"/>
                    </a:lnB>
                  </a:tcPr>
                </a:tc>
                <a:tc>
                  <a:txBody>
                    <a:bodyPr/>
                    <a:lstStyle/>
                    <a:p>
                      <a:pPr marL="84455">
                        <a:lnSpc>
                          <a:spcPct val="100000"/>
                        </a:lnSpc>
                        <a:spcBef>
                          <a:spcPts val="310"/>
                        </a:spcBef>
                      </a:pPr>
                      <a:r>
                        <a:rPr sz="1800" b="1" dirty="0">
                          <a:solidFill>
                            <a:srgbClr val="292934"/>
                          </a:solidFill>
                          <a:latin typeface="Georgia"/>
                          <a:cs typeface="Georgia"/>
                        </a:rPr>
                        <a:t>Definition</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25400">
                      <a:solidFill>
                        <a:srgbClr val="93A299"/>
                      </a:solidFill>
                      <a:prstDash val="solid"/>
                    </a:lnB>
                  </a:tcPr>
                </a:tc>
                <a:extLst>
                  <a:ext uri="{0D108BD9-81ED-4DB2-BD59-A6C34878D82A}">
                    <a16:rowId xmlns:a16="http://schemas.microsoft.com/office/drawing/2014/main" val="10000"/>
                  </a:ext>
                </a:extLst>
              </a:tr>
              <a:tr h="1189036">
                <a:tc>
                  <a:txBody>
                    <a:bodyPr/>
                    <a:lstStyle/>
                    <a:p>
                      <a:pPr marL="84455">
                        <a:lnSpc>
                          <a:spcPct val="100000"/>
                        </a:lnSpc>
                        <a:spcBef>
                          <a:spcPts val="260"/>
                        </a:spcBef>
                      </a:pPr>
                      <a:r>
                        <a:rPr sz="1800" b="1" spc="-5" dirty="0">
                          <a:solidFill>
                            <a:srgbClr val="292934"/>
                          </a:solidFill>
                          <a:latin typeface="Georgia"/>
                          <a:cs typeface="Georgia"/>
                        </a:rPr>
                        <a:t>Functional</a:t>
                      </a:r>
                      <a:r>
                        <a:rPr sz="1800" b="1" spc="-65" dirty="0">
                          <a:solidFill>
                            <a:srgbClr val="292934"/>
                          </a:solidFill>
                          <a:latin typeface="Georgia"/>
                          <a:cs typeface="Georgia"/>
                        </a:rPr>
                        <a:t> </a:t>
                      </a:r>
                      <a:r>
                        <a:rPr sz="1800" b="1" spc="-5" dirty="0">
                          <a:solidFill>
                            <a:srgbClr val="292934"/>
                          </a:solidFill>
                          <a:latin typeface="Georgia"/>
                          <a:cs typeface="Georgia"/>
                        </a:rPr>
                        <a:t>dependence</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25400">
                      <a:solidFill>
                        <a:srgbClr val="93A299"/>
                      </a:solidFill>
                      <a:prstDash val="solid"/>
                    </a:lnT>
                    <a:lnB w="12700">
                      <a:solidFill>
                        <a:srgbClr val="93A299"/>
                      </a:solidFill>
                      <a:prstDash val="solid"/>
                    </a:lnB>
                    <a:solidFill>
                      <a:srgbClr val="A4B1A9"/>
                    </a:solidFill>
                  </a:tcPr>
                </a:tc>
                <a:tc>
                  <a:txBody>
                    <a:bodyPr/>
                    <a:lstStyle/>
                    <a:p>
                      <a:pPr marL="84455" marR="460375" indent="0" defTabSz="914400" eaLnBrk="1" fontAlgn="auto" latinLnBrk="0" hangingPunct="1">
                        <a:lnSpc>
                          <a:spcPct val="98800"/>
                        </a:lnSpc>
                        <a:spcBef>
                          <a:spcPts val="285"/>
                        </a:spcBef>
                        <a:spcAft>
                          <a:spcPts val="0"/>
                        </a:spcAft>
                        <a:buClrTx/>
                        <a:buSzTx/>
                        <a:buFontTx/>
                        <a:buNone/>
                        <a:tabLst/>
                        <a:defRPr/>
                      </a:pPr>
                      <a:r>
                        <a:rPr lang="en-US" sz="1800" spc="0" dirty="0">
                          <a:solidFill>
                            <a:srgbClr val="292934"/>
                          </a:solidFill>
                          <a:latin typeface="Georgia"/>
                          <a:cs typeface="Georgia"/>
                        </a:rPr>
                        <a:t>If</a:t>
                      </a:r>
                      <a:r>
                        <a:rPr lang="en-US" sz="1800" spc="-100" dirty="0">
                          <a:solidFill>
                            <a:srgbClr val="292934"/>
                          </a:solidFill>
                          <a:latin typeface="Georgia"/>
                          <a:cs typeface="Georgia"/>
                        </a:rPr>
                        <a:t> </a:t>
                      </a:r>
                      <a:r>
                        <a:rPr lang="en-US" sz="1800" b="1" dirty="0">
                          <a:solidFill>
                            <a:srgbClr val="292934"/>
                          </a:solidFill>
                          <a:latin typeface="Georgia"/>
                          <a:cs typeface="Georgia"/>
                        </a:rPr>
                        <a:t>each value of A determines one and only one value of</a:t>
                      </a:r>
                      <a:r>
                        <a:rPr lang="en-US" sz="1800" b="1" spc="-100" dirty="0">
                          <a:solidFill>
                            <a:srgbClr val="292934"/>
                          </a:solidFill>
                          <a:latin typeface="Georgia"/>
                          <a:cs typeface="Georgia"/>
                        </a:rPr>
                        <a:t> </a:t>
                      </a:r>
                      <a:r>
                        <a:rPr lang="en-US" sz="1800" b="1" dirty="0">
                          <a:solidFill>
                            <a:srgbClr val="292934"/>
                          </a:solidFill>
                          <a:latin typeface="Georgia"/>
                          <a:cs typeface="Georgia"/>
                        </a:rPr>
                        <a:t>B,</a:t>
                      </a:r>
                      <a:endParaRPr lang="en-US" sz="1800" dirty="0">
                        <a:latin typeface="Georgia"/>
                        <a:cs typeface="Georgia"/>
                      </a:endParaRPr>
                    </a:p>
                    <a:p>
                      <a:pPr marL="84455" marR="460375">
                        <a:lnSpc>
                          <a:spcPct val="98800"/>
                        </a:lnSpc>
                        <a:spcBef>
                          <a:spcPts val="285"/>
                        </a:spcBef>
                      </a:pPr>
                      <a:r>
                        <a:rPr sz="1800" dirty="0">
                          <a:solidFill>
                            <a:srgbClr val="292934"/>
                          </a:solidFill>
                          <a:latin typeface="Georgia"/>
                          <a:cs typeface="Georgia"/>
                        </a:rPr>
                        <a:t>The attribute B is functionally  dependent on the attribute A</a:t>
                      </a:r>
                      <a:r>
                        <a:rPr lang="en-US" sz="1800" dirty="0">
                          <a:solidFill>
                            <a:srgbClr val="292934"/>
                          </a:solidFill>
                          <a:latin typeface="Georgia"/>
                          <a:cs typeface="Georgia"/>
                        </a:rPr>
                        <a:t>.</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25400">
                      <a:solidFill>
                        <a:srgbClr val="93A299"/>
                      </a:solidFill>
                      <a:prstDash val="solid"/>
                    </a:lnT>
                    <a:lnB w="12700">
                      <a:solidFill>
                        <a:srgbClr val="93A299"/>
                      </a:solidFill>
                      <a:prstDash val="solid"/>
                    </a:lnB>
                    <a:solidFill>
                      <a:srgbClr val="A4B1A9"/>
                    </a:solidFill>
                  </a:tcPr>
                </a:tc>
                <a:extLst>
                  <a:ext uri="{0D108BD9-81ED-4DB2-BD59-A6C34878D82A}">
                    <a16:rowId xmlns:a16="http://schemas.microsoft.com/office/drawing/2014/main" val="10001"/>
                  </a:ext>
                </a:extLst>
              </a:tr>
              <a:tr h="1463680">
                <a:tc>
                  <a:txBody>
                    <a:bodyPr/>
                    <a:lstStyle/>
                    <a:p>
                      <a:pPr marL="84455" marR="1224915">
                        <a:lnSpc>
                          <a:spcPts val="2100"/>
                        </a:lnSpc>
                        <a:spcBef>
                          <a:spcPts val="430"/>
                        </a:spcBef>
                      </a:pPr>
                      <a:r>
                        <a:rPr sz="1800" dirty="0">
                          <a:solidFill>
                            <a:srgbClr val="292934"/>
                          </a:solidFill>
                          <a:latin typeface="Georgia"/>
                          <a:cs typeface="Georgia"/>
                        </a:rPr>
                        <a:t>Fully functional</a:t>
                      </a:r>
                      <a:r>
                        <a:rPr sz="1800" spc="-100" dirty="0">
                          <a:solidFill>
                            <a:srgbClr val="292934"/>
                          </a:solidFill>
                          <a:latin typeface="Georgia"/>
                          <a:cs typeface="Georgia"/>
                        </a:rPr>
                        <a:t> </a:t>
                      </a:r>
                      <a:r>
                        <a:rPr sz="1800" dirty="0">
                          <a:solidFill>
                            <a:srgbClr val="292934"/>
                          </a:solidFill>
                          <a:latin typeface="Georgia"/>
                          <a:cs typeface="Georgia"/>
                        </a:rPr>
                        <a:t>dependence  (composite</a:t>
                      </a:r>
                      <a:r>
                        <a:rPr sz="1800" spc="-100" dirty="0">
                          <a:solidFill>
                            <a:srgbClr val="292934"/>
                          </a:solidFill>
                          <a:latin typeface="Georgia"/>
                          <a:cs typeface="Georgia"/>
                        </a:rPr>
                        <a:t> </a:t>
                      </a:r>
                      <a:r>
                        <a:rPr sz="1800" dirty="0">
                          <a:solidFill>
                            <a:srgbClr val="292934"/>
                          </a:solidFill>
                          <a:latin typeface="Georgia"/>
                          <a:cs typeface="Georgia"/>
                        </a:rPr>
                        <a:t>key)</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12700">
                      <a:solidFill>
                        <a:srgbClr val="93A299"/>
                      </a:solidFill>
                      <a:prstDash val="solid"/>
                    </a:lnB>
                    <a:solidFill>
                      <a:srgbClr val="A4B1A9"/>
                    </a:solidFill>
                  </a:tcPr>
                </a:tc>
                <a:tc>
                  <a:txBody>
                    <a:bodyPr/>
                    <a:lstStyle/>
                    <a:p>
                      <a:pPr marL="84455" marR="167005">
                        <a:lnSpc>
                          <a:spcPct val="99500"/>
                        </a:lnSpc>
                        <a:spcBef>
                          <a:spcPts val="320"/>
                        </a:spcBef>
                      </a:pPr>
                      <a:r>
                        <a:rPr sz="1800" dirty="0">
                          <a:solidFill>
                            <a:srgbClr val="292934"/>
                          </a:solidFill>
                          <a:latin typeface="Georgia"/>
                          <a:cs typeface="Georgia"/>
                        </a:rPr>
                        <a:t>If attribute B is functionally</a:t>
                      </a:r>
                      <a:r>
                        <a:rPr sz="1800" spc="-100" dirty="0">
                          <a:solidFill>
                            <a:srgbClr val="292934"/>
                          </a:solidFill>
                          <a:latin typeface="Georgia"/>
                          <a:cs typeface="Georgia"/>
                        </a:rPr>
                        <a:t> </a:t>
                      </a:r>
                      <a:r>
                        <a:rPr sz="1800" dirty="0">
                          <a:solidFill>
                            <a:srgbClr val="292934"/>
                          </a:solidFill>
                          <a:latin typeface="Georgia"/>
                          <a:cs typeface="Georgia"/>
                        </a:rPr>
                        <a:t>dependent  on a composite key A but not on any  </a:t>
                      </a:r>
                      <a:r>
                        <a:rPr sz="1800" b="1" dirty="0">
                          <a:solidFill>
                            <a:srgbClr val="292934"/>
                          </a:solidFill>
                          <a:latin typeface="Georgia"/>
                          <a:cs typeface="Georgia"/>
                        </a:rPr>
                        <a:t>Subset</a:t>
                      </a:r>
                      <a:r>
                        <a:rPr sz="1800" dirty="0">
                          <a:solidFill>
                            <a:srgbClr val="292934"/>
                          </a:solidFill>
                          <a:latin typeface="Georgia"/>
                          <a:cs typeface="Georgia"/>
                        </a:rPr>
                        <a:t> of that composite key, the  attribute B is fully functionally  </a:t>
                      </a:r>
                      <a:r>
                        <a:rPr sz="1800" spc="-5" dirty="0">
                          <a:solidFill>
                            <a:srgbClr val="292934"/>
                          </a:solidFill>
                          <a:latin typeface="Georgia"/>
                          <a:cs typeface="Georgia"/>
                        </a:rPr>
                        <a:t>dependent </a:t>
                      </a:r>
                      <a:r>
                        <a:rPr sz="1800" dirty="0">
                          <a:solidFill>
                            <a:srgbClr val="292934"/>
                          </a:solidFill>
                          <a:latin typeface="Georgia"/>
                          <a:cs typeface="Georgia"/>
                        </a:rPr>
                        <a:t>on</a:t>
                      </a:r>
                      <a:r>
                        <a:rPr sz="1800" spc="-90" dirty="0">
                          <a:solidFill>
                            <a:srgbClr val="292934"/>
                          </a:solidFill>
                          <a:latin typeface="Georgia"/>
                          <a:cs typeface="Georgia"/>
                        </a:rPr>
                        <a:t> </a:t>
                      </a:r>
                      <a:r>
                        <a:rPr sz="1800" dirty="0">
                          <a:solidFill>
                            <a:srgbClr val="292934"/>
                          </a:solidFill>
                          <a:latin typeface="Georgia"/>
                          <a:cs typeface="Georgia"/>
                        </a:rPr>
                        <a:t>A.</a:t>
                      </a:r>
                      <a:endParaRPr sz="1800" dirty="0">
                        <a:latin typeface="Georgia"/>
                        <a:cs typeface="Georgia"/>
                      </a:endParaRPr>
                    </a:p>
                  </a:txBody>
                  <a:tcPr marL="0" marR="0" marT="0" marB="0">
                    <a:lnL w="12700">
                      <a:solidFill>
                        <a:srgbClr val="93A299"/>
                      </a:solidFill>
                      <a:prstDash val="solid"/>
                    </a:lnL>
                    <a:lnR w="12700">
                      <a:solidFill>
                        <a:srgbClr val="93A299"/>
                      </a:solidFill>
                      <a:prstDash val="solid"/>
                    </a:lnR>
                    <a:lnT w="12700">
                      <a:solidFill>
                        <a:srgbClr val="93A299"/>
                      </a:solidFill>
                      <a:prstDash val="solid"/>
                    </a:lnT>
                    <a:lnB w="12700">
                      <a:solidFill>
                        <a:srgbClr val="93A299"/>
                      </a:solidFill>
                      <a:prstDash val="solid"/>
                    </a:lnB>
                    <a:solidFill>
                      <a:srgbClr val="A4B1A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090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z="4000" spc="-130" dirty="0"/>
              <a:t>Types </a:t>
            </a:r>
            <a:r>
              <a:rPr sz="4000" spc="-50" dirty="0"/>
              <a:t>of </a:t>
            </a:r>
            <a:r>
              <a:rPr sz="4000" spc="-95" dirty="0"/>
              <a:t>Functional</a:t>
            </a:r>
            <a:r>
              <a:rPr sz="4000" spc="-440" dirty="0"/>
              <a:t> </a:t>
            </a:r>
            <a:r>
              <a:rPr sz="4000" spc="-95" dirty="0"/>
              <a:t>Dependencies</a:t>
            </a:r>
            <a:endParaRPr sz="4000" dirty="0"/>
          </a:p>
        </p:txBody>
      </p:sp>
      <p:sp>
        <p:nvSpPr>
          <p:cNvPr id="3" name="object 3"/>
          <p:cNvSpPr txBox="1"/>
          <p:nvPr/>
        </p:nvSpPr>
        <p:spPr>
          <a:xfrm>
            <a:off x="535940" y="1666240"/>
            <a:ext cx="8072119" cy="4901342"/>
          </a:xfrm>
          <a:prstGeom prst="rect">
            <a:avLst/>
          </a:prstGeom>
        </p:spPr>
        <p:txBody>
          <a:bodyPr vert="horz" wrap="square" lIns="0" tIns="0" rIns="0" bIns="0" rtlCol="0">
            <a:spAutoFit/>
          </a:bodyPr>
          <a:lstStyle/>
          <a:p>
            <a:pPr marL="279400">
              <a:lnSpc>
                <a:spcPct val="100000"/>
              </a:lnSpc>
              <a:spcBef>
                <a:spcPts val="420"/>
              </a:spcBef>
              <a:buClr>
                <a:schemeClr val="bg1">
                  <a:lumMod val="65000"/>
                </a:schemeClr>
              </a:buClr>
              <a:tabLst>
                <a:tab pos="2606675" algn="l"/>
              </a:tabLst>
            </a:pPr>
            <a:r>
              <a:rPr sz="2400" b="1" dirty="0">
                <a:solidFill>
                  <a:srgbClr val="292934"/>
                </a:solidFill>
                <a:latin typeface="Arial"/>
                <a:cs typeface="Arial"/>
              </a:rPr>
              <a:t>Partial dependency</a:t>
            </a:r>
            <a:r>
              <a:rPr sz="2400" dirty="0">
                <a:solidFill>
                  <a:srgbClr val="292934"/>
                </a:solidFill>
                <a:latin typeface="Arial"/>
                <a:cs typeface="Arial"/>
              </a:rPr>
              <a:t>:</a:t>
            </a:r>
            <a:r>
              <a:rPr lang="en-US" sz="2400" dirty="0">
                <a:solidFill>
                  <a:srgbClr val="292934"/>
                </a:solidFill>
                <a:latin typeface="Arial"/>
                <a:cs typeface="Arial"/>
              </a:rPr>
              <a:t> </a:t>
            </a:r>
            <a:r>
              <a:rPr lang="en-US" sz="2400" dirty="0">
                <a:solidFill>
                  <a:srgbClr val="000000"/>
                </a:solidFill>
                <a:latin typeface="Arial"/>
                <a:cs typeface="Arial"/>
              </a:rPr>
              <a:t>A dependency based on only a part of a</a:t>
            </a:r>
            <a:r>
              <a:rPr lang="zh-CN" altLang="en-US" sz="2400" dirty="0">
                <a:solidFill>
                  <a:srgbClr val="000000"/>
                </a:solidFill>
                <a:latin typeface="Arial"/>
                <a:cs typeface="Arial"/>
              </a:rPr>
              <a:t> </a:t>
            </a:r>
            <a:r>
              <a:rPr lang="en-US" sz="2400" dirty="0">
                <a:solidFill>
                  <a:srgbClr val="000000"/>
                </a:solidFill>
                <a:latin typeface="Arial"/>
                <a:cs typeface="Arial"/>
              </a:rPr>
              <a:t>composite primary key</a:t>
            </a:r>
          </a:p>
          <a:p>
            <a:pPr marL="622300" indent="-342900">
              <a:spcBef>
                <a:spcPts val="420"/>
              </a:spcBef>
              <a:buClr>
                <a:schemeClr val="bg1">
                  <a:lumMod val="65000"/>
                </a:schemeClr>
              </a:buClr>
              <a:buFont typeface="Arial" charset="0"/>
              <a:buChar char="•"/>
              <a:tabLst>
                <a:tab pos="2606675" algn="l"/>
              </a:tabLst>
            </a:pPr>
            <a:r>
              <a:rPr lang="en-US" altLang="zh-CN" sz="2000" dirty="0">
                <a:solidFill>
                  <a:srgbClr val="292934"/>
                </a:solidFill>
                <a:latin typeface="Arial"/>
                <a:cs typeface="Arial"/>
              </a:rPr>
              <a:t>Exist when there is a</a:t>
            </a:r>
            <a:r>
              <a:rPr lang="en-US" sz="2000" dirty="0">
                <a:solidFill>
                  <a:srgbClr val="292934"/>
                </a:solidFill>
                <a:latin typeface="Arial"/>
                <a:cs typeface="Arial"/>
              </a:rPr>
              <a:t> </a:t>
            </a:r>
            <a:r>
              <a:rPr lang="en-US" altLang="zh-CN" sz="2000" dirty="0">
                <a:solidFill>
                  <a:srgbClr val="292934"/>
                </a:solidFill>
                <a:latin typeface="Arial"/>
                <a:cs typeface="Arial"/>
              </a:rPr>
              <a:t>f</a:t>
            </a:r>
            <a:r>
              <a:rPr lang="en-US" sz="2000" dirty="0">
                <a:solidFill>
                  <a:srgbClr val="292934"/>
                </a:solidFill>
                <a:latin typeface="Arial"/>
                <a:cs typeface="Arial"/>
              </a:rPr>
              <a:t>unctional dependence in which</a:t>
            </a:r>
            <a:r>
              <a:rPr lang="en-US" sz="2000" spc="-114" dirty="0">
                <a:solidFill>
                  <a:srgbClr val="292934"/>
                </a:solidFill>
                <a:latin typeface="Arial"/>
                <a:cs typeface="Arial"/>
              </a:rPr>
              <a:t> </a:t>
            </a:r>
            <a:r>
              <a:rPr lang="en-US" sz="2000" dirty="0">
                <a:solidFill>
                  <a:srgbClr val="FF0000"/>
                </a:solidFill>
                <a:latin typeface="Arial"/>
                <a:cs typeface="Arial"/>
              </a:rPr>
              <a:t>the determinant is only part of the primary</a:t>
            </a:r>
            <a:r>
              <a:rPr lang="en-US" sz="2000" spc="-114" dirty="0">
                <a:solidFill>
                  <a:srgbClr val="FF0000"/>
                </a:solidFill>
                <a:latin typeface="Arial"/>
                <a:cs typeface="Arial"/>
              </a:rPr>
              <a:t> </a:t>
            </a:r>
            <a:r>
              <a:rPr lang="en-US" sz="2000" dirty="0">
                <a:solidFill>
                  <a:srgbClr val="FF0000"/>
                </a:solidFill>
                <a:latin typeface="Arial"/>
                <a:cs typeface="Arial"/>
              </a:rPr>
              <a:t>key</a:t>
            </a:r>
            <a:endParaRPr lang="en-US" sz="2000" dirty="0">
              <a:solidFill>
                <a:srgbClr val="000000"/>
              </a:solidFill>
              <a:latin typeface="Arial"/>
              <a:cs typeface="Arial"/>
            </a:endParaRPr>
          </a:p>
          <a:p>
            <a:pPr marL="622300" indent="-342900">
              <a:spcBef>
                <a:spcPts val="420"/>
              </a:spcBef>
              <a:buClr>
                <a:schemeClr val="bg1">
                  <a:lumMod val="65000"/>
                </a:schemeClr>
              </a:buClr>
              <a:buFont typeface="Arial" charset="0"/>
              <a:buChar char="•"/>
              <a:tabLst>
                <a:tab pos="2606675" algn="l"/>
              </a:tabLst>
            </a:pPr>
            <a:r>
              <a:rPr lang="en-US" sz="2000" dirty="0">
                <a:solidFill>
                  <a:srgbClr val="000000"/>
                </a:solidFill>
                <a:latin typeface="Arial"/>
                <a:cs typeface="Arial"/>
              </a:rPr>
              <a:t>If (A, B) → </a:t>
            </a:r>
            <a:r>
              <a:rPr lang="en-US" altLang="zh-CN" sz="2000" dirty="0">
                <a:solidFill>
                  <a:srgbClr val="000000"/>
                </a:solidFill>
                <a:latin typeface="Arial"/>
                <a:cs typeface="Arial"/>
              </a:rPr>
              <a:t>(C, D) also </a:t>
            </a:r>
            <a:r>
              <a:rPr lang="en-US" sz="2000" dirty="0">
                <a:solidFill>
                  <a:srgbClr val="000000"/>
                </a:solidFill>
                <a:latin typeface="Arial"/>
                <a:cs typeface="Arial"/>
              </a:rPr>
              <a:t>B → C,</a:t>
            </a:r>
            <a:r>
              <a:rPr lang="en-US" sz="2000" dirty="0"/>
              <a:t> </a:t>
            </a:r>
            <a:r>
              <a:rPr lang="en-US" sz="2000" dirty="0">
                <a:latin typeface="Arial" charset="0"/>
                <a:ea typeface="Arial" charset="0"/>
                <a:cs typeface="Arial" charset="0"/>
              </a:rPr>
              <a:t>and (A, B) is the primary key, then the functional dependence </a:t>
            </a:r>
            <a:r>
              <a:rPr lang="en-US" sz="2000" dirty="0">
                <a:solidFill>
                  <a:srgbClr val="000000"/>
                </a:solidFill>
                <a:latin typeface="Arial"/>
                <a:cs typeface="Arial"/>
              </a:rPr>
              <a:t>B → C</a:t>
            </a:r>
            <a:r>
              <a:rPr lang="en-US" sz="2000" dirty="0">
                <a:latin typeface="Arial" charset="0"/>
                <a:ea typeface="Arial" charset="0"/>
                <a:cs typeface="Arial" charset="0"/>
              </a:rPr>
              <a:t> is a partial dependency</a:t>
            </a:r>
            <a:endParaRPr lang="en-US" sz="2000" dirty="0">
              <a:solidFill>
                <a:srgbClr val="000000"/>
              </a:solidFill>
              <a:latin typeface="Arial" charset="0"/>
              <a:ea typeface="Arial" charset="0"/>
              <a:cs typeface="Arial" charset="0"/>
            </a:endParaRPr>
          </a:p>
          <a:p>
            <a:pPr marL="279400">
              <a:lnSpc>
                <a:spcPct val="100000"/>
              </a:lnSpc>
              <a:spcBef>
                <a:spcPts val="420"/>
              </a:spcBef>
              <a:tabLst>
                <a:tab pos="2606675" algn="l"/>
              </a:tabLst>
            </a:pPr>
            <a:endParaRPr sz="2000" dirty="0">
              <a:latin typeface="Times New Roman"/>
              <a:cs typeface="Times New Roman"/>
            </a:endParaRPr>
          </a:p>
          <a:p>
            <a:r>
              <a:rPr sz="2400" b="1" spc="-15" dirty="0">
                <a:solidFill>
                  <a:srgbClr val="292934"/>
                </a:solidFill>
                <a:latin typeface="Arial"/>
                <a:cs typeface="Arial"/>
              </a:rPr>
              <a:t>Transitive </a:t>
            </a:r>
            <a:r>
              <a:rPr sz="2400" b="1" spc="-5" dirty="0">
                <a:solidFill>
                  <a:srgbClr val="292934"/>
                </a:solidFill>
                <a:latin typeface="Arial"/>
                <a:cs typeface="Arial"/>
              </a:rPr>
              <a:t>dependency</a:t>
            </a:r>
            <a:r>
              <a:rPr sz="2400" spc="-5" dirty="0">
                <a:solidFill>
                  <a:srgbClr val="292934"/>
                </a:solidFill>
                <a:latin typeface="Arial"/>
                <a:cs typeface="Arial"/>
              </a:rPr>
              <a:t>: </a:t>
            </a:r>
            <a:r>
              <a:rPr lang="en-US" sz="2400" dirty="0">
                <a:solidFill>
                  <a:srgbClr val="292934"/>
                </a:solidFill>
                <a:latin typeface="Arial" charset="0"/>
                <a:ea typeface="Arial" charset="0"/>
                <a:cs typeface="Arial" charset="0"/>
              </a:rPr>
              <a:t>A dependency of one</a:t>
            </a:r>
            <a:r>
              <a:rPr lang="zh-CN" altLang="en-US" sz="2400" dirty="0">
                <a:solidFill>
                  <a:srgbClr val="292934"/>
                </a:solidFill>
                <a:latin typeface="Arial" charset="0"/>
                <a:ea typeface="Arial" charset="0"/>
                <a:cs typeface="Arial" charset="0"/>
              </a:rPr>
              <a:t> </a:t>
            </a:r>
            <a:r>
              <a:rPr lang="en-US" sz="2400" dirty="0">
                <a:solidFill>
                  <a:srgbClr val="292934"/>
                </a:solidFill>
                <a:latin typeface="Arial" charset="0"/>
                <a:ea typeface="Arial" charset="0"/>
                <a:cs typeface="Arial" charset="0"/>
              </a:rPr>
              <a:t>nonprime attribute on another nonprime attribute</a:t>
            </a:r>
          </a:p>
          <a:p>
            <a:pPr marL="462280" lvl="1" indent="-182880">
              <a:spcBef>
                <a:spcPts val="500"/>
              </a:spcBef>
              <a:buClr>
                <a:srgbClr val="93A299"/>
              </a:buClr>
              <a:buSzPct val="85000"/>
              <a:buFontTx/>
              <a:buChar char="•"/>
              <a:tabLst>
                <a:tab pos="462280" algn="l"/>
              </a:tabLst>
            </a:pPr>
            <a:r>
              <a:rPr lang="en-US" sz="2000" spc="-5" dirty="0">
                <a:solidFill>
                  <a:srgbClr val="292934"/>
                </a:solidFill>
                <a:latin typeface="Arial" charset="0"/>
                <a:ea typeface="Arial" charset="0"/>
                <a:cs typeface="Arial" charset="0"/>
              </a:rPr>
              <a:t>Exist </a:t>
            </a:r>
            <a:r>
              <a:rPr lang="en-US" sz="2000" dirty="0">
                <a:latin typeface="Arial" charset="0"/>
                <a:ea typeface="Arial" charset="0"/>
                <a:cs typeface="Arial" charset="0"/>
              </a:rPr>
              <a:t>when a functional dependence exists </a:t>
            </a:r>
            <a:r>
              <a:rPr lang="en-US" sz="2000" dirty="0">
                <a:solidFill>
                  <a:srgbClr val="FF0000"/>
                </a:solidFill>
                <a:latin typeface="Arial" charset="0"/>
                <a:ea typeface="Arial" charset="0"/>
                <a:cs typeface="Arial" charset="0"/>
              </a:rPr>
              <a:t>among nonprime attributes </a:t>
            </a:r>
          </a:p>
          <a:p>
            <a:pPr marL="462280" lvl="1" indent="-182880">
              <a:spcBef>
                <a:spcPts val="500"/>
              </a:spcBef>
              <a:buClr>
                <a:srgbClr val="93A299"/>
              </a:buClr>
              <a:buSzPct val="85000"/>
              <a:buFontTx/>
              <a:buChar char="•"/>
              <a:tabLst>
                <a:tab pos="462280" algn="l"/>
              </a:tabLst>
            </a:pPr>
            <a:r>
              <a:rPr lang="en-US" sz="2000" dirty="0">
                <a:solidFill>
                  <a:srgbClr val="292934"/>
                </a:solidFill>
                <a:latin typeface="Arial" charset="0"/>
                <a:ea typeface="Arial" charset="0"/>
                <a:cs typeface="Arial" charset="0"/>
              </a:rPr>
              <a:t>X (primary key) → </a:t>
            </a:r>
            <a:r>
              <a:rPr lang="en-US" sz="2000" spc="-130" dirty="0">
                <a:solidFill>
                  <a:srgbClr val="292934"/>
                </a:solidFill>
                <a:latin typeface="Arial" charset="0"/>
                <a:ea typeface="Arial" charset="0"/>
                <a:cs typeface="Arial" charset="0"/>
              </a:rPr>
              <a:t>Y (nonprime), </a:t>
            </a:r>
            <a:r>
              <a:rPr lang="en-US" sz="2000" dirty="0">
                <a:solidFill>
                  <a:srgbClr val="292934"/>
                </a:solidFill>
                <a:latin typeface="Arial" charset="0"/>
                <a:ea typeface="Arial" charset="0"/>
                <a:cs typeface="Arial" charset="0"/>
              </a:rPr>
              <a:t>Y →</a:t>
            </a:r>
            <a:r>
              <a:rPr lang="en-US" sz="2000" spc="-90" dirty="0">
                <a:solidFill>
                  <a:srgbClr val="292934"/>
                </a:solidFill>
                <a:latin typeface="Arial" charset="0"/>
                <a:ea typeface="Arial" charset="0"/>
                <a:cs typeface="Arial" charset="0"/>
              </a:rPr>
              <a:t> </a:t>
            </a:r>
            <a:r>
              <a:rPr lang="en-US" sz="2000" dirty="0">
                <a:solidFill>
                  <a:srgbClr val="292934"/>
                </a:solidFill>
                <a:latin typeface="Arial" charset="0"/>
                <a:ea typeface="Arial" charset="0"/>
                <a:cs typeface="Arial" charset="0"/>
              </a:rPr>
              <a:t>Z (nonprime), </a:t>
            </a:r>
            <a:r>
              <a:rPr lang="en-US" sz="2000" dirty="0">
                <a:latin typeface="Arial" charset="0"/>
                <a:ea typeface="Arial" charset="0"/>
                <a:cs typeface="Arial" charset="0"/>
              </a:rPr>
              <a:t>the dependency Y </a:t>
            </a:r>
            <a:r>
              <a:rPr lang="en-US" sz="2000" dirty="0">
                <a:solidFill>
                  <a:srgbClr val="292934"/>
                </a:solidFill>
                <a:latin typeface="Arial" charset="0"/>
                <a:ea typeface="Arial" charset="0"/>
                <a:cs typeface="Arial" charset="0"/>
              </a:rPr>
              <a:t>→</a:t>
            </a:r>
            <a:r>
              <a:rPr lang="en-US" sz="2000" spc="-90" dirty="0">
                <a:solidFill>
                  <a:srgbClr val="292934"/>
                </a:solidFill>
                <a:latin typeface="Arial" charset="0"/>
                <a:ea typeface="Arial" charset="0"/>
                <a:cs typeface="Arial" charset="0"/>
              </a:rPr>
              <a:t> </a:t>
            </a:r>
            <a:r>
              <a:rPr lang="en-US" sz="2000" dirty="0">
                <a:latin typeface="Arial" charset="0"/>
                <a:ea typeface="Arial" charset="0"/>
                <a:cs typeface="Arial" charset="0"/>
              </a:rPr>
              <a:t>Z is a transitive dependency</a:t>
            </a:r>
            <a:endParaRPr lang="en-US" sz="2000" dirty="0">
              <a:solidFill>
                <a:srgbClr val="292934"/>
              </a:solidFill>
              <a:latin typeface="Arial" charset="0"/>
              <a:ea typeface="Arial" charset="0"/>
              <a:cs typeface="Arial" charset="0"/>
            </a:endParaRPr>
          </a:p>
          <a:p>
            <a:pPr marL="462280" lvl="1" indent="-182880">
              <a:lnSpc>
                <a:spcPct val="100000"/>
              </a:lnSpc>
              <a:spcBef>
                <a:spcPts val="500"/>
              </a:spcBef>
              <a:buClr>
                <a:srgbClr val="93A299"/>
              </a:buClr>
              <a:buSzPct val="85000"/>
              <a:buChar char="•"/>
              <a:tabLst>
                <a:tab pos="462280" algn="l"/>
              </a:tabLst>
            </a:pPr>
            <a:endParaRPr sz="2000" dirty="0">
              <a:latin typeface="Arial"/>
              <a:cs typeface="Arial"/>
            </a:endParaRPr>
          </a:p>
        </p:txBody>
      </p:sp>
    </p:spTree>
    <p:extLst>
      <p:ext uri="{BB962C8B-B14F-4D97-AF65-F5344CB8AC3E}">
        <p14:creationId xmlns:p14="http://schemas.microsoft.com/office/powerpoint/2010/main" val="1255860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92" y="533400"/>
            <a:ext cx="8379460" cy="841256"/>
          </a:xfrm>
          <a:prstGeom prst="rect">
            <a:avLst/>
          </a:prstGeom>
        </p:spPr>
        <p:txBody>
          <a:bodyPr vert="horz" wrap="square" lIns="0" tIns="223520" rIns="0" bIns="0" rtlCol="0">
            <a:spAutoFit/>
          </a:bodyPr>
          <a:lstStyle/>
          <a:p>
            <a:pPr marL="12700">
              <a:lnSpc>
                <a:spcPct val="100000"/>
              </a:lnSpc>
            </a:pPr>
            <a:r>
              <a:rPr sz="4000" spc="-95" dirty="0"/>
              <a:t>Conversion </a:t>
            </a:r>
            <a:r>
              <a:rPr sz="4000" spc="-50" dirty="0"/>
              <a:t>to </a:t>
            </a:r>
            <a:r>
              <a:rPr sz="4000" spc="-80" dirty="0"/>
              <a:t>First </a:t>
            </a:r>
            <a:r>
              <a:rPr sz="4000" spc="-90" dirty="0"/>
              <a:t>Normal</a:t>
            </a:r>
            <a:r>
              <a:rPr sz="4000" spc="-645" dirty="0"/>
              <a:t> </a:t>
            </a:r>
            <a:r>
              <a:rPr sz="4000" spc="-100" dirty="0"/>
              <a:t>Form</a:t>
            </a:r>
            <a:r>
              <a:rPr lang="en-US" sz="4000" spc="-100" dirty="0"/>
              <a:t> (1NF)</a:t>
            </a:r>
            <a:endParaRPr sz="4000" dirty="0"/>
          </a:p>
        </p:txBody>
      </p:sp>
      <p:sp>
        <p:nvSpPr>
          <p:cNvPr id="3" name="object 3"/>
          <p:cNvSpPr txBox="1"/>
          <p:nvPr/>
        </p:nvSpPr>
        <p:spPr>
          <a:xfrm>
            <a:off x="535940" y="1666240"/>
            <a:ext cx="7949565" cy="3267561"/>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lang="en-US" sz="2400" b="1" dirty="0">
                <a:solidFill>
                  <a:srgbClr val="292934"/>
                </a:solidFill>
                <a:latin typeface="Arial"/>
                <a:cs typeface="Arial"/>
              </a:rPr>
              <a:t>Steps</a:t>
            </a:r>
            <a:endParaRPr lang="en-US" sz="2400" dirty="0">
              <a:latin typeface="Arial"/>
              <a:cs typeface="Arial"/>
            </a:endParaRPr>
          </a:p>
          <a:p>
            <a:pPr marL="462280" lvl="1" indent="-182880">
              <a:lnSpc>
                <a:spcPct val="100000"/>
              </a:lnSpc>
              <a:spcBef>
                <a:spcPts val="520"/>
              </a:spcBef>
              <a:buClr>
                <a:srgbClr val="93A299"/>
              </a:buClr>
              <a:buSzPct val="85000"/>
              <a:buFont typeface="Arial"/>
              <a:buChar char="•"/>
              <a:tabLst>
                <a:tab pos="462280" algn="l"/>
              </a:tabLst>
            </a:pPr>
            <a:r>
              <a:rPr lang="en-US" sz="2000" b="1" dirty="0">
                <a:solidFill>
                  <a:srgbClr val="292934"/>
                </a:solidFill>
                <a:latin typeface="Arial"/>
                <a:cs typeface="Arial"/>
              </a:rPr>
              <a:t>Eliminate the repeating</a:t>
            </a:r>
            <a:r>
              <a:rPr lang="en-US" sz="2000" b="1" spc="-105" dirty="0">
                <a:solidFill>
                  <a:srgbClr val="292934"/>
                </a:solidFill>
                <a:latin typeface="Arial"/>
                <a:cs typeface="Arial"/>
              </a:rPr>
              <a:t> </a:t>
            </a:r>
            <a:r>
              <a:rPr lang="en-US" sz="2000" b="1" dirty="0">
                <a:solidFill>
                  <a:srgbClr val="292934"/>
                </a:solidFill>
                <a:latin typeface="Arial"/>
                <a:cs typeface="Arial"/>
              </a:rPr>
              <a:t>groups</a:t>
            </a:r>
            <a:endParaRPr lang="en-US" sz="2000" dirty="0">
              <a:latin typeface="Arial"/>
              <a:cs typeface="Arial"/>
            </a:endParaRPr>
          </a:p>
          <a:p>
            <a:pPr marL="462280" lvl="1" indent="-182880">
              <a:lnSpc>
                <a:spcPct val="100000"/>
              </a:lnSpc>
              <a:spcBef>
                <a:spcPts val="400"/>
              </a:spcBef>
              <a:buClr>
                <a:srgbClr val="93A299"/>
              </a:buClr>
              <a:buSzPct val="85000"/>
              <a:buFont typeface="Arial"/>
              <a:buChar char="•"/>
              <a:tabLst>
                <a:tab pos="462280" algn="l"/>
              </a:tabLst>
            </a:pPr>
            <a:r>
              <a:rPr lang="en-US" sz="2000" b="1" dirty="0">
                <a:solidFill>
                  <a:srgbClr val="292934"/>
                </a:solidFill>
                <a:latin typeface="Arial"/>
                <a:cs typeface="Arial"/>
              </a:rPr>
              <a:t>Identify the primary</a:t>
            </a:r>
            <a:r>
              <a:rPr lang="en-US" sz="2000" b="1" spc="-100" dirty="0">
                <a:solidFill>
                  <a:srgbClr val="292934"/>
                </a:solidFill>
                <a:latin typeface="Arial"/>
                <a:cs typeface="Arial"/>
              </a:rPr>
              <a:t> </a:t>
            </a:r>
            <a:r>
              <a:rPr lang="en-US" sz="2000" b="1" dirty="0">
                <a:solidFill>
                  <a:srgbClr val="292934"/>
                </a:solidFill>
                <a:latin typeface="Arial"/>
                <a:cs typeface="Arial"/>
              </a:rPr>
              <a:t>key</a:t>
            </a:r>
            <a:endParaRPr lang="en-US" sz="2000" dirty="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lang="en-US" sz="2000" b="1" dirty="0">
                <a:solidFill>
                  <a:srgbClr val="292934"/>
                </a:solidFill>
                <a:latin typeface="Arial"/>
                <a:cs typeface="Arial"/>
              </a:rPr>
              <a:t>Identify all</a:t>
            </a:r>
            <a:r>
              <a:rPr lang="en-US" sz="2000" b="1" spc="-105" dirty="0">
                <a:solidFill>
                  <a:srgbClr val="292934"/>
                </a:solidFill>
                <a:latin typeface="Arial"/>
                <a:cs typeface="Arial"/>
              </a:rPr>
              <a:t> </a:t>
            </a:r>
            <a:r>
              <a:rPr lang="en-US" sz="2000" b="1" dirty="0">
                <a:solidFill>
                  <a:srgbClr val="292934"/>
                </a:solidFill>
                <a:latin typeface="Arial"/>
                <a:cs typeface="Arial"/>
              </a:rPr>
              <a:t>dependencies</a:t>
            </a:r>
            <a:endParaRPr lang="en-US" sz="2000" dirty="0">
              <a:latin typeface="Arial"/>
              <a:cs typeface="Arial"/>
            </a:endParaRPr>
          </a:p>
          <a:p>
            <a:pPr marL="190500" marR="5080" indent="-177800">
              <a:lnSpc>
                <a:spcPts val="2800"/>
              </a:lnSpc>
              <a:buClr>
                <a:srgbClr val="93A299"/>
              </a:buClr>
              <a:buSzPct val="85416"/>
              <a:buFont typeface="Arial"/>
              <a:buChar char="•"/>
              <a:tabLst>
                <a:tab pos="195580" algn="l"/>
              </a:tabLst>
            </a:pPr>
            <a:endParaRPr lang="en-US" sz="2400" b="1" dirty="0">
              <a:solidFill>
                <a:srgbClr val="292934"/>
              </a:solidFill>
              <a:latin typeface="Arial"/>
              <a:cs typeface="Arial"/>
            </a:endParaRPr>
          </a:p>
          <a:p>
            <a:pPr marL="190500" marR="5080" indent="-177800">
              <a:lnSpc>
                <a:spcPts val="2800"/>
              </a:lnSpc>
              <a:buClr>
                <a:srgbClr val="93A299"/>
              </a:buClr>
              <a:buSzPct val="85416"/>
              <a:buFont typeface="Arial"/>
              <a:buChar char="•"/>
              <a:tabLst>
                <a:tab pos="195580" algn="l"/>
              </a:tabLst>
            </a:pPr>
            <a:endParaRPr lang="en-US" sz="2400" b="1" dirty="0">
              <a:solidFill>
                <a:srgbClr val="292934"/>
              </a:solidFill>
              <a:latin typeface="Arial"/>
              <a:cs typeface="Arial"/>
            </a:endParaRPr>
          </a:p>
          <a:p>
            <a:pPr marL="190500" marR="5080" indent="-177800">
              <a:lnSpc>
                <a:spcPts val="2800"/>
              </a:lnSpc>
              <a:buClr>
                <a:srgbClr val="93A299"/>
              </a:buClr>
              <a:buSzPct val="85416"/>
              <a:buFont typeface="Arial"/>
              <a:buChar char="•"/>
              <a:tabLst>
                <a:tab pos="195580" algn="l"/>
              </a:tabLst>
            </a:pPr>
            <a:r>
              <a:rPr sz="2400" b="1" dirty="0">
                <a:solidFill>
                  <a:srgbClr val="292934"/>
                </a:solidFill>
                <a:latin typeface="Arial"/>
                <a:cs typeface="Arial"/>
              </a:rPr>
              <a:t>Repeating group</a:t>
            </a:r>
            <a:r>
              <a:rPr sz="2400" dirty="0">
                <a:solidFill>
                  <a:srgbClr val="292934"/>
                </a:solidFill>
                <a:latin typeface="Arial"/>
                <a:cs typeface="Arial"/>
              </a:rPr>
              <a:t>: Group of multiple entries of same</a:t>
            </a:r>
            <a:r>
              <a:rPr sz="2400" spc="-120" dirty="0">
                <a:solidFill>
                  <a:srgbClr val="292934"/>
                </a:solidFill>
                <a:latin typeface="Arial"/>
                <a:cs typeface="Arial"/>
              </a:rPr>
              <a:t> </a:t>
            </a:r>
            <a:r>
              <a:rPr sz="2400" dirty="0">
                <a:solidFill>
                  <a:srgbClr val="292934"/>
                </a:solidFill>
                <a:latin typeface="Arial"/>
                <a:cs typeface="Arial"/>
              </a:rPr>
              <a:t>type  can exist for any </a:t>
            </a:r>
            <a:r>
              <a:rPr sz="2400" dirty="0">
                <a:solidFill>
                  <a:srgbClr val="FF0000"/>
                </a:solidFill>
                <a:latin typeface="Arial"/>
                <a:cs typeface="Arial"/>
              </a:rPr>
              <a:t>single key </a:t>
            </a:r>
            <a:r>
              <a:rPr sz="2400" dirty="0">
                <a:solidFill>
                  <a:srgbClr val="292934"/>
                </a:solidFill>
                <a:latin typeface="Arial"/>
                <a:cs typeface="Arial"/>
              </a:rPr>
              <a:t>attribute</a:t>
            </a:r>
            <a:r>
              <a:rPr sz="2400" spc="-105" dirty="0">
                <a:solidFill>
                  <a:srgbClr val="292934"/>
                </a:solidFill>
                <a:latin typeface="Arial"/>
                <a:cs typeface="Arial"/>
              </a:rPr>
              <a:t> </a:t>
            </a:r>
            <a:r>
              <a:rPr sz="2400" dirty="0">
                <a:solidFill>
                  <a:srgbClr val="292934"/>
                </a:solidFill>
                <a:latin typeface="Arial"/>
                <a:cs typeface="Arial"/>
              </a:rPr>
              <a:t>occurrence</a:t>
            </a:r>
            <a:endParaRPr sz="2400" dirty="0">
              <a:latin typeface="Arial"/>
              <a:cs typeface="Arial"/>
            </a:endParaRPr>
          </a:p>
          <a:p>
            <a:pPr marL="462280" lvl="1" indent="-182880">
              <a:lnSpc>
                <a:spcPct val="100000"/>
              </a:lnSpc>
              <a:spcBef>
                <a:spcPts val="420"/>
              </a:spcBef>
              <a:buClr>
                <a:srgbClr val="93A299"/>
              </a:buClr>
              <a:buSzPct val="85000"/>
              <a:buChar char="•"/>
              <a:tabLst>
                <a:tab pos="462280" algn="l"/>
              </a:tabLst>
            </a:pPr>
            <a:r>
              <a:rPr sz="2000" dirty="0">
                <a:solidFill>
                  <a:srgbClr val="292934"/>
                </a:solidFill>
                <a:latin typeface="Arial"/>
                <a:cs typeface="Arial"/>
              </a:rPr>
              <a:t>Existence proves the presence of data</a:t>
            </a:r>
            <a:r>
              <a:rPr sz="2000" spc="-105" dirty="0">
                <a:solidFill>
                  <a:srgbClr val="292934"/>
                </a:solidFill>
                <a:latin typeface="Arial"/>
                <a:cs typeface="Arial"/>
              </a:rPr>
              <a:t> </a:t>
            </a:r>
            <a:r>
              <a:rPr sz="2000" dirty="0">
                <a:solidFill>
                  <a:srgbClr val="292934"/>
                </a:solidFill>
                <a:latin typeface="Arial"/>
                <a:cs typeface="Arial"/>
              </a:rPr>
              <a:t>redundancies</a:t>
            </a:r>
            <a:endParaRPr sz="3450" dirty="0">
              <a:latin typeface="Times New Roman"/>
              <a:cs typeface="Times New Roman"/>
            </a:endParaRPr>
          </a:p>
        </p:txBody>
      </p:sp>
    </p:spTree>
    <p:extLst>
      <p:ext uri="{BB962C8B-B14F-4D97-AF65-F5344CB8AC3E}">
        <p14:creationId xmlns:p14="http://schemas.microsoft.com/office/powerpoint/2010/main" val="652319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95" dirty="0"/>
              <a:t>Conversion </a:t>
            </a:r>
            <a:r>
              <a:rPr spc="-50" dirty="0"/>
              <a:t>to </a:t>
            </a:r>
            <a:r>
              <a:rPr spc="-80" dirty="0"/>
              <a:t>First </a:t>
            </a:r>
            <a:r>
              <a:rPr spc="-90" dirty="0"/>
              <a:t>Normal</a:t>
            </a:r>
            <a:r>
              <a:rPr spc="-645" dirty="0"/>
              <a:t> </a:t>
            </a:r>
            <a:r>
              <a:rPr spc="-100" dirty="0"/>
              <a:t>Form</a:t>
            </a:r>
          </a:p>
        </p:txBody>
      </p:sp>
      <p:sp>
        <p:nvSpPr>
          <p:cNvPr id="3" name="object 3"/>
          <p:cNvSpPr txBox="1"/>
          <p:nvPr/>
        </p:nvSpPr>
        <p:spPr>
          <a:xfrm>
            <a:off x="535940" y="1645920"/>
            <a:ext cx="6239510" cy="189992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1NF describes tabular format in</a:t>
            </a:r>
            <a:r>
              <a:rPr sz="2400" spc="-110" dirty="0">
                <a:solidFill>
                  <a:srgbClr val="292934"/>
                </a:solidFill>
                <a:latin typeface="Arial"/>
                <a:cs typeface="Arial"/>
              </a:rPr>
              <a:t> </a:t>
            </a:r>
            <a:r>
              <a:rPr sz="2400" dirty="0">
                <a:solidFill>
                  <a:srgbClr val="292934"/>
                </a:solidFill>
                <a:latin typeface="Arial"/>
                <a:cs typeface="Arial"/>
              </a:rPr>
              <a:t>which:</a:t>
            </a:r>
            <a:endParaRPr sz="2400">
              <a:latin typeface="Arial"/>
              <a:cs typeface="Arial"/>
            </a:endParaRPr>
          </a:p>
          <a:p>
            <a:pPr marL="462280" lvl="1" indent="-182880">
              <a:lnSpc>
                <a:spcPct val="100000"/>
              </a:lnSpc>
              <a:spcBef>
                <a:spcPts val="400"/>
              </a:spcBef>
              <a:buClr>
                <a:srgbClr val="93A299"/>
              </a:buClr>
              <a:buSzPct val="85000"/>
              <a:buFont typeface="Arial"/>
              <a:buChar char="•"/>
              <a:tabLst>
                <a:tab pos="462280" algn="l"/>
              </a:tabLst>
            </a:pPr>
            <a:r>
              <a:rPr sz="2000" b="1" dirty="0">
                <a:solidFill>
                  <a:srgbClr val="292934"/>
                </a:solidFill>
                <a:latin typeface="Arial"/>
                <a:cs typeface="Arial"/>
              </a:rPr>
              <a:t>All key attributes </a:t>
            </a:r>
            <a:r>
              <a:rPr sz="2000" dirty="0">
                <a:solidFill>
                  <a:srgbClr val="292934"/>
                </a:solidFill>
                <a:latin typeface="Arial"/>
                <a:cs typeface="Arial"/>
              </a:rPr>
              <a:t>are</a:t>
            </a:r>
            <a:r>
              <a:rPr sz="2000" spc="-105" dirty="0">
                <a:solidFill>
                  <a:srgbClr val="292934"/>
                </a:solidFill>
                <a:latin typeface="Arial"/>
                <a:cs typeface="Arial"/>
              </a:rPr>
              <a:t> </a:t>
            </a:r>
            <a:r>
              <a:rPr sz="2000" dirty="0">
                <a:solidFill>
                  <a:srgbClr val="292934"/>
                </a:solidFill>
                <a:latin typeface="Arial"/>
                <a:cs typeface="Arial"/>
              </a:rPr>
              <a:t>defined</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There are </a:t>
            </a:r>
            <a:r>
              <a:rPr sz="2000" b="1" dirty="0">
                <a:solidFill>
                  <a:srgbClr val="292934"/>
                </a:solidFill>
                <a:latin typeface="Arial"/>
                <a:cs typeface="Arial"/>
              </a:rPr>
              <a:t>no repeating groups </a:t>
            </a:r>
            <a:r>
              <a:rPr sz="2000" spc="-5" dirty="0">
                <a:solidFill>
                  <a:srgbClr val="292934"/>
                </a:solidFill>
                <a:latin typeface="Arial"/>
                <a:cs typeface="Arial"/>
              </a:rPr>
              <a:t>in </a:t>
            </a:r>
            <a:r>
              <a:rPr sz="2000" dirty="0">
                <a:solidFill>
                  <a:srgbClr val="292934"/>
                </a:solidFill>
                <a:latin typeface="Arial"/>
                <a:cs typeface="Arial"/>
              </a:rPr>
              <a:t>the</a:t>
            </a:r>
            <a:r>
              <a:rPr sz="2000" spc="-110" dirty="0">
                <a:solidFill>
                  <a:srgbClr val="292934"/>
                </a:solidFill>
                <a:latin typeface="Arial"/>
                <a:cs typeface="Arial"/>
              </a:rPr>
              <a:t> </a:t>
            </a:r>
            <a:r>
              <a:rPr sz="2000" dirty="0">
                <a:solidFill>
                  <a:srgbClr val="292934"/>
                </a:solidFill>
                <a:latin typeface="Arial"/>
                <a:cs typeface="Arial"/>
              </a:rPr>
              <a:t>table</a:t>
            </a:r>
            <a:endParaRPr sz="200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sz="2000" b="1" dirty="0">
                <a:solidFill>
                  <a:srgbClr val="292934"/>
                </a:solidFill>
                <a:latin typeface="Arial"/>
                <a:cs typeface="Arial"/>
              </a:rPr>
              <a:t>All attributes are dependent on the primary</a:t>
            </a:r>
            <a:r>
              <a:rPr sz="2000" b="1" spc="-110" dirty="0">
                <a:solidFill>
                  <a:srgbClr val="292934"/>
                </a:solidFill>
                <a:latin typeface="Arial"/>
                <a:cs typeface="Arial"/>
              </a:rPr>
              <a:t> </a:t>
            </a:r>
            <a:r>
              <a:rPr sz="2000" b="1" dirty="0">
                <a:solidFill>
                  <a:srgbClr val="292934"/>
                </a:solidFill>
                <a:latin typeface="Arial"/>
                <a:cs typeface="Arial"/>
              </a:rPr>
              <a:t>key</a:t>
            </a:r>
            <a:endParaRPr sz="2000">
              <a:latin typeface="Arial"/>
              <a:cs typeface="Arial"/>
            </a:endParaRPr>
          </a:p>
          <a:p>
            <a:pPr marL="195580" indent="-182880">
              <a:lnSpc>
                <a:spcPct val="100000"/>
              </a:lnSpc>
              <a:spcBef>
                <a:spcPts val="595"/>
              </a:spcBef>
              <a:buClr>
                <a:srgbClr val="93A299"/>
              </a:buClr>
              <a:buSzPct val="83333"/>
              <a:buChar char="•"/>
              <a:tabLst>
                <a:tab pos="195580" algn="l"/>
              </a:tabLst>
            </a:pPr>
            <a:r>
              <a:rPr sz="2400" dirty="0">
                <a:solidFill>
                  <a:srgbClr val="292934"/>
                </a:solidFill>
                <a:latin typeface="Arial"/>
                <a:cs typeface="Arial"/>
              </a:rPr>
              <a:t>All relational tables satisfy 1NF</a:t>
            </a:r>
            <a:r>
              <a:rPr sz="2400" spc="-105" dirty="0">
                <a:solidFill>
                  <a:srgbClr val="292934"/>
                </a:solidFill>
                <a:latin typeface="Arial"/>
                <a:cs typeface="Arial"/>
              </a:rPr>
              <a:t> </a:t>
            </a:r>
            <a:r>
              <a:rPr sz="2400" dirty="0">
                <a:solidFill>
                  <a:srgbClr val="292934"/>
                </a:solidFill>
                <a:latin typeface="Arial"/>
                <a:cs typeface="Arial"/>
              </a:rPr>
              <a:t>requirements</a:t>
            </a:r>
            <a:endParaRPr sz="24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95" dirty="0"/>
              <a:t>Conversion </a:t>
            </a:r>
            <a:r>
              <a:rPr spc="-50" dirty="0"/>
              <a:t>to </a:t>
            </a:r>
            <a:r>
              <a:rPr spc="-85" dirty="0"/>
              <a:t>Second </a:t>
            </a:r>
            <a:r>
              <a:rPr spc="-90" dirty="0"/>
              <a:t>Normal</a:t>
            </a:r>
            <a:r>
              <a:rPr spc="-630" dirty="0"/>
              <a:t> </a:t>
            </a:r>
            <a:r>
              <a:rPr spc="-100" dirty="0"/>
              <a:t>Form</a:t>
            </a:r>
          </a:p>
        </p:txBody>
      </p:sp>
      <p:sp>
        <p:nvSpPr>
          <p:cNvPr id="3" name="object 3"/>
          <p:cNvSpPr txBox="1"/>
          <p:nvPr/>
        </p:nvSpPr>
        <p:spPr>
          <a:xfrm>
            <a:off x="535940" y="1645920"/>
            <a:ext cx="8069580" cy="3312160"/>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Steps</a:t>
            </a:r>
            <a:endParaRPr sz="240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Make new tables to </a:t>
            </a:r>
            <a:r>
              <a:rPr sz="2000" b="1" dirty="0">
                <a:solidFill>
                  <a:srgbClr val="292934"/>
                </a:solidFill>
                <a:latin typeface="Arial"/>
                <a:cs typeface="Arial"/>
              </a:rPr>
              <a:t>eliminate partial</a:t>
            </a:r>
            <a:r>
              <a:rPr sz="2000" b="1" spc="-110" dirty="0">
                <a:solidFill>
                  <a:srgbClr val="292934"/>
                </a:solidFill>
                <a:latin typeface="Arial"/>
                <a:cs typeface="Arial"/>
              </a:rPr>
              <a:t> </a:t>
            </a:r>
            <a:r>
              <a:rPr sz="2000" b="1" dirty="0">
                <a:solidFill>
                  <a:srgbClr val="292934"/>
                </a:solidFill>
                <a:latin typeface="Arial"/>
                <a:cs typeface="Arial"/>
              </a:rPr>
              <a:t>dependencies</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Reassign corresponding dependent</a:t>
            </a:r>
            <a:r>
              <a:rPr sz="2000" spc="-105" dirty="0">
                <a:solidFill>
                  <a:srgbClr val="292934"/>
                </a:solidFill>
                <a:latin typeface="Arial"/>
                <a:cs typeface="Arial"/>
              </a:rPr>
              <a:t> </a:t>
            </a:r>
            <a:r>
              <a:rPr sz="2000" dirty="0">
                <a:solidFill>
                  <a:srgbClr val="292934"/>
                </a:solidFill>
                <a:latin typeface="Arial"/>
                <a:cs typeface="Arial"/>
              </a:rPr>
              <a:t>attributes</a:t>
            </a:r>
            <a:endParaRPr sz="2000">
              <a:latin typeface="Arial"/>
              <a:cs typeface="Arial"/>
            </a:endParaRPr>
          </a:p>
          <a:p>
            <a:pPr lvl="1">
              <a:lnSpc>
                <a:spcPct val="100000"/>
              </a:lnSpc>
              <a:buClr>
                <a:srgbClr val="93A299"/>
              </a:buClr>
              <a:buFont typeface="Arial"/>
              <a:buChar char="•"/>
            </a:pPr>
            <a:endParaRPr sz="2000">
              <a:latin typeface="Times New Roman"/>
              <a:cs typeface="Times New Roman"/>
            </a:endParaRPr>
          </a:p>
          <a:p>
            <a:pPr marL="195580" indent="-182880">
              <a:lnSpc>
                <a:spcPct val="100000"/>
              </a:lnSpc>
              <a:spcBef>
                <a:spcPts val="1195"/>
              </a:spcBef>
              <a:buClr>
                <a:srgbClr val="93A299"/>
              </a:buClr>
              <a:buSzPct val="83333"/>
              <a:buChar char="•"/>
              <a:tabLst>
                <a:tab pos="195580" algn="l"/>
              </a:tabLst>
            </a:pPr>
            <a:r>
              <a:rPr sz="2400" spc="-55" dirty="0">
                <a:solidFill>
                  <a:srgbClr val="292934"/>
                </a:solidFill>
                <a:latin typeface="Arial"/>
                <a:cs typeface="Arial"/>
              </a:rPr>
              <a:t>Table </a:t>
            </a:r>
            <a:r>
              <a:rPr sz="2400" dirty="0">
                <a:solidFill>
                  <a:srgbClr val="292934"/>
                </a:solidFill>
                <a:latin typeface="Arial"/>
                <a:cs typeface="Arial"/>
              </a:rPr>
              <a:t>is in 2NF when</a:t>
            </a:r>
            <a:r>
              <a:rPr sz="2400" spc="-45" dirty="0">
                <a:solidFill>
                  <a:srgbClr val="292934"/>
                </a:solidFill>
                <a:latin typeface="Arial"/>
                <a:cs typeface="Arial"/>
              </a:rPr>
              <a:t> </a:t>
            </a:r>
            <a:r>
              <a:rPr sz="2400" dirty="0">
                <a:solidFill>
                  <a:srgbClr val="292934"/>
                </a:solidFill>
                <a:latin typeface="Arial"/>
                <a:cs typeface="Arial"/>
              </a:rPr>
              <a:t>it:</a:t>
            </a:r>
            <a:endParaRPr sz="2400">
              <a:latin typeface="Arial"/>
              <a:cs typeface="Arial"/>
            </a:endParaRPr>
          </a:p>
          <a:p>
            <a:pPr marL="469900" lvl="1" indent="-190500">
              <a:lnSpc>
                <a:spcPct val="100000"/>
              </a:lnSpc>
              <a:spcBef>
                <a:spcPts val="425"/>
              </a:spcBef>
              <a:buClr>
                <a:srgbClr val="93A299"/>
              </a:buClr>
              <a:buSzPct val="85000"/>
              <a:buChar char="•"/>
              <a:tabLst>
                <a:tab pos="462280" algn="l"/>
              </a:tabLst>
            </a:pPr>
            <a:r>
              <a:rPr sz="2000" dirty="0">
                <a:solidFill>
                  <a:srgbClr val="292934"/>
                </a:solidFill>
                <a:latin typeface="Arial"/>
                <a:cs typeface="Arial"/>
              </a:rPr>
              <a:t>Is in</a:t>
            </a:r>
            <a:r>
              <a:rPr sz="2000" spc="-100" dirty="0">
                <a:solidFill>
                  <a:srgbClr val="292934"/>
                </a:solidFill>
                <a:latin typeface="Arial"/>
                <a:cs typeface="Arial"/>
              </a:rPr>
              <a:t> </a:t>
            </a:r>
            <a:r>
              <a:rPr sz="2000" dirty="0">
                <a:solidFill>
                  <a:srgbClr val="292934"/>
                </a:solidFill>
                <a:latin typeface="Arial"/>
                <a:cs typeface="Arial"/>
              </a:rPr>
              <a:t>1NF</a:t>
            </a:r>
            <a:endParaRPr sz="2000">
              <a:latin typeface="Arial"/>
              <a:cs typeface="Arial"/>
            </a:endParaRPr>
          </a:p>
          <a:p>
            <a:pPr marL="490855">
              <a:lnSpc>
                <a:spcPct val="100000"/>
              </a:lnSpc>
              <a:spcBef>
                <a:spcPts val="500"/>
              </a:spcBef>
            </a:pPr>
            <a:r>
              <a:rPr sz="2000" i="1" spc="-5" dirty="0">
                <a:solidFill>
                  <a:srgbClr val="292934"/>
                </a:solidFill>
                <a:latin typeface="Arial"/>
                <a:cs typeface="Arial"/>
              </a:rPr>
              <a:t>and</a:t>
            </a:r>
            <a:endParaRPr sz="2000">
              <a:latin typeface="Arial"/>
              <a:cs typeface="Arial"/>
            </a:endParaRPr>
          </a:p>
          <a:p>
            <a:pPr marL="469900" marR="5080" lvl="1" indent="-190500">
              <a:lnSpc>
                <a:spcPct val="100800"/>
              </a:lnSpc>
              <a:spcBef>
                <a:spcPts val="480"/>
              </a:spcBef>
              <a:buClr>
                <a:srgbClr val="93A299"/>
              </a:buClr>
              <a:buSzPct val="85000"/>
              <a:buFont typeface="Arial"/>
              <a:buChar char="•"/>
              <a:tabLst>
                <a:tab pos="462280" algn="l"/>
              </a:tabLst>
            </a:pPr>
            <a:r>
              <a:rPr sz="2000" b="1" dirty="0">
                <a:solidFill>
                  <a:srgbClr val="292934"/>
                </a:solidFill>
                <a:latin typeface="Arial"/>
                <a:cs typeface="Arial"/>
              </a:rPr>
              <a:t>Includes no partial dependencies </a:t>
            </a:r>
            <a:r>
              <a:rPr sz="2000" dirty="0">
                <a:solidFill>
                  <a:srgbClr val="292934"/>
                </a:solidFill>
                <a:latin typeface="Arial"/>
                <a:cs typeface="Arial"/>
              </a:rPr>
              <a:t>(that is, if the 1NF has a</a:t>
            </a:r>
            <a:r>
              <a:rPr sz="2000" spc="-130" dirty="0">
                <a:solidFill>
                  <a:srgbClr val="292934"/>
                </a:solidFill>
                <a:latin typeface="Arial"/>
                <a:cs typeface="Arial"/>
              </a:rPr>
              <a:t> </a:t>
            </a:r>
            <a:r>
              <a:rPr sz="2000" dirty="0">
                <a:solidFill>
                  <a:srgbClr val="292934"/>
                </a:solidFill>
                <a:latin typeface="Arial"/>
                <a:cs typeface="Arial"/>
              </a:rPr>
              <a:t>single-  attribute primary </a:t>
            </a:r>
            <a:r>
              <a:rPr sz="2000" spc="-40" dirty="0">
                <a:solidFill>
                  <a:srgbClr val="292934"/>
                </a:solidFill>
                <a:latin typeface="Arial"/>
                <a:cs typeface="Arial"/>
              </a:rPr>
              <a:t>key, </a:t>
            </a:r>
            <a:r>
              <a:rPr sz="2000" dirty="0">
                <a:solidFill>
                  <a:srgbClr val="292934"/>
                </a:solidFill>
                <a:latin typeface="Arial"/>
                <a:cs typeface="Arial"/>
              </a:rPr>
              <a:t>then the table is automatically in</a:t>
            </a:r>
            <a:r>
              <a:rPr sz="2000" spc="-55" dirty="0">
                <a:solidFill>
                  <a:srgbClr val="292934"/>
                </a:solidFill>
                <a:latin typeface="Arial"/>
                <a:cs typeface="Arial"/>
              </a:rPr>
              <a:t> </a:t>
            </a:r>
            <a:r>
              <a:rPr sz="2000" dirty="0">
                <a:solidFill>
                  <a:srgbClr val="292934"/>
                </a:solidFill>
                <a:latin typeface="Arial"/>
                <a:cs typeface="Arial"/>
              </a:rPr>
              <a:t>2NF)</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95" dirty="0"/>
              <a:t>Conversion </a:t>
            </a:r>
            <a:r>
              <a:rPr spc="-50" dirty="0"/>
              <a:t>to </a:t>
            </a:r>
            <a:r>
              <a:rPr spc="-80" dirty="0"/>
              <a:t>Third </a:t>
            </a:r>
            <a:r>
              <a:rPr spc="-90" dirty="0"/>
              <a:t>Normal</a:t>
            </a:r>
            <a:r>
              <a:rPr spc="-720" dirty="0"/>
              <a:t> </a:t>
            </a:r>
            <a:r>
              <a:rPr spc="-100" dirty="0"/>
              <a:t>Form</a:t>
            </a:r>
          </a:p>
        </p:txBody>
      </p:sp>
      <p:sp>
        <p:nvSpPr>
          <p:cNvPr id="3" name="object 3"/>
          <p:cNvSpPr txBox="1"/>
          <p:nvPr/>
        </p:nvSpPr>
        <p:spPr>
          <a:xfrm>
            <a:off x="535940" y="1645920"/>
            <a:ext cx="6490335" cy="300482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Steps</a:t>
            </a:r>
            <a:endParaRPr sz="240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Make new tables to </a:t>
            </a:r>
            <a:r>
              <a:rPr sz="2000" dirty="0">
                <a:solidFill>
                  <a:srgbClr val="FF0000"/>
                </a:solidFill>
                <a:latin typeface="Arial"/>
                <a:cs typeface="Arial"/>
              </a:rPr>
              <a:t>eliminate transitive</a:t>
            </a:r>
            <a:r>
              <a:rPr sz="2000" spc="-105" dirty="0">
                <a:solidFill>
                  <a:srgbClr val="FF0000"/>
                </a:solidFill>
                <a:latin typeface="Arial"/>
                <a:cs typeface="Arial"/>
              </a:rPr>
              <a:t> </a:t>
            </a:r>
            <a:r>
              <a:rPr sz="2000" dirty="0">
                <a:solidFill>
                  <a:srgbClr val="FF0000"/>
                </a:solidFill>
                <a:latin typeface="Arial"/>
                <a:cs typeface="Arial"/>
              </a:rPr>
              <a:t>dependencies</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Reassign corresponding dependent</a:t>
            </a:r>
            <a:r>
              <a:rPr sz="2000" spc="-105" dirty="0">
                <a:solidFill>
                  <a:srgbClr val="292934"/>
                </a:solidFill>
                <a:latin typeface="Arial"/>
                <a:cs typeface="Arial"/>
              </a:rPr>
              <a:t> </a:t>
            </a:r>
            <a:r>
              <a:rPr sz="2000" dirty="0">
                <a:solidFill>
                  <a:srgbClr val="292934"/>
                </a:solidFill>
                <a:latin typeface="Arial"/>
                <a:cs typeface="Arial"/>
              </a:rPr>
              <a:t>attributes</a:t>
            </a:r>
            <a:endParaRPr sz="2000">
              <a:latin typeface="Arial"/>
              <a:cs typeface="Arial"/>
            </a:endParaRPr>
          </a:p>
          <a:p>
            <a:pPr lvl="1">
              <a:lnSpc>
                <a:spcPct val="100000"/>
              </a:lnSpc>
              <a:buClr>
                <a:srgbClr val="93A299"/>
              </a:buClr>
              <a:buFont typeface="Arial"/>
              <a:buChar char="•"/>
            </a:pPr>
            <a:endParaRPr sz="2000">
              <a:latin typeface="Times New Roman"/>
              <a:cs typeface="Times New Roman"/>
            </a:endParaRPr>
          </a:p>
          <a:p>
            <a:pPr marL="195580" indent="-182880">
              <a:lnSpc>
                <a:spcPct val="100000"/>
              </a:lnSpc>
              <a:spcBef>
                <a:spcPts val="1195"/>
              </a:spcBef>
              <a:buClr>
                <a:srgbClr val="93A299"/>
              </a:buClr>
              <a:buSzPct val="83333"/>
              <a:buChar char="•"/>
              <a:tabLst>
                <a:tab pos="195580" algn="l"/>
              </a:tabLst>
            </a:pPr>
            <a:r>
              <a:rPr sz="2400" spc="-55" dirty="0">
                <a:solidFill>
                  <a:srgbClr val="292934"/>
                </a:solidFill>
                <a:latin typeface="Arial"/>
                <a:cs typeface="Arial"/>
              </a:rPr>
              <a:t>Table </a:t>
            </a:r>
            <a:r>
              <a:rPr sz="2400" dirty="0">
                <a:solidFill>
                  <a:srgbClr val="292934"/>
                </a:solidFill>
                <a:latin typeface="Arial"/>
                <a:cs typeface="Arial"/>
              </a:rPr>
              <a:t>is in 3NF when</a:t>
            </a:r>
            <a:r>
              <a:rPr sz="2400" spc="-45" dirty="0">
                <a:solidFill>
                  <a:srgbClr val="292934"/>
                </a:solidFill>
                <a:latin typeface="Arial"/>
                <a:cs typeface="Arial"/>
              </a:rPr>
              <a:t> </a:t>
            </a:r>
            <a:r>
              <a:rPr sz="2400" dirty="0">
                <a:solidFill>
                  <a:srgbClr val="292934"/>
                </a:solidFill>
                <a:latin typeface="Arial"/>
                <a:cs typeface="Arial"/>
              </a:rPr>
              <a:t>it:</a:t>
            </a:r>
            <a:endParaRPr sz="2400">
              <a:latin typeface="Arial"/>
              <a:cs typeface="Arial"/>
            </a:endParaRPr>
          </a:p>
          <a:p>
            <a:pPr marL="462280" lvl="1" indent="-182880">
              <a:lnSpc>
                <a:spcPct val="100000"/>
              </a:lnSpc>
              <a:spcBef>
                <a:spcPts val="425"/>
              </a:spcBef>
              <a:buClr>
                <a:srgbClr val="93A299"/>
              </a:buClr>
              <a:buSzPct val="85000"/>
              <a:buChar char="•"/>
              <a:tabLst>
                <a:tab pos="462280" algn="l"/>
              </a:tabLst>
            </a:pPr>
            <a:r>
              <a:rPr sz="2000" dirty="0">
                <a:solidFill>
                  <a:srgbClr val="292934"/>
                </a:solidFill>
                <a:latin typeface="Arial"/>
                <a:cs typeface="Arial"/>
              </a:rPr>
              <a:t>Is in</a:t>
            </a:r>
            <a:r>
              <a:rPr sz="2000" spc="-100" dirty="0">
                <a:solidFill>
                  <a:srgbClr val="292934"/>
                </a:solidFill>
                <a:latin typeface="Arial"/>
                <a:cs typeface="Arial"/>
              </a:rPr>
              <a:t> </a:t>
            </a:r>
            <a:r>
              <a:rPr sz="2000" dirty="0">
                <a:solidFill>
                  <a:srgbClr val="292934"/>
                </a:solidFill>
                <a:latin typeface="Arial"/>
                <a:cs typeface="Arial"/>
              </a:rPr>
              <a:t>2NF</a:t>
            </a:r>
            <a:endParaRPr sz="2000">
              <a:latin typeface="Arial"/>
              <a:cs typeface="Arial"/>
            </a:endParaRPr>
          </a:p>
          <a:p>
            <a:pPr marL="490855">
              <a:lnSpc>
                <a:spcPct val="100000"/>
              </a:lnSpc>
              <a:spcBef>
                <a:spcPts val="500"/>
              </a:spcBef>
            </a:pPr>
            <a:r>
              <a:rPr sz="2000" i="1" spc="-5" dirty="0">
                <a:solidFill>
                  <a:srgbClr val="292934"/>
                </a:solidFill>
                <a:latin typeface="Arial"/>
                <a:cs typeface="Arial"/>
              </a:rPr>
              <a:t>and</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Contains </a:t>
            </a:r>
            <a:r>
              <a:rPr sz="2000" dirty="0">
                <a:solidFill>
                  <a:srgbClr val="FF0000"/>
                </a:solidFill>
                <a:latin typeface="Arial"/>
                <a:cs typeface="Arial"/>
              </a:rPr>
              <a:t>no transitive</a:t>
            </a:r>
            <a:r>
              <a:rPr sz="2000" spc="-105" dirty="0">
                <a:solidFill>
                  <a:srgbClr val="FF0000"/>
                </a:solidFill>
                <a:latin typeface="Arial"/>
                <a:cs typeface="Arial"/>
              </a:rPr>
              <a:t> </a:t>
            </a:r>
            <a:r>
              <a:rPr sz="2000" dirty="0">
                <a:solidFill>
                  <a:srgbClr val="FF0000"/>
                </a:solidFill>
                <a:latin typeface="Arial"/>
                <a:cs typeface="Arial"/>
              </a:rPr>
              <a:t>dependencies</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3039" rIns="0" bIns="0" rtlCol="0">
            <a:spAutoFit/>
          </a:bodyPr>
          <a:lstStyle/>
          <a:p>
            <a:pPr marL="12700">
              <a:lnSpc>
                <a:spcPct val="100000"/>
              </a:lnSpc>
            </a:pPr>
            <a:r>
              <a:rPr spc="-90" dirty="0"/>
              <a:t>Existence</a:t>
            </a:r>
            <a:r>
              <a:rPr spc="-295" dirty="0"/>
              <a:t> </a:t>
            </a:r>
            <a:r>
              <a:rPr spc="-105" dirty="0"/>
              <a:t>Dependence</a:t>
            </a:r>
          </a:p>
        </p:txBody>
      </p:sp>
      <p:sp>
        <p:nvSpPr>
          <p:cNvPr id="3" name="object 3"/>
          <p:cNvSpPr/>
          <p:nvPr/>
        </p:nvSpPr>
        <p:spPr>
          <a:xfrm>
            <a:off x="533400" y="2140762"/>
            <a:ext cx="8077200" cy="1644650"/>
          </a:xfrm>
          <a:custGeom>
            <a:avLst/>
            <a:gdLst/>
            <a:ahLst/>
            <a:cxnLst/>
            <a:rect l="l" t="t" r="r" b="b"/>
            <a:pathLst>
              <a:path w="8077200" h="1644650">
                <a:moveTo>
                  <a:pt x="0" y="0"/>
                </a:moveTo>
                <a:lnTo>
                  <a:pt x="8077194" y="0"/>
                </a:lnTo>
                <a:lnTo>
                  <a:pt x="8077194" y="1644298"/>
                </a:lnTo>
                <a:lnTo>
                  <a:pt x="0" y="1644298"/>
                </a:lnTo>
                <a:lnTo>
                  <a:pt x="0" y="0"/>
                </a:lnTo>
                <a:close/>
              </a:path>
            </a:pathLst>
          </a:custGeom>
          <a:ln w="26424">
            <a:solidFill>
              <a:srgbClr val="BCA07A"/>
            </a:solidFill>
          </a:ln>
        </p:spPr>
        <p:txBody>
          <a:bodyPr wrap="square" lIns="0" tIns="0" rIns="0" bIns="0" rtlCol="0"/>
          <a:lstStyle/>
          <a:p>
            <a:endParaRPr/>
          </a:p>
        </p:txBody>
      </p:sp>
      <p:sp>
        <p:nvSpPr>
          <p:cNvPr id="4" name="object 4"/>
          <p:cNvSpPr/>
          <p:nvPr/>
        </p:nvSpPr>
        <p:spPr>
          <a:xfrm>
            <a:off x="915035" y="1690497"/>
            <a:ext cx="5698485" cy="90052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3400" y="4369701"/>
            <a:ext cx="8077200" cy="1690370"/>
          </a:xfrm>
          <a:custGeom>
            <a:avLst/>
            <a:gdLst/>
            <a:ahLst/>
            <a:cxnLst/>
            <a:rect l="l" t="t" r="r" b="b"/>
            <a:pathLst>
              <a:path w="8077200" h="1690370">
                <a:moveTo>
                  <a:pt x="0" y="0"/>
                </a:moveTo>
                <a:lnTo>
                  <a:pt x="8077194" y="0"/>
                </a:lnTo>
                <a:lnTo>
                  <a:pt x="8077194" y="1689978"/>
                </a:lnTo>
                <a:lnTo>
                  <a:pt x="0" y="1689978"/>
                </a:lnTo>
                <a:lnTo>
                  <a:pt x="0" y="0"/>
                </a:lnTo>
                <a:close/>
              </a:path>
            </a:pathLst>
          </a:custGeom>
          <a:ln w="26424">
            <a:solidFill>
              <a:srgbClr val="BCA07A"/>
            </a:solidFill>
          </a:ln>
        </p:spPr>
        <p:txBody>
          <a:bodyPr wrap="square" lIns="0" tIns="0" rIns="0" bIns="0" rtlCol="0"/>
          <a:lstStyle/>
          <a:p>
            <a:endParaRPr/>
          </a:p>
        </p:txBody>
      </p:sp>
      <p:sp>
        <p:nvSpPr>
          <p:cNvPr id="6" name="object 6"/>
          <p:cNvSpPr/>
          <p:nvPr/>
        </p:nvSpPr>
        <p:spPr>
          <a:xfrm>
            <a:off x="915035" y="3919435"/>
            <a:ext cx="5698485" cy="900529"/>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147579" y="2029637"/>
            <a:ext cx="6367780" cy="3881754"/>
          </a:xfrm>
          <a:prstGeom prst="rect">
            <a:avLst/>
          </a:prstGeom>
        </p:spPr>
        <p:txBody>
          <a:bodyPr vert="horz" wrap="square" lIns="0" tIns="0" rIns="0" bIns="0" rtlCol="0">
            <a:spAutoFit/>
          </a:bodyPr>
          <a:lstStyle/>
          <a:p>
            <a:pPr marL="45085">
              <a:lnSpc>
                <a:spcPct val="100000"/>
              </a:lnSpc>
            </a:pPr>
            <a:r>
              <a:rPr sz="2500" b="1" dirty="0">
                <a:solidFill>
                  <a:srgbClr val="FFFFFF"/>
                </a:solidFill>
                <a:latin typeface="Arial"/>
                <a:cs typeface="Arial"/>
              </a:rPr>
              <a:t>Existence</a:t>
            </a:r>
            <a:r>
              <a:rPr sz="2500" b="1" spc="-100" dirty="0">
                <a:solidFill>
                  <a:srgbClr val="FFFFFF"/>
                </a:solidFill>
                <a:latin typeface="Arial"/>
                <a:cs typeface="Arial"/>
              </a:rPr>
              <a:t> </a:t>
            </a:r>
            <a:r>
              <a:rPr sz="2500" b="1" dirty="0">
                <a:solidFill>
                  <a:srgbClr val="FFFFFF"/>
                </a:solidFill>
                <a:latin typeface="Arial"/>
                <a:cs typeface="Arial"/>
              </a:rPr>
              <a:t>dependence</a:t>
            </a:r>
            <a:endParaRPr sz="2500">
              <a:latin typeface="Arial"/>
              <a:cs typeface="Arial"/>
            </a:endParaRPr>
          </a:p>
          <a:p>
            <a:pPr>
              <a:lnSpc>
                <a:spcPct val="100000"/>
              </a:lnSpc>
              <a:spcBef>
                <a:spcPts val="15"/>
              </a:spcBef>
            </a:pPr>
            <a:endParaRPr sz="2100">
              <a:latin typeface="Times New Roman"/>
              <a:cs typeface="Times New Roman"/>
            </a:endParaRPr>
          </a:p>
          <a:p>
            <a:pPr marL="241300" marR="5080" indent="-228600">
              <a:lnSpc>
                <a:spcPct val="150000"/>
              </a:lnSpc>
              <a:buChar char="•"/>
              <a:tabLst>
                <a:tab pos="240665" algn="l"/>
                <a:tab pos="241300" algn="l"/>
              </a:tabLst>
            </a:pPr>
            <a:r>
              <a:rPr sz="2000" dirty="0">
                <a:solidFill>
                  <a:srgbClr val="292934"/>
                </a:solidFill>
                <a:latin typeface="Arial"/>
                <a:cs typeface="Arial"/>
              </a:rPr>
              <a:t>Entity exists in the database only when it is</a:t>
            </a:r>
            <a:r>
              <a:rPr sz="2000" spc="-105" dirty="0">
                <a:solidFill>
                  <a:srgbClr val="292934"/>
                </a:solidFill>
                <a:latin typeface="Arial"/>
                <a:cs typeface="Arial"/>
              </a:rPr>
              <a:t> </a:t>
            </a:r>
            <a:r>
              <a:rPr sz="2000" dirty="0">
                <a:solidFill>
                  <a:srgbClr val="292934"/>
                </a:solidFill>
                <a:latin typeface="Arial"/>
                <a:cs typeface="Arial"/>
              </a:rPr>
              <a:t>associated  with another related entity</a:t>
            </a:r>
            <a:r>
              <a:rPr sz="2000" spc="-100" dirty="0">
                <a:solidFill>
                  <a:srgbClr val="292934"/>
                </a:solidFill>
                <a:latin typeface="Arial"/>
                <a:cs typeface="Arial"/>
              </a:rPr>
              <a:t> </a:t>
            </a:r>
            <a:r>
              <a:rPr sz="2000" dirty="0">
                <a:solidFill>
                  <a:srgbClr val="292934"/>
                </a:solidFill>
                <a:latin typeface="Arial"/>
                <a:cs typeface="Arial"/>
              </a:rPr>
              <a:t>occurrence</a:t>
            </a:r>
            <a:endParaRPr sz="2000">
              <a:latin typeface="Arial"/>
              <a:cs typeface="Arial"/>
            </a:endParaRPr>
          </a:p>
          <a:p>
            <a:pPr>
              <a:lnSpc>
                <a:spcPct val="100000"/>
              </a:lnSpc>
              <a:buClr>
                <a:srgbClr val="292934"/>
              </a:buClr>
              <a:buFont typeface="Arial"/>
              <a:buChar char="•"/>
            </a:pPr>
            <a:endParaRPr sz="2000">
              <a:latin typeface="Times New Roman"/>
              <a:cs typeface="Times New Roman"/>
            </a:endParaRPr>
          </a:p>
          <a:p>
            <a:pPr>
              <a:lnSpc>
                <a:spcPct val="100000"/>
              </a:lnSpc>
              <a:spcBef>
                <a:spcPts val="30"/>
              </a:spcBef>
              <a:buClr>
                <a:srgbClr val="292934"/>
              </a:buClr>
              <a:buFont typeface="Arial"/>
              <a:buChar char="•"/>
            </a:pPr>
            <a:endParaRPr sz="2250">
              <a:latin typeface="Times New Roman"/>
              <a:cs typeface="Times New Roman"/>
            </a:endParaRPr>
          </a:p>
          <a:p>
            <a:pPr marL="45085">
              <a:lnSpc>
                <a:spcPct val="100000"/>
              </a:lnSpc>
            </a:pPr>
            <a:r>
              <a:rPr sz="2500" b="1" dirty="0">
                <a:solidFill>
                  <a:srgbClr val="FFFFFF"/>
                </a:solidFill>
                <a:latin typeface="Arial"/>
                <a:cs typeface="Arial"/>
              </a:rPr>
              <a:t>Existence</a:t>
            </a:r>
            <a:r>
              <a:rPr sz="2500" b="1" spc="-100" dirty="0">
                <a:solidFill>
                  <a:srgbClr val="FFFFFF"/>
                </a:solidFill>
                <a:latin typeface="Arial"/>
                <a:cs typeface="Arial"/>
              </a:rPr>
              <a:t> </a:t>
            </a:r>
            <a:r>
              <a:rPr sz="2500" b="1" dirty="0">
                <a:solidFill>
                  <a:srgbClr val="FFFFFF"/>
                </a:solidFill>
                <a:latin typeface="Arial"/>
                <a:cs typeface="Arial"/>
              </a:rPr>
              <a:t>independence</a:t>
            </a:r>
            <a:endParaRPr sz="2500">
              <a:latin typeface="Arial"/>
              <a:cs typeface="Arial"/>
            </a:endParaRPr>
          </a:p>
          <a:p>
            <a:pPr>
              <a:lnSpc>
                <a:spcPct val="100000"/>
              </a:lnSpc>
              <a:spcBef>
                <a:spcPts val="5"/>
              </a:spcBef>
            </a:pPr>
            <a:endParaRPr sz="3150">
              <a:latin typeface="Times New Roman"/>
              <a:cs typeface="Times New Roman"/>
            </a:endParaRPr>
          </a:p>
          <a:p>
            <a:pPr marL="241300" indent="-228600">
              <a:lnSpc>
                <a:spcPct val="100000"/>
              </a:lnSpc>
              <a:buChar char="•"/>
              <a:tabLst>
                <a:tab pos="240665" algn="l"/>
                <a:tab pos="241300" algn="l"/>
              </a:tabLst>
            </a:pPr>
            <a:r>
              <a:rPr sz="2000" dirty="0">
                <a:solidFill>
                  <a:srgbClr val="292934"/>
                </a:solidFill>
                <a:latin typeface="Arial"/>
                <a:cs typeface="Arial"/>
              </a:rPr>
              <a:t>Entity exists apart from all of its related</a:t>
            </a:r>
            <a:r>
              <a:rPr sz="2000" spc="-110" dirty="0">
                <a:solidFill>
                  <a:srgbClr val="292934"/>
                </a:solidFill>
                <a:latin typeface="Arial"/>
                <a:cs typeface="Arial"/>
              </a:rPr>
              <a:t> </a:t>
            </a:r>
            <a:r>
              <a:rPr sz="2000" dirty="0">
                <a:solidFill>
                  <a:srgbClr val="292934"/>
                </a:solidFill>
                <a:latin typeface="Arial"/>
                <a:cs typeface="Arial"/>
              </a:rPr>
              <a:t>entities</a:t>
            </a:r>
            <a:endParaRPr sz="2000">
              <a:latin typeface="Arial"/>
              <a:cs typeface="Arial"/>
            </a:endParaRPr>
          </a:p>
          <a:p>
            <a:pPr marL="241300" indent="-228600">
              <a:lnSpc>
                <a:spcPct val="100000"/>
              </a:lnSpc>
              <a:spcBef>
                <a:spcPts val="1500"/>
              </a:spcBef>
              <a:buChar char="•"/>
              <a:tabLst>
                <a:tab pos="240665" algn="l"/>
                <a:tab pos="241300" algn="l"/>
              </a:tabLst>
            </a:pPr>
            <a:r>
              <a:rPr sz="2000" dirty="0">
                <a:solidFill>
                  <a:srgbClr val="292934"/>
                </a:solidFill>
                <a:latin typeface="Arial"/>
                <a:cs typeface="Arial"/>
              </a:rPr>
              <a:t>Referred to as a </a:t>
            </a:r>
            <a:r>
              <a:rPr sz="2000" b="1" dirty="0">
                <a:solidFill>
                  <a:srgbClr val="363744"/>
                </a:solidFill>
                <a:latin typeface="Arial"/>
                <a:cs typeface="Arial"/>
              </a:rPr>
              <a:t>strong entity </a:t>
            </a:r>
            <a:r>
              <a:rPr sz="2000" dirty="0">
                <a:solidFill>
                  <a:srgbClr val="292934"/>
                </a:solidFill>
                <a:latin typeface="Arial"/>
                <a:cs typeface="Arial"/>
              </a:rPr>
              <a:t>or </a:t>
            </a:r>
            <a:r>
              <a:rPr sz="2000" b="1" dirty="0">
                <a:solidFill>
                  <a:srgbClr val="363744"/>
                </a:solidFill>
                <a:latin typeface="Arial"/>
                <a:cs typeface="Arial"/>
              </a:rPr>
              <a:t>regular</a:t>
            </a:r>
            <a:r>
              <a:rPr sz="2000" b="1" spc="-110" dirty="0">
                <a:solidFill>
                  <a:srgbClr val="363744"/>
                </a:solidFill>
                <a:latin typeface="Arial"/>
                <a:cs typeface="Arial"/>
              </a:rPr>
              <a:t> </a:t>
            </a:r>
            <a:r>
              <a:rPr sz="2000" b="1" dirty="0">
                <a:solidFill>
                  <a:srgbClr val="363744"/>
                </a:solidFill>
                <a:latin typeface="Arial"/>
                <a:cs typeface="Arial"/>
              </a:rPr>
              <a:t>entity</a:t>
            </a:r>
            <a:endParaRPr sz="2000">
              <a:latin typeface="Arial"/>
              <a:cs typeface="Arial"/>
            </a:endParaRPr>
          </a:p>
        </p:txBody>
      </p:sp>
    </p:spTree>
    <p:extLst>
      <p:ext uri="{BB962C8B-B14F-4D97-AF65-F5344CB8AC3E}">
        <p14:creationId xmlns:p14="http://schemas.microsoft.com/office/powerpoint/2010/main" val="884646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100" dirty="0"/>
              <a:t>Requirements </a:t>
            </a:r>
            <a:r>
              <a:rPr sz="3600" spc="-70" dirty="0"/>
              <a:t>for </a:t>
            </a:r>
            <a:r>
              <a:rPr sz="3600" spc="-75" dirty="0"/>
              <a:t>Good </a:t>
            </a:r>
            <a:r>
              <a:rPr sz="3600" spc="-95" dirty="0"/>
              <a:t>Normalized </a:t>
            </a:r>
            <a:r>
              <a:rPr sz="3600" spc="-70" dirty="0"/>
              <a:t>Set</a:t>
            </a:r>
            <a:r>
              <a:rPr sz="3600" spc="-685" dirty="0"/>
              <a:t> </a:t>
            </a:r>
            <a:r>
              <a:rPr sz="3600" spc="-105" dirty="0"/>
              <a:t>of  </a:t>
            </a:r>
            <a:r>
              <a:rPr sz="3600" spc="-155" dirty="0"/>
              <a:t>Tables</a:t>
            </a:r>
            <a:endParaRPr sz="3600"/>
          </a:p>
        </p:txBody>
      </p:sp>
      <p:sp>
        <p:nvSpPr>
          <p:cNvPr id="3" name="object 3"/>
          <p:cNvSpPr txBox="1"/>
          <p:nvPr/>
        </p:nvSpPr>
        <p:spPr>
          <a:xfrm>
            <a:off x="535940" y="1645920"/>
            <a:ext cx="7788909" cy="38836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Evaluate </a:t>
            </a:r>
            <a:r>
              <a:rPr sz="2400" dirty="0">
                <a:solidFill>
                  <a:srgbClr val="FF0000"/>
                </a:solidFill>
                <a:latin typeface="Arial"/>
                <a:cs typeface="Arial"/>
              </a:rPr>
              <a:t>PK assignments </a:t>
            </a:r>
            <a:r>
              <a:rPr sz="2400" spc="-5" dirty="0">
                <a:solidFill>
                  <a:srgbClr val="292934"/>
                </a:solidFill>
                <a:latin typeface="Arial"/>
                <a:cs typeface="Arial"/>
              </a:rPr>
              <a:t>and </a:t>
            </a:r>
            <a:r>
              <a:rPr sz="2400" dirty="0">
                <a:solidFill>
                  <a:srgbClr val="FF0000"/>
                </a:solidFill>
                <a:latin typeface="Arial"/>
                <a:cs typeface="Arial"/>
              </a:rPr>
              <a:t>naming</a:t>
            </a:r>
            <a:r>
              <a:rPr sz="2400" spc="-100" dirty="0">
                <a:solidFill>
                  <a:srgbClr val="FF0000"/>
                </a:solidFill>
                <a:latin typeface="Arial"/>
                <a:cs typeface="Arial"/>
              </a:rPr>
              <a:t> </a:t>
            </a:r>
            <a:r>
              <a:rPr sz="2400" dirty="0">
                <a:solidFill>
                  <a:srgbClr val="FF0000"/>
                </a:solidFill>
                <a:latin typeface="Arial"/>
                <a:cs typeface="Arial"/>
              </a:rPr>
              <a:t>conventions</a:t>
            </a:r>
            <a:endParaRPr sz="2400">
              <a:latin typeface="Arial"/>
              <a:cs typeface="Arial"/>
            </a:endParaRPr>
          </a:p>
          <a:p>
            <a:pPr marL="195580" indent="-182880">
              <a:lnSpc>
                <a:spcPct val="100000"/>
              </a:lnSpc>
              <a:spcBef>
                <a:spcPts val="495"/>
              </a:spcBef>
              <a:buClr>
                <a:srgbClr val="93A299"/>
              </a:buClr>
              <a:buSzPct val="83333"/>
              <a:buChar char="•"/>
              <a:tabLst>
                <a:tab pos="195580" algn="l"/>
              </a:tabLst>
            </a:pPr>
            <a:r>
              <a:rPr sz="2400" dirty="0">
                <a:solidFill>
                  <a:srgbClr val="292934"/>
                </a:solidFill>
                <a:latin typeface="Arial"/>
                <a:cs typeface="Arial"/>
              </a:rPr>
              <a:t>Refine attribute</a:t>
            </a:r>
            <a:r>
              <a:rPr sz="2400" spc="-100" dirty="0">
                <a:solidFill>
                  <a:srgbClr val="292934"/>
                </a:solidFill>
                <a:latin typeface="Arial"/>
                <a:cs typeface="Arial"/>
              </a:rPr>
              <a:t> </a:t>
            </a:r>
            <a:r>
              <a:rPr sz="2400" dirty="0">
                <a:solidFill>
                  <a:srgbClr val="292934"/>
                </a:solidFill>
                <a:latin typeface="Arial"/>
                <a:cs typeface="Arial"/>
              </a:rPr>
              <a:t>atomicity</a:t>
            </a:r>
            <a:endParaRPr sz="2400">
              <a:latin typeface="Arial"/>
              <a:cs typeface="Arial"/>
            </a:endParaRPr>
          </a:p>
          <a:p>
            <a:pPr marL="462280" lvl="1" indent="-182880">
              <a:lnSpc>
                <a:spcPct val="100000"/>
              </a:lnSpc>
              <a:spcBef>
                <a:spcPts val="525"/>
              </a:spcBef>
              <a:buClr>
                <a:srgbClr val="93A299"/>
              </a:buClr>
              <a:buSzPct val="85000"/>
              <a:buFont typeface="Arial"/>
              <a:buChar char="•"/>
              <a:tabLst>
                <a:tab pos="462280" algn="l"/>
              </a:tabLst>
            </a:pPr>
            <a:r>
              <a:rPr sz="2000" b="1" dirty="0">
                <a:solidFill>
                  <a:srgbClr val="FF0000"/>
                </a:solidFill>
                <a:latin typeface="Arial"/>
                <a:cs typeface="Arial"/>
              </a:rPr>
              <a:t>Atomic attribute</a:t>
            </a:r>
            <a:r>
              <a:rPr sz="2000" dirty="0">
                <a:solidFill>
                  <a:srgbClr val="292934"/>
                </a:solidFill>
                <a:latin typeface="Arial"/>
                <a:cs typeface="Arial"/>
              </a:rPr>
              <a:t>: Cannot be further</a:t>
            </a:r>
            <a:r>
              <a:rPr sz="2000" spc="-110" dirty="0">
                <a:solidFill>
                  <a:srgbClr val="292934"/>
                </a:solidFill>
                <a:latin typeface="Arial"/>
                <a:cs typeface="Arial"/>
              </a:rPr>
              <a:t> </a:t>
            </a:r>
            <a:r>
              <a:rPr sz="2000" dirty="0">
                <a:solidFill>
                  <a:srgbClr val="292934"/>
                </a:solidFill>
                <a:latin typeface="Arial"/>
                <a:cs typeface="Arial"/>
              </a:rPr>
              <a:t>subdivided</a:t>
            </a:r>
            <a:endParaRPr sz="200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sz="2000" b="1" dirty="0">
                <a:solidFill>
                  <a:srgbClr val="292934"/>
                </a:solidFill>
                <a:latin typeface="Arial"/>
                <a:cs typeface="Arial"/>
              </a:rPr>
              <a:t>Atomicity</a:t>
            </a:r>
            <a:r>
              <a:rPr sz="2000" dirty="0">
                <a:solidFill>
                  <a:srgbClr val="292934"/>
                </a:solidFill>
                <a:latin typeface="Arial"/>
                <a:cs typeface="Arial"/>
              </a:rPr>
              <a:t>: Characteristic of an atomic</a:t>
            </a:r>
            <a:r>
              <a:rPr sz="2000" spc="-110" dirty="0">
                <a:solidFill>
                  <a:srgbClr val="292934"/>
                </a:solidFill>
                <a:latin typeface="Arial"/>
                <a:cs typeface="Arial"/>
              </a:rPr>
              <a:t> </a:t>
            </a:r>
            <a:r>
              <a:rPr sz="2000" dirty="0">
                <a:solidFill>
                  <a:srgbClr val="292934"/>
                </a:solidFill>
                <a:latin typeface="Arial"/>
                <a:cs typeface="Arial"/>
              </a:rPr>
              <a:t>attribute</a:t>
            </a:r>
            <a:endParaRPr sz="2000">
              <a:latin typeface="Arial"/>
              <a:cs typeface="Arial"/>
            </a:endParaRPr>
          </a:p>
          <a:p>
            <a:pPr marL="195580" indent="-182880">
              <a:lnSpc>
                <a:spcPct val="100000"/>
              </a:lnSpc>
              <a:spcBef>
                <a:spcPts val="495"/>
              </a:spcBef>
              <a:buClr>
                <a:srgbClr val="93A299"/>
              </a:buClr>
              <a:buSzPct val="83333"/>
              <a:buChar char="•"/>
              <a:tabLst>
                <a:tab pos="195580" algn="l"/>
              </a:tabLst>
            </a:pPr>
            <a:r>
              <a:rPr sz="2400" dirty="0">
                <a:solidFill>
                  <a:srgbClr val="292934"/>
                </a:solidFill>
                <a:latin typeface="Arial"/>
                <a:cs typeface="Arial"/>
              </a:rPr>
              <a:t>Identify new attributes and new</a:t>
            </a:r>
            <a:r>
              <a:rPr sz="2400" spc="-100" dirty="0">
                <a:solidFill>
                  <a:srgbClr val="292934"/>
                </a:solidFill>
                <a:latin typeface="Arial"/>
                <a:cs typeface="Arial"/>
              </a:rPr>
              <a:t> </a:t>
            </a:r>
            <a:r>
              <a:rPr sz="2400" dirty="0">
                <a:solidFill>
                  <a:srgbClr val="292934"/>
                </a:solidFill>
                <a:latin typeface="Arial"/>
                <a:cs typeface="Arial"/>
              </a:rPr>
              <a:t>relationships</a:t>
            </a:r>
            <a:endParaRPr sz="2400">
              <a:latin typeface="Arial"/>
              <a:cs typeface="Arial"/>
            </a:endParaRPr>
          </a:p>
          <a:p>
            <a:pPr marL="195580" indent="-182880">
              <a:lnSpc>
                <a:spcPct val="100000"/>
              </a:lnSpc>
              <a:spcBef>
                <a:spcPts val="620"/>
              </a:spcBef>
              <a:buClr>
                <a:srgbClr val="93A299"/>
              </a:buClr>
              <a:buSzPct val="85416"/>
              <a:buChar char="•"/>
              <a:tabLst>
                <a:tab pos="195580" algn="l"/>
              </a:tabLst>
            </a:pPr>
            <a:r>
              <a:rPr sz="2400" dirty="0">
                <a:solidFill>
                  <a:srgbClr val="292934"/>
                </a:solidFill>
                <a:latin typeface="Arial"/>
                <a:cs typeface="Arial"/>
              </a:rPr>
              <a:t>Refine primary keys as required for data</a:t>
            </a:r>
            <a:r>
              <a:rPr sz="2400" spc="-100" dirty="0">
                <a:solidFill>
                  <a:srgbClr val="292934"/>
                </a:solidFill>
                <a:latin typeface="Arial"/>
                <a:cs typeface="Arial"/>
              </a:rPr>
              <a:t> </a:t>
            </a:r>
            <a:r>
              <a:rPr sz="2400" dirty="0">
                <a:solidFill>
                  <a:srgbClr val="292934"/>
                </a:solidFill>
                <a:latin typeface="Arial"/>
                <a:cs typeface="Arial"/>
              </a:rPr>
              <a:t>granularity</a:t>
            </a:r>
            <a:endParaRPr sz="2400">
              <a:latin typeface="Arial"/>
              <a:cs typeface="Arial"/>
            </a:endParaRPr>
          </a:p>
          <a:p>
            <a:pPr marL="469900" marR="5080" lvl="1" indent="-190500">
              <a:lnSpc>
                <a:spcPts val="2320"/>
              </a:lnSpc>
              <a:spcBef>
                <a:spcPts val="665"/>
              </a:spcBef>
              <a:buClr>
                <a:srgbClr val="93A299"/>
              </a:buClr>
              <a:buSzPct val="85000"/>
              <a:buFont typeface="Arial"/>
              <a:buChar char="•"/>
              <a:tabLst>
                <a:tab pos="462280" algn="l"/>
              </a:tabLst>
            </a:pPr>
            <a:r>
              <a:rPr sz="2000" b="1" dirty="0">
                <a:solidFill>
                  <a:srgbClr val="292934"/>
                </a:solidFill>
                <a:latin typeface="Arial"/>
                <a:cs typeface="Arial"/>
              </a:rPr>
              <a:t>Granularity</a:t>
            </a:r>
            <a:r>
              <a:rPr sz="2000" dirty="0">
                <a:solidFill>
                  <a:srgbClr val="292934"/>
                </a:solidFill>
                <a:latin typeface="Arial"/>
                <a:cs typeface="Arial"/>
              </a:rPr>
              <a:t>: Level of detail represented by the values stored in</a:t>
            </a:r>
            <a:r>
              <a:rPr sz="2000" spc="-110" dirty="0">
                <a:solidFill>
                  <a:srgbClr val="292934"/>
                </a:solidFill>
                <a:latin typeface="Arial"/>
                <a:cs typeface="Arial"/>
              </a:rPr>
              <a:t> </a:t>
            </a:r>
            <a:r>
              <a:rPr sz="2000" dirty="0">
                <a:solidFill>
                  <a:srgbClr val="292934"/>
                </a:solidFill>
                <a:latin typeface="Arial"/>
                <a:cs typeface="Arial"/>
              </a:rPr>
              <a:t>a  </a:t>
            </a:r>
            <a:r>
              <a:rPr sz="2000" spc="-10" dirty="0">
                <a:solidFill>
                  <a:srgbClr val="292934"/>
                </a:solidFill>
                <a:latin typeface="Arial"/>
                <a:cs typeface="Arial"/>
              </a:rPr>
              <a:t>table’s</a:t>
            </a:r>
            <a:r>
              <a:rPr sz="2000" spc="-70" dirty="0">
                <a:solidFill>
                  <a:srgbClr val="292934"/>
                </a:solidFill>
                <a:latin typeface="Arial"/>
                <a:cs typeface="Arial"/>
              </a:rPr>
              <a:t> </a:t>
            </a:r>
            <a:r>
              <a:rPr sz="2000" dirty="0">
                <a:solidFill>
                  <a:srgbClr val="292934"/>
                </a:solidFill>
                <a:latin typeface="Arial"/>
                <a:cs typeface="Arial"/>
              </a:rPr>
              <a:t>row</a:t>
            </a:r>
            <a:endParaRPr sz="2000">
              <a:latin typeface="Arial"/>
              <a:cs typeface="Arial"/>
            </a:endParaRPr>
          </a:p>
          <a:p>
            <a:pPr marL="190500" marR="113030" indent="-177800">
              <a:lnSpc>
                <a:spcPct val="101499"/>
              </a:lnSpc>
              <a:spcBef>
                <a:spcPts val="465"/>
              </a:spcBef>
              <a:buClr>
                <a:srgbClr val="93A299"/>
              </a:buClr>
              <a:buSzPct val="85416"/>
              <a:buChar char="•"/>
              <a:tabLst>
                <a:tab pos="195580" algn="l"/>
              </a:tabLst>
            </a:pPr>
            <a:r>
              <a:rPr sz="2400" dirty="0">
                <a:solidFill>
                  <a:srgbClr val="292934"/>
                </a:solidFill>
                <a:latin typeface="Arial"/>
                <a:cs typeface="Arial"/>
              </a:rPr>
              <a:t>Maintain historical accuracy and evaluate using</a:t>
            </a:r>
            <a:r>
              <a:rPr sz="2400" spc="-100" dirty="0">
                <a:solidFill>
                  <a:srgbClr val="292934"/>
                </a:solidFill>
                <a:latin typeface="Arial"/>
                <a:cs typeface="Arial"/>
              </a:rPr>
              <a:t> </a:t>
            </a:r>
            <a:r>
              <a:rPr sz="2400" dirty="0">
                <a:solidFill>
                  <a:srgbClr val="292934"/>
                </a:solidFill>
                <a:latin typeface="Arial"/>
                <a:cs typeface="Arial"/>
              </a:rPr>
              <a:t>derived  attributes</a:t>
            </a:r>
            <a:endParaRPr sz="2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00" rIns="0" bIns="0" rtlCol="0">
            <a:spAutoFit/>
          </a:bodyPr>
          <a:lstStyle/>
          <a:p>
            <a:pPr marL="12700">
              <a:lnSpc>
                <a:spcPct val="100000"/>
              </a:lnSpc>
            </a:pPr>
            <a:r>
              <a:rPr sz="3600" spc="-70" dirty="0"/>
              <a:t>The </a:t>
            </a:r>
            <a:r>
              <a:rPr sz="3600" spc="-95" dirty="0"/>
              <a:t>Boyce-Codd </a:t>
            </a:r>
            <a:r>
              <a:rPr sz="3600" spc="-90" dirty="0"/>
              <a:t>Normal </a:t>
            </a:r>
            <a:r>
              <a:rPr sz="3600" spc="-75" dirty="0"/>
              <a:t>Form</a:t>
            </a:r>
            <a:r>
              <a:rPr sz="3600" spc="-630" dirty="0"/>
              <a:t> </a:t>
            </a:r>
            <a:r>
              <a:rPr sz="3600" spc="-105" dirty="0"/>
              <a:t>(BCNF)</a:t>
            </a:r>
            <a:endParaRPr sz="3600" dirty="0"/>
          </a:p>
        </p:txBody>
      </p:sp>
      <p:sp>
        <p:nvSpPr>
          <p:cNvPr id="3" name="object 3"/>
          <p:cNvSpPr txBox="1"/>
          <p:nvPr/>
        </p:nvSpPr>
        <p:spPr>
          <a:xfrm>
            <a:off x="531458" y="1447800"/>
            <a:ext cx="8303260" cy="519078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lang="en-US" altLang="zh-CN" sz="2400" dirty="0">
                <a:solidFill>
                  <a:srgbClr val="292934"/>
                </a:solidFill>
                <a:latin typeface="Arial"/>
                <a:cs typeface="Arial"/>
              </a:rPr>
              <a:t>A</a:t>
            </a:r>
            <a:r>
              <a:rPr lang="zh-CN" altLang="en-US" sz="2400" dirty="0">
                <a:solidFill>
                  <a:srgbClr val="292934"/>
                </a:solidFill>
                <a:latin typeface="Arial"/>
                <a:cs typeface="Arial"/>
              </a:rPr>
              <a:t> </a:t>
            </a:r>
            <a:r>
              <a:rPr lang="en-US" altLang="zh-CN" sz="2400" dirty="0">
                <a:solidFill>
                  <a:srgbClr val="292934"/>
                </a:solidFill>
                <a:latin typeface="Arial"/>
                <a:cs typeface="Arial"/>
              </a:rPr>
              <a:t>table</a:t>
            </a:r>
            <a:r>
              <a:rPr lang="zh-CN" altLang="en-US" sz="2400" dirty="0">
                <a:solidFill>
                  <a:srgbClr val="292934"/>
                </a:solidFill>
                <a:latin typeface="Arial"/>
                <a:cs typeface="Arial"/>
              </a:rPr>
              <a:t> </a:t>
            </a:r>
            <a:r>
              <a:rPr lang="en-US" altLang="zh-CN" sz="2400" dirty="0">
                <a:solidFill>
                  <a:srgbClr val="292934"/>
                </a:solidFill>
                <a:latin typeface="Arial"/>
                <a:cs typeface="Arial"/>
              </a:rPr>
              <a:t>is</a:t>
            </a:r>
            <a:r>
              <a:rPr lang="zh-CN" altLang="en-US" sz="2400" dirty="0">
                <a:solidFill>
                  <a:srgbClr val="292934"/>
                </a:solidFill>
                <a:latin typeface="Arial"/>
                <a:cs typeface="Arial"/>
              </a:rPr>
              <a:t> </a:t>
            </a:r>
            <a:r>
              <a:rPr lang="en-US" altLang="zh-CN" sz="2400" dirty="0">
                <a:solidFill>
                  <a:srgbClr val="292934"/>
                </a:solidFill>
                <a:latin typeface="Arial"/>
                <a:cs typeface="Arial"/>
              </a:rPr>
              <a:t>in</a:t>
            </a:r>
            <a:r>
              <a:rPr lang="zh-CN" altLang="en-US" sz="2400" dirty="0">
                <a:solidFill>
                  <a:srgbClr val="292934"/>
                </a:solidFill>
                <a:latin typeface="Arial"/>
                <a:cs typeface="Arial"/>
              </a:rPr>
              <a:t> </a:t>
            </a:r>
            <a:r>
              <a:rPr lang="en-US" altLang="zh-CN" sz="2400" dirty="0">
                <a:solidFill>
                  <a:srgbClr val="292934"/>
                </a:solidFill>
                <a:latin typeface="Arial"/>
                <a:cs typeface="Arial"/>
              </a:rPr>
              <a:t>BCNF</a:t>
            </a:r>
            <a:r>
              <a:rPr lang="zh-CN" altLang="en-US" sz="2400" dirty="0">
                <a:solidFill>
                  <a:srgbClr val="292934"/>
                </a:solidFill>
                <a:latin typeface="Arial"/>
                <a:cs typeface="Arial"/>
              </a:rPr>
              <a:t> </a:t>
            </a:r>
            <a:r>
              <a:rPr lang="en-US" altLang="zh-CN" sz="2400" dirty="0">
                <a:solidFill>
                  <a:srgbClr val="292934"/>
                </a:solidFill>
                <a:latin typeface="Arial"/>
                <a:cs typeface="Arial"/>
              </a:rPr>
              <a:t>when</a:t>
            </a:r>
            <a:r>
              <a:rPr lang="zh-CN" altLang="en-US" sz="2400" dirty="0">
                <a:solidFill>
                  <a:srgbClr val="292934"/>
                </a:solidFill>
                <a:latin typeface="Arial"/>
                <a:cs typeface="Arial"/>
              </a:rPr>
              <a:t> </a:t>
            </a:r>
            <a:r>
              <a:rPr lang="en-US" altLang="zh-CN" sz="2400" dirty="0">
                <a:solidFill>
                  <a:srgbClr val="292934"/>
                </a:solidFill>
                <a:latin typeface="Arial"/>
                <a:cs typeface="Arial"/>
              </a:rPr>
              <a:t>e</a:t>
            </a:r>
            <a:r>
              <a:rPr sz="2400" dirty="0">
                <a:solidFill>
                  <a:srgbClr val="292934"/>
                </a:solidFill>
                <a:latin typeface="Arial"/>
                <a:cs typeface="Arial"/>
              </a:rPr>
              <a:t>very determinant in the table should be a candidate</a:t>
            </a:r>
            <a:r>
              <a:rPr sz="2400" spc="-105"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469900" marR="758825" lvl="1" indent="-190500">
              <a:lnSpc>
                <a:spcPct val="100800"/>
              </a:lnSpc>
              <a:spcBef>
                <a:spcPts val="380"/>
              </a:spcBef>
              <a:buClr>
                <a:srgbClr val="93A299"/>
              </a:buClr>
              <a:buSzPct val="85000"/>
              <a:buChar char="•"/>
              <a:tabLst>
                <a:tab pos="462280" algn="l"/>
              </a:tabLst>
            </a:pPr>
            <a:r>
              <a:rPr sz="2000" dirty="0">
                <a:solidFill>
                  <a:srgbClr val="292934"/>
                </a:solidFill>
                <a:latin typeface="Arial"/>
                <a:cs typeface="Arial"/>
              </a:rPr>
              <a:t>Candidate key - Same characteristics as primary key but</a:t>
            </a:r>
            <a:r>
              <a:rPr sz="2000" spc="-105" dirty="0">
                <a:solidFill>
                  <a:srgbClr val="292934"/>
                </a:solidFill>
                <a:latin typeface="Arial"/>
                <a:cs typeface="Arial"/>
              </a:rPr>
              <a:t> </a:t>
            </a:r>
            <a:r>
              <a:rPr sz="2000" dirty="0">
                <a:solidFill>
                  <a:srgbClr val="292934"/>
                </a:solidFill>
                <a:latin typeface="Arial"/>
                <a:cs typeface="Arial"/>
              </a:rPr>
              <a:t>not  chosen to be the primary</a:t>
            </a:r>
            <a:r>
              <a:rPr sz="2000" spc="-100" dirty="0">
                <a:solidFill>
                  <a:srgbClr val="292934"/>
                </a:solidFill>
                <a:latin typeface="Arial"/>
                <a:cs typeface="Arial"/>
              </a:rPr>
              <a:t> </a:t>
            </a:r>
            <a:r>
              <a:rPr sz="2000" dirty="0">
                <a:solidFill>
                  <a:srgbClr val="292934"/>
                </a:solidFill>
                <a:latin typeface="Arial"/>
                <a:cs typeface="Arial"/>
              </a:rPr>
              <a:t>key</a:t>
            </a:r>
            <a:endParaRPr sz="2000" dirty="0">
              <a:latin typeface="Arial"/>
              <a:cs typeface="Arial"/>
            </a:endParaRPr>
          </a:p>
          <a:p>
            <a:pPr marL="190500" marR="854075" indent="-177800">
              <a:lnSpc>
                <a:spcPct val="101499"/>
              </a:lnSpc>
              <a:spcBef>
                <a:spcPts val="530"/>
              </a:spcBef>
              <a:buClr>
                <a:srgbClr val="93A299"/>
              </a:buClr>
              <a:buSzPct val="83333"/>
              <a:buChar char="•"/>
              <a:tabLst>
                <a:tab pos="195580" algn="l"/>
              </a:tabLst>
            </a:pPr>
            <a:r>
              <a:rPr sz="2400" dirty="0">
                <a:solidFill>
                  <a:srgbClr val="292934"/>
                </a:solidFill>
                <a:latin typeface="Arial"/>
                <a:cs typeface="Arial"/>
              </a:rPr>
              <a:t>Equivalent to 3NF when the table contains only</a:t>
            </a:r>
            <a:r>
              <a:rPr sz="2400" spc="-110" dirty="0">
                <a:solidFill>
                  <a:srgbClr val="292934"/>
                </a:solidFill>
                <a:latin typeface="Arial"/>
                <a:cs typeface="Arial"/>
              </a:rPr>
              <a:t> </a:t>
            </a:r>
            <a:r>
              <a:rPr sz="2400" dirty="0">
                <a:solidFill>
                  <a:srgbClr val="292934"/>
                </a:solidFill>
                <a:latin typeface="Arial"/>
                <a:cs typeface="Arial"/>
              </a:rPr>
              <a:t>one  candidate</a:t>
            </a:r>
            <a:r>
              <a:rPr sz="2400" spc="-100"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190500" marR="723900" indent="-177800">
              <a:lnSpc>
                <a:spcPct val="101499"/>
              </a:lnSpc>
              <a:spcBef>
                <a:spcPts val="450"/>
              </a:spcBef>
              <a:buClr>
                <a:srgbClr val="93A299"/>
              </a:buClr>
              <a:buSzPct val="85416"/>
              <a:buChar char="•"/>
              <a:tabLst>
                <a:tab pos="195580" algn="l"/>
              </a:tabLst>
            </a:pPr>
            <a:r>
              <a:rPr sz="2400" spc="-10" dirty="0">
                <a:solidFill>
                  <a:srgbClr val="292934"/>
                </a:solidFill>
                <a:latin typeface="Arial"/>
                <a:cs typeface="Arial"/>
              </a:rPr>
              <a:t>Violated </a:t>
            </a:r>
            <a:r>
              <a:rPr sz="2400" dirty="0">
                <a:solidFill>
                  <a:srgbClr val="292934"/>
                </a:solidFill>
                <a:latin typeface="Arial"/>
                <a:cs typeface="Arial"/>
              </a:rPr>
              <a:t>only when the table contains more than</a:t>
            </a:r>
            <a:r>
              <a:rPr sz="2400" spc="-55" dirty="0">
                <a:solidFill>
                  <a:srgbClr val="292934"/>
                </a:solidFill>
                <a:latin typeface="Arial"/>
                <a:cs typeface="Arial"/>
              </a:rPr>
              <a:t> </a:t>
            </a:r>
            <a:r>
              <a:rPr sz="2400" dirty="0">
                <a:solidFill>
                  <a:srgbClr val="292934"/>
                </a:solidFill>
                <a:latin typeface="Arial"/>
                <a:cs typeface="Arial"/>
              </a:rPr>
              <a:t>one  candidate</a:t>
            </a:r>
            <a:r>
              <a:rPr sz="2400" spc="-100" dirty="0">
                <a:solidFill>
                  <a:srgbClr val="292934"/>
                </a:solidFill>
                <a:latin typeface="Arial"/>
                <a:cs typeface="Arial"/>
              </a:rPr>
              <a:t> </a:t>
            </a:r>
            <a:r>
              <a:rPr sz="2400" dirty="0">
                <a:solidFill>
                  <a:srgbClr val="292934"/>
                </a:solidFill>
                <a:latin typeface="Arial"/>
                <a:cs typeface="Arial"/>
              </a:rPr>
              <a:t>key</a:t>
            </a:r>
            <a:endParaRPr sz="2400" dirty="0">
              <a:latin typeface="Arial"/>
              <a:cs typeface="Arial"/>
            </a:endParaRPr>
          </a:p>
          <a:p>
            <a:pPr marL="195580" indent="-182880">
              <a:lnSpc>
                <a:spcPct val="100000"/>
              </a:lnSpc>
              <a:spcBef>
                <a:spcPts val="595"/>
              </a:spcBef>
              <a:buClr>
                <a:srgbClr val="93A299"/>
              </a:buClr>
              <a:buSzPct val="85416"/>
              <a:buChar char="•"/>
              <a:tabLst>
                <a:tab pos="195580" algn="l"/>
              </a:tabLst>
            </a:pPr>
            <a:r>
              <a:rPr sz="2400" dirty="0">
                <a:solidFill>
                  <a:srgbClr val="292934"/>
                </a:solidFill>
                <a:latin typeface="Arial"/>
                <a:cs typeface="Arial"/>
              </a:rPr>
              <a:t>Considered to be a special case of</a:t>
            </a:r>
            <a:r>
              <a:rPr sz="2400" spc="-105" dirty="0">
                <a:solidFill>
                  <a:srgbClr val="292934"/>
                </a:solidFill>
                <a:latin typeface="Arial"/>
                <a:cs typeface="Arial"/>
              </a:rPr>
              <a:t> </a:t>
            </a:r>
            <a:r>
              <a:rPr sz="2400" dirty="0">
                <a:solidFill>
                  <a:srgbClr val="292934"/>
                </a:solidFill>
                <a:latin typeface="Arial"/>
                <a:cs typeface="Arial"/>
              </a:rPr>
              <a:t>3NF</a:t>
            </a:r>
            <a:endParaRPr lang="en-US" sz="2400" dirty="0">
              <a:latin typeface="Arial"/>
              <a:cs typeface="Arial"/>
            </a:endParaRPr>
          </a:p>
          <a:p>
            <a:pPr marL="195580" indent="-182880">
              <a:lnSpc>
                <a:spcPct val="100000"/>
              </a:lnSpc>
              <a:spcBef>
                <a:spcPts val="595"/>
              </a:spcBef>
              <a:buClr>
                <a:srgbClr val="93A299"/>
              </a:buClr>
              <a:buSzPct val="85416"/>
              <a:buChar char="•"/>
              <a:tabLst>
                <a:tab pos="195580" algn="l"/>
              </a:tabLst>
            </a:pPr>
            <a:endParaRPr sz="3500" dirty="0">
              <a:latin typeface="Times New Roman"/>
              <a:cs typeface="Times New Roman"/>
            </a:endParaRPr>
          </a:p>
          <a:p>
            <a:pPr marL="12700" marR="5080">
              <a:lnSpc>
                <a:spcPct val="99400"/>
              </a:lnSpc>
            </a:pPr>
            <a:r>
              <a:rPr sz="2400" dirty="0">
                <a:solidFill>
                  <a:srgbClr val="292934"/>
                </a:solidFill>
                <a:latin typeface="Arial"/>
                <a:cs typeface="Arial"/>
              </a:rPr>
              <a:t>→ </a:t>
            </a:r>
            <a:r>
              <a:rPr sz="2400" b="1" u="heavy" dirty="0">
                <a:solidFill>
                  <a:srgbClr val="292934"/>
                </a:solidFill>
                <a:latin typeface="Arial"/>
                <a:cs typeface="Arial"/>
              </a:rPr>
              <a:t>When a nonkey attribute determines part of the  </a:t>
            </a:r>
            <a:r>
              <a:rPr sz="2400" b="1" u="heavy" spc="-5" dirty="0">
                <a:solidFill>
                  <a:srgbClr val="292934"/>
                </a:solidFill>
                <a:latin typeface="Arial"/>
                <a:cs typeface="Arial"/>
              </a:rPr>
              <a:t>primary key</a:t>
            </a:r>
            <a:r>
              <a:rPr sz="2400" spc="-5" dirty="0">
                <a:solidFill>
                  <a:srgbClr val="292934"/>
                </a:solidFill>
                <a:latin typeface="Arial"/>
                <a:cs typeface="Arial"/>
              </a:rPr>
              <a:t>, </a:t>
            </a:r>
            <a:r>
              <a:rPr sz="2400" dirty="0">
                <a:solidFill>
                  <a:srgbClr val="292934"/>
                </a:solidFill>
                <a:latin typeface="Arial"/>
                <a:cs typeface="Arial"/>
              </a:rPr>
              <a:t>it may meet the 3NF requirements although</a:t>
            </a:r>
            <a:r>
              <a:rPr sz="2400" spc="-75" dirty="0">
                <a:solidFill>
                  <a:srgbClr val="292934"/>
                </a:solidFill>
                <a:latin typeface="Arial"/>
                <a:cs typeface="Arial"/>
              </a:rPr>
              <a:t> </a:t>
            </a:r>
            <a:r>
              <a:rPr sz="2400" dirty="0">
                <a:solidFill>
                  <a:srgbClr val="292934"/>
                </a:solidFill>
                <a:latin typeface="Arial"/>
                <a:cs typeface="Arial"/>
              </a:rPr>
              <a:t>it  fail to meet the BCNF</a:t>
            </a:r>
            <a:r>
              <a:rPr sz="2400" spc="-110" dirty="0">
                <a:solidFill>
                  <a:srgbClr val="292934"/>
                </a:solidFill>
                <a:latin typeface="Arial"/>
                <a:cs typeface="Arial"/>
              </a:rPr>
              <a:t> </a:t>
            </a:r>
            <a:r>
              <a:rPr sz="2400" dirty="0">
                <a:solidFill>
                  <a:srgbClr val="292934"/>
                </a:solidFill>
                <a:latin typeface="Arial"/>
                <a:cs typeface="Arial"/>
              </a:rPr>
              <a:t>requirements.</a:t>
            </a:r>
            <a:endParaRPr sz="2400" dirty="0">
              <a:latin typeface="Arial"/>
              <a:cs typeface="Arial"/>
            </a:endParaRPr>
          </a:p>
        </p:txBody>
      </p:sp>
    </p:spTree>
    <p:extLst>
      <p:ext uri="{BB962C8B-B14F-4D97-AF65-F5344CB8AC3E}">
        <p14:creationId xmlns:p14="http://schemas.microsoft.com/office/powerpoint/2010/main" val="1913876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Normalization </a:t>
            </a:r>
            <a:r>
              <a:rPr spc="-70" dirty="0"/>
              <a:t>and </a:t>
            </a:r>
            <a:r>
              <a:rPr spc="-95" dirty="0"/>
              <a:t>Database</a:t>
            </a:r>
            <a:r>
              <a:rPr spc="-450" dirty="0"/>
              <a:t> </a:t>
            </a:r>
            <a:r>
              <a:rPr spc="-105" dirty="0"/>
              <a:t>Design</a:t>
            </a:r>
          </a:p>
        </p:txBody>
      </p:sp>
      <p:sp>
        <p:nvSpPr>
          <p:cNvPr id="3" name="object 3"/>
          <p:cNvSpPr txBox="1"/>
          <p:nvPr/>
        </p:nvSpPr>
        <p:spPr>
          <a:xfrm>
            <a:off x="535940" y="1645920"/>
            <a:ext cx="8002905" cy="27025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Normalization should be part of the design</a:t>
            </a:r>
            <a:r>
              <a:rPr sz="2400" spc="-110" dirty="0">
                <a:solidFill>
                  <a:srgbClr val="292934"/>
                </a:solidFill>
                <a:latin typeface="Arial"/>
                <a:cs typeface="Arial"/>
              </a:rPr>
              <a:t> </a:t>
            </a:r>
            <a:r>
              <a:rPr sz="2400" dirty="0">
                <a:solidFill>
                  <a:srgbClr val="292934"/>
                </a:solidFill>
                <a:latin typeface="Arial"/>
                <a:cs typeface="Arial"/>
              </a:rPr>
              <a:t>process</a:t>
            </a:r>
            <a:endParaRPr sz="2400">
              <a:latin typeface="Arial"/>
              <a:cs typeface="Arial"/>
            </a:endParaRPr>
          </a:p>
          <a:p>
            <a:pPr marL="190500" marR="514350" indent="-177800">
              <a:lnSpc>
                <a:spcPct val="101499"/>
              </a:lnSpc>
              <a:spcBef>
                <a:spcPts val="450"/>
              </a:spcBef>
              <a:buClr>
                <a:srgbClr val="93A299"/>
              </a:buClr>
              <a:buSzPct val="83333"/>
              <a:buChar char="•"/>
              <a:tabLst>
                <a:tab pos="195580" algn="l"/>
              </a:tabLst>
            </a:pPr>
            <a:r>
              <a:rPr sz="2400" dirty="0">
                <a:solidFill>
                  <a:srgbClr val="292934"/>
                </a:solidFill>
                <a:latin typeface="Arial"/>
                <a:cs typeface="Arial"/>
              </a:rPr>
              <a:t>Proposed entities must meet required the normal</a:t>
            </a:r>
            <a:r>
              <a:rPr sz="2400" spc="-110" dirty="0">
                <a:solidFill>
                  <a:srgbClr val="292934"/>
                </a:solidFill>
                <a:latin typeface="Arial"/>
                <a:cs typeface="Arial"/>
              </a:rPr>
              <a:t> </a:t>
            </a:r>
            <a:r>
              <a:rPr sz="2400" dirty="0">
                <a:solidFill>
                  <a:srgbClr val="292934"/>
                </a:solidFill>
                <a:latin typeface="Arial"/>
                <a:cs typeface="Arial"/>
              </a:rPr>
              <a:t>form  before table structures are</a:t>
            </a:r>
            <a:r>
              <a:rPr sz="2400" spc="-100" dirty="0">
                <a:solidFill>
                  <a:srgbClr val="292934"/>
                </a:solidFill>
                <a:latin typeface="Arial"/>
                <a:cs typeface="Arial"/>
              </a:rPr>
              <a:t> </a:t>
            </a:r>
            <a:r>
              <a:rPr sz="2400" dirty="0">
                <a:solidFill>
                  <a:srgbClr val="292934"/>
                </a:solidFill>
                <a:latin typeface="Arial"/>
                <a:cs typeface="Arial"/>
              </a:rPr>
              <a:t>created</a:t>
            </a:r>
            <a:endParaRPr sz="2400">
              <a:latin typeface="Arial"/>
              <a:cs typeface="Arial"/>
            </a:endParaRPr>
          </a:p>
          <a:p>
            <a:pPr marL="190500" marR="5080" indent="-177800">
              <a:lnSpc>
                <a:spcPts val="2820"/>
              </a:lnSpc>
              <a:spcBef>
                <a:spcPts val="740"/>
              </a:spcBef>
              <a:buClr>
                <a:srgbClr val="93A299"/>
              </a:buClr>
              <a:buSzPct val="83333"/>
              <a:buChar char="•"/>
              <a:tabLst>
                <a:tab pos="195580" algn="l"/>
              </a:tabLst>
            </a:pPr>
            <a:r>
              <a:rPr sz="2400" dirty="0">
                <a:solidFill>
                  <a:srgbClr val="292934"/>
                </a:solidFill>
                <a:latin typeface="Arial"/>
                <a:cs typeface="Arial"/>
              </a:rPr>
              <a:t>Principles and normalization procedures to be</a:t>
            </a:r>
            <a:r>
              <a:rPr sz="2400" spc="-100" dirty="0">
                <a:solidFill>
                  <a:srgbClr val="292934"/>
                </a:solidFill>
                <a:latin typeface="Arial"/>
                <a:cs typeface="Arial"/>
              </a:rPr>
              <a:t> </a:t>
            </a:r>
            <a:r>
              <a:rPr sz="2400" dirty="0">
                <a:solidFill>
                  <a:srgbClr val="292934"/>
                </a:solidFill>
                <a:latin typeface="Arial"/>
                <a:cs typeface="Arial"/>
              </a:rPr>
              <a:t>understood  to redesign and modify</a:t>
            </a:r>
            <a:r>
              <a:rPr sz="2400" spc="-100" dirty="0">
                <a:solidFill>
                  <a:srgbClr val="292934"/>
                </a:solidFill>
                <a:latin typeface="Arial"/>
                <a:cs typeface="Arial"/>
              </a:rPr>
              <a:t> </a:t>
            </a:r>
            <a:r>
              <a:rPr sz="2400" dirty="0">
                <a:solidFill>
                  <a:srgbClr val="292934"/>
                </a:solidFill>
                <a:latin typeface="Arial"/>
                <a:cs typeface="Arial"/>
              </a:rPr>
              <a:t>databases</a:t>
            </a:r>
            <a:endParaRPr sz="2400">
              <a:latin typeface="Arial"/>
              <a:cs typeface="Arial"/>
            </a:endParaRPr>
          </a:p>
          <a:p>
            <a:pPr marL="462280" lvl="1" indent="-182880">
              <a:lnSpc>
                <a:spcPct val="100000"/>
              </a:lnSpc>
              <a:spcBef>
                <a:spcPts val="415"/>
              </a:spcBef>
              <a:buClr>
                <a:srgbClr val="93A299"/>
              </a:buClr>
              <a:buSzPct val="85000"/>
              <a:buChar char="•"/>
              <a:tabLst>
                <a:tab pos="462280" algn="l"/>
              </a:tabLst>
            </a:pPr>
            <a:r>
              <a:rPr sz="2000" dirty="0">
                <a:solidFill>
                  <a:srgbClr val="292934"/>
                </a:solidFill>
                <a:latin typeface="Arial"/>
                <a:cs typeface="Arial"/>
              </a:rPr>
              <a:t>ERD is created through an iterative</a:t>
            </a:r>
            <a:r>
              <a:rPr sz="2000" spc="-100" dirty="0">
                <a:solidFill>
                  <a:srgbClr val="292934"/>
                </a:solidFill>
                <a:latin typeface="Arial"/>
                <a:cs typeface="Arial"/>
              </a:rPr>
              <a:t> </a:t>
            </a:r>
            <a:r>
              <a:rPr sz="2000" dirty="0">
                <a:solidFill>
                  <a:srgbClr val="292934"/>
                </a:solidFill>
                <a:latin typeface="Arial"/>
                <a:cs typeface="Arial"/>
              </a:rPr>
              <a:t>process</a:t>
            </a:r>
            <a:endParaRPr sz="200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Normalization focuses on the characteristics of specific</a:t>
            </a:r>
            <a:r>
              <a:rPr sz="2000" spc="-105" dirty="0">
                <a:solidFill>
                  <a:srgbClr val="292934"/>
                </a:solidFill>
                <a:latin typeface="Arial"/>
                <a:cs typeface="Arial"/>
              </a:rPr>
              <a:t> </a:t>
            </a:r>
            <a:r>
              <a:rPr sz="2000" dirty="0">
                <a:solidFill>
                  <a:srgbClr val="292934"/>
                </a:solidFill>
                <a:latin typeface="Arial"/>
                <a:cs typeface="Arial"/>
              </a:rPr>
              <a:t>entities</a:t>
            </a:r>
            <a:endParaRPr sz="20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5" dirty="0"/>
              <a:t>Denormalization</a:t>
            </a:r>
          </a:p>
        </p:txBody>
      </p:sp>
      <p:sp>
        <p:nvSpPr>
          <p:cNvPr id="3" name="object 3"/>
          <p:cNvSpPr txBox="1"/>
          <p:nvPr/>
        </p:nvSpPr>
        <p:spPr>
          <a:xfrm>
            <a:off x="535940" y="1645920"/>
            <a:ext cx="7916545" cy="3070860"/>
          </a:xfrm>
          <a:prstGeom prst="rect">
            <a:avLst/>
          </a:prstGeom>
        </p:spPr>
        <p:txBody>
          <a:bodyPr vert="horz" wrap="square" lIns="0" tIns="0" rIns="0" bIns="0" rtlCol="0">
            <a:spAutoFit/>
          </a:bodyPr>
          <a:lstStyle/>
          <a:p>
            <a:pPr marL="190500" indent="-177800">
              <a:lnSpc>
                <a:spcPct val="100000"/>
              </a:lnSpc>
              <a:buClr>
                <a:srgbClr val="93A299"/>
              </a:buClr>
              <a:buSzPct val="85416"/>
              <a:buChar char="•"/>
              <a:tabLst>
                <a:tab pos="195580" algn="l"/>
              </a:tabLst>
            </a:pPr>
            <a:r>
              <a:rPr sz="2400" dirty="0">
                <a:solidFill>
                  <a:srgbClr val="292934"/>
                </a:solidFill>
                <a:latin typeface="Arial"/>
                <a:cs typeface="Arial"/>
              </a:rPr>
              <a:t>Design</a:t>
            </a:r>
            <a:r>
              <a:rPr sz="2400" spc="-100" dirty="0">
                <a:solidFill>
                  <a:srgbClr val="292934"/>
                </a:solidFill>
                <a:latin typeface="Arial"/>
                <a:cs typeface="Arial"/>
              </a:rPr>
              <a:t> </a:t>
            </a:r>
            <a:r>
              <a:rPr sz="2400" dirty="0">
                <a:solidFill>
                  <a:srgbClr val="292934"/>
                </a:solidFill>
                <a:latin typeface="Arial"/>
                <a:cs typeface="Arial"/>
              </a:rPr>
              <a:t>goals</a:t>
            </a:r>
            <a:endParaRPr sz="2400" dirty="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Creation of normalized</a:t>
            </a:r>
            <a:r>
              <a:rPr sz="2000" spc="-105" dirty="0">
                <a:solidFill>
                  <a:srgbClr val="292934"/>
                </a:solidFill>
                <a:latin typeface="Arial"/>
                <a:cs typeface="Arial"/>
              </a:rPr>
              <a:t> </a:t>
            </a:r>
            <a:r>
              <a:rPr sz="2000" dirty="0">
                <a:solidFill>
                  <a:srgbClr val="292934"/>
                </a:solidFill>
                <a:latin typeface="Arial"/>
                <a:cs typeface="Arial"/>
              </a:rPr>
              <a:t>relations</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Processing requirements and</a:t>
            </a:r>
            <a:r>
              <a:rPr sz="2000" spc="-100" dirty="0">
                <a:solidFill>
                  <a:srgbClr val="292934"/>
                </a:solidFill>
                <a:latin typeface="Arial"/>
                <a:cs typeface="Arial"/>
              </a:rPr>
              <a:t> </a:t>
            </a:r>
            <a:r>
              <a:rPr sz="2000" dirty="0">
                <a:solidFill>
                  <a:srgbClr val="292934"/>
                </a:solidFill>
                <a:latin typeface="Arial"/>
                <a:cs typeface="Arial"/>
              </a:rPr>
              <a:t>speed</a:t>
            </a:r>
            <a:endParaRPr sz="2000" dirty="0">
              <a:latin typeface="Arial"/>
              <a:cs typeface="Arial"/>
            </a:endParaRPr>
          </a:p>
          <a:p>
            <a:pPr marL="190500" marR="347980" indent="-177800">
              <a:lnSpc>
                <a:spcPts val="2820"/>
              </a:lnSpc>
              <a:spcBef>
                <a:spcPts val="740"/>
              </a:spcBef>
              <a:buClr>
                <a:srgbClr val="93A299"/>
              </a:buClr>
              <a:buSzPct val="83333"/>
              <a:buChar char="•"/>
              <a:tabLst>
                <a:tab pos="195580" algn="l"/>
              </a:tabLst>
            </a:pPr>
            <a:r>
              <a:rPr sz="2400" dirty="0">
                <a:solidFill>
                  <a:srgbClr val="292934"/>
                </a:solidFill>
                <a:latin typeface="Arial"/>
                <a:cs typeface="Arial"/>
              </a:rPr>
              <a:t>Number of database tables expands when tables are  decomposed to conform to normalization</a:t>
            </a:r>
            <a:r>
              <a:rPr sz="2400" spc="-100" dirty="0">
                <a:solidFill>
                  <a:srgbClr val="292934"/>
                </a:solidFill>
                <a:latin typeface="Arial"/>
                <a:cs typeface="Arial"/>
              </a:rPr>
              <a:t> </a:t>
            </a:r>
            <a:r>
              <a:rPr sz="2400" dirty="0">
                <a:solidFill>
                  <a:srgbClr val="292934"/>
                </a:solidFill>
                <a:latin typeface="Arial"/>
                <a:cs typeface="Arial"/>
              </a:rPr>
              <a:t>requirements</a:t>
            </a:r>
            <a:endParaRPr sz="2400" dirty="0">
              <a:latin typeface="Arial"/>
              <a:cs typeface="Arial"/>
            </a:endParaRPr>
          </a:p>
          <a:p>
            <a:pPr marL="195580" indent="-182880">
              <a:lnSpc>
                <a:spcPct val="100000"/>
              </a:lnSpc>
              <a:spcBef>
                <a:spcPts val="509"/>
              </a:spcBef>
              <a:buClr>
                <a:srgbClr val="93A299"/>
              </a:buClr>
              <a:buSzPct val="85416"/>
              <a:buChar char="•"/>
              <a:tabLst>
                <a:tab pos="195580" algn="l"/>
              </a:tabLst>
            </a:pPr>
            <a:r>
              <a:rPr sz="2400" dirty="0">
                <a:solidFill>
                  <a:srgbClr val="292934"/>
                </a:solidFill>
                <a:latin typeface="Arial"/>
                <a:cs typeface="Arial"/>
              </a:rPr>
              <a:t>Joining a larger number of</a:t>
            </a:r>
            <a:r>
              <a:rPr sz="2400" spc="-105" dirty="0">
                <a:solidFill>
                  <a:srgbClr val="292934"/>
                </a:solidFill>
                <a:latin typeface="Arial"/>
                <a:cs typeface="Arial"/>
              </a:rPr>
              <a:t> </a:t>
            </a:r>
            <a:r>
              <a:rPr sz="2400" dirty="0">
                <a:solidFill>
                  <a:srgbClr val="292934"/>
                </a:solidFill>
                <a:latin typeface="Arial"/>
                <a:cs typeface="Arial"/>
              </a:rPr>
              <a:t>tables:</a:t>
            </a:r>
            <a:endParaRPr sz="2400" dirty="0">
              <a:latin typeface="Arial"/>
              <a:cs typeface="Arial"/>
            </a:endParaRPr>
          </a:p>
          <a:p>
            <a:pPr marL="462280" lvl="1" indent="-182880">
              <a:lnSpc>
                <a:spcPct val="100000"/>
              </a:lnSpc>
              <a:spcBef>
                <a:spcPts val="520"/>
              </a:spcBef>
              <a:buClr>
                <a:srgbClr val="93A299"/>
              </a:buClr>
              <a:buSzPct val="85000"/>
              <a:buChar char="•"/>
              <a:tabLst>
                <a:tab pos="462280" algn="l"/>
              </a:tabLst>
            </a:pPr>
            <a:r>
              <a:rPr sz="2000" spc="-45" dirty="0">
                <a:solidFill>
                  <a:srgbClr val="292934"/>
                </a:solidFill>
                <a:latin typeface="Arial"/>
                <a:cs typeface="Arial"/>
              </a:rPr>
              <a:t>Takes </a:t>
            </a:r>
            <a:r>
              <a:rPr sz="2000" dirty="0">
                <a:solidFill>
                  <a:srgbClr val="292934"/>
                </a:solidFill>
                <a:latin typeface="Arial"/>
                <a:cs typeface="Arial"/>
              </a:rPr>
              <a:t>additional input/output (I/O) operations and processing</a:t>
            </a:r>
            <a:r>
              <a:rPr sz="2000" spc="-60" dirty="0">
                <a:solidFill>
                  <a:srgbClr val="292934"/>
                </a:solidFill>
                <a:latin typeface="Arial"/>
                <a:cs typeface="Arial"/>
              </a:rPr>
              <a:t> </a:t>
            </a:r>
            <a:r>
              <a:rPr sz="2000" dirty="0">
                <a:solidFill>
                  <a:srgbClr val="292934"/>
                </a:solidFill>
                <a:latin typeface="Arial"/>
                <a:cs typeface="Arial"/>
              </a:rPr>
              <a:t>logic</a:t>
            </a:r>
            <a:endParaRPr sz="2000" dirty="0">
              <a:latin typeface="Arial"/>
              <a:cs typeface="Arial"/>
            </a:endParaRPr>
          </a:p>
          <a:p>
            <a:pPr marL="462280" lvl="1" indent="-182880">
              <a:lnSpc>
                <a:spcPct val="100000"/>
              </a:lnSpc>
              <a:spcBef>
                <a:spcPts val="500"/>
              </a:spcBef>
              <a:buClr>
                <a:srgbClr val="93A299"/>
              </a:buClr>
              <a:buSzPct val="85000"/>
              <a:buChar char="•"/>
              <a:tabLst>
                <a:tab pos="462280" algn="l"/>
              </a:tabLst>
            </a:pPr>
            <a:r>
              <a:rPr sz="2000" dirty="0">
                <a:solidFill>
                  <a:srgbClr val="292934"/>
                </a:solidFill>
                <a:latin typeface="Arial"/>
                <a:cs typeface="Arial"/>
              </a:rPr>
              <a:t>Reduces system</a:t>
            </a:r>
            <a:r>
              <a:rPr sz="2000" spc="-100" dirty="0">
                <a:solidFill>
                  <a:srgbClr val="292934"/>
                </a:solidFill>
                <a:latin typeface="Arial"/>
                <a:cs typeface="Arial"/>
              </a:rPr>
              <a:t> </a:t>
            </a:r>
            <a:r>
              <a:rPr sz="2000" dirty="0">
                <a:solidFill>
                  <a:srgbClr val="292934"/>
                </a:solidFill>
                <a:latin typeface="Arial"/>
                <a:cs typeface="Arial"/>
              </a:rPr>
              <a:t>speed</a:t>
            </a:r>
            <a:endParaRPr sz="2000" dirty="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2895600"/>
            <a:ext cx="8062595" cy="1654376"/>
          </a:xfrm>
          <a:prstGeom prst="rect">
            <a:avLst/>
          </a:prstGeom>
        </p:spPr>
        <p:txBody>
          <a:bodyPr vert="horz" wrap="square" lIns="0" tIns="0" rIns="0" bIns="0" rtlCol="0">
            <a:spAutoFit/>
          </a:bodyPr>
          <a:lstStyle/>
          <a:p>
            <a:pPr marL="12700" marR="5080" algn="ctr">
              <a:lnSpc>
                <a:spcPct val="99500"/>
              </a:lnSpc>
            </a:pPr>
            <a:r>
              <a:rPr lang="en-US" sz="5400" spc="-280" dirty="0"/>
              <a:t>DATA</a:t>
            </a:r>
            <a:r>
              <a:rPr lang="en-US" sz="5400" spc="-585" dirty="0"/>
              <a:t> </a:t>
            </a:r>
            <a:r>
              <a:rPr lang="en-US" sz="5400" spc="-100" dirty="0"/>
              <a:t>MODELS</a:t>
            </a:r>
            <a:r>
              <a:rPr lang="zh-CN" altLang="en-US" sz="5400" spc="-100" dirty="0"/>
              <a:t> </a:t>
            </a:r>
            <a:r>
              <a:rPr lang="en-US" altLang="zh-CN" sz="5400" spc="-100" dirty="0"/>
              <a:t>&amp;</a:t>
            </a:r>
            <a:r>
              <a:rPr lang="zh-CN" altLang="en-US" sz="5400" spc="-100" dirty="0"/>
              <a:t> </a:t>
            </a:r>
            <a:r>
              <a:rPr sz="5400" spc="-70" dirty="0"/>
              <a:t>SQL </a:t>
            </a:r>
            <a:r>
              <a:rPr sz="5400" spc="-100" dirty="0"/>
              <a:t>BASICS</a:t>
            </a:r>
            <a:endParaRPr sz="5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90" dirty="0"/>
              <a:t>Structured </a:t>
            </a:r>
            <a:r>
              <a:rPr spc="-80" dirty="0"/>
              <a:t>Query </a:t>
            </a:r>
            <a:r>
              <a:rPr spc="-95" dirty="0"/>
              <a:t>Language</a:t>
            </a:r>
            <a:r>
              <a:rPr spc="-520" dirty="0"/>
              <a:t> </a:t>
            </a:r>
            <a:r>
              <a:rPr spc="-100" dirty="0"/>
              <a:t>(SQL)</a:t>
            </a:r>
          </a:p>
        </p:txBody>
      </p:sp>
      <p:sp>
        <p:nvSpPr>
          <p:cNvPr id="3" name="object 3"/>
          <p:cNvSpPr txBox="1"/>
          <p:nvPr/>
        </p:nvSpPr>
        <p:spPr>
          <a:xfrm>
            <a:off x="535940" y="1666240"/>
            <a:ext cx="7728584" cy="3657924"/>
          </a:xfrm>
          <a:prstGeom prst="rect">
            <a:avLst/>
          </a:prstGeom>
        </p:spPr>
        <p:txBody>
          <a:bodyPr vert="horz" wrap="square" lIns="0" tIns="0" rIns="0" bIns="0" rtlCol="0">
            <a:spAutoFit/>
          </a:bodyPr>
          <a:lstStyle/>
          <a:p>
            <a:pPr marL="190500" marR="916305" indent="-177800">
              <a:lnSpc>
                <a:spcPts val="2800"/>
              </a:lnSpc>
              <a:buClr>
                <a:srgbClr val="93A299"/>
              </a:buClr>
              <a:buSzPct val="85416"/>
              <a:buChar char="•"/>
              <a:tabLst>
                <a:tab pos="195580" algn="l"/>
              </a:tabLst>
            </a:pPr>
            <a:r>
              <a:rPr sz="2400" dirty="0">
                <a:solidFill>
                  <a:srgbClr val="292934"/>
                </a:solidFill>
                <a:latin typeface="Arial"/>
                <a:cs typeface="Arial"/>
              </a:rPr>
              <a:t>A programming language designed for</a:t>
            </a:r>
            <a:r>
              <a:rPr sz="2400" spc="-235" dirty="0">
                <a:solidFill>
                  <a:srgbClr val="292934"/>
                </a:solidFill>
                <a:latin typeface="Arial"/>
                <a:cs typeface="Arial"/>
              </a:rPr>
              <a:t> </a:t>
            </a:r>
            <a:r>
              <a:rPr sz="2400" dirty="0">
                <a:solidFill>
                  <a:srgbClr val="292934"/>
                </a:solidFill>
                <a:latin typeface="Arial"/>
                <a:cs typeface="Arial"/>
              </a:rPr>
              <a:t>Relational  Database Management</a:t>
            </a:r>
            <a:r>
              <a:rPr sz="2400" spc="-75" dirty="0">
                <a:solidFill>
                  <a:srgbClr val="292934"/>
                </a:solidFill>
                <a:latin typeface="Arial"/>
                <a:cs typeface="Arial"/>
              </a:rPr>
              <a:t> </a:t>
            </a:r>
            <a:r>
              <a:rPr sz="2400" spc="-5" dirty="0">
                <a:solidFill>
                  <a:srgbClr val="292934"/>
                </a:solidFill>
                <a:latin typeface="Arial"/>
                <a:cs typeface="Arial"/>
              </a:rPr>
              <a:t>Systems</a:t>
            </a:r>
            <a:r>
              <a:rPr lang="en-US" sz="2400" spc="-5" dirty="0">
                <a:solidFill>
                  <a:srgbClr val="292934"/>
                </a:solidFill>
                <a:latin typeface="Arial"/>
                <a:cs typeface="Arial"/>
              </a:rPr>
              <a:t> (RDBMS)</a:t>
            </a:r>
            <a:endParaRPr sz="2400" dirty="0">
              <a:latin typeface="Arial"/>
              <a:cs typeface="Arial"/>
            </a:endParaRPr>
          </a:p>
          <a:p>
            <a:pPr marL="195580" indent="-182880">
              <a:lnSpc>
                <a:spcPct val="100000"/>
              </a:lnSpc>
              <a:spcBef>
                <a:spcPts val="515"/>
              </a:spcBef>
              <a:buClr>
                <a:srgbClr val="93A299"/>
              </a:buClr>
              <a:buSzPct val="83333"/>
              <a:buChar char="•"/>
              <a:tabLst>
                <a:tab pos="195580" algn="l"/>
              </a:tabLst>
            </a:pPr>
            <a:r>
              <a:rPr sz="2400" dirty="0">
                <a:solidFill>
                  <a:srgbClr val="292934"/>
                </a:solidFill>
                <a:latin typeface="Arial"/>
                <a:cs typeface="Arial"/>
              </a:rPr>
              <a:t>Cannot be used outside of the DBMS</a:t>
            </a:r>
            <a:r>
              <a:rPr sz="2400" spc="-114" dirty="0">
                <a:solidFill>
                  <a:srgbClr val="292934"/>
                </a:solidFill>
                <a:latin typeface="Arial"/>
                <a:cs typeface="Arial"/>
              </a:rPr>
              <a:t> </a:t>
            </a:r>
            <a:r>
              <a:rPr sz="2400" dirty="0">
                <a:solidFill>
                  <a:srgbClr val="292934"/>
                </a:solidFill>
                <a:latin typeface="Arial"/>
                <a:cs typeface="Arial"/>
              </a:rPr>
              <a:t>world</a:t>
            </a:r>
            <a:endParaRPr sz="2400" dirty="0">
              <a:latin typeface="Arial"/>
              <a:cs typeface="Arial"/>
            </a:endParaRPr>
          </a:p>
          <a:p>
            <a:pPr marL="342900" indent="-342900">
              <a:lnSpc>
                <a:spcPct val="90000"/>
              </a:lnSpc>
              <a:buFont typeface="Arial" panose="020B0604020202020204" pitchFamily="34" charset="0"/>
              <a:buChar char="•"/>
            </a:pPr>
            <a:r>
              <a:rPr lang="en-US" sz="2400" dirty="0">
                <a:solidFill>
                  <a:srgbClr val="292934"/>
                </a:solidFill>
                <a:latin typeface="Arial"/>
                <a:cs typeface="Arial"/>
              </a:rPr>
              <a:t>SQL is not a full featured programming language.</a:t>
            </a:r>
          </a:p>
          <a:p>
            <a:pPr lvl="1">
              <a:lnSpc>
                <a:spcPct val="90000"/>
              </a:lnSpc>
            </a:pPr>
            <a:r>
              <a:rPr lang="en-US" sz="2400" dirty="0">
                <a:solidFill>
                  <a:srgbClr val="292934"/>
                </a:solidFill>
                <a:latin typeface="Arial"/>
                <a:cs typeface="Arial"/>
              </a:rPr>
              <a:t>C, C#, Java</a:t>
            </a:r>
          </a:p>
          <a:p>
            <a:pPr marL="195580" indent="-182880">
              <a:lnSpc>
                <a:spcPct val="100000"/>
              </a:lnSpc>
              <a:buClr>
                <a:srgbClr val="93A299"/>
              </a:buClr>
              <a:buSzPct val="85416"/>
              <a:buChar char="•"/>
              <a:tabLst>
                <a:tab pos="195580" algn="l"/>
              </a:tabLst>
            </a:pPr>
            <a:endParaRPr lang="en-US" sz="2400" dirty="0">
              <a:solidFill>
                <a:srgbClr val="292934"/>
              </a:solidFill>
              <a:latin typeface="Arial"/>
              <a:cs typeface="Arial"/>
            </a:endParaRPr>
          </a:p>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Components</a:t>
            </a:r>
            <a:endParaRPr sz="2400" dirty="0">
              <a:latin typeface="Arial"/>
              <a:cs typeface="Arial"/>
            </a:endParaRPr>
          </a:p>
          <a:p>
            <a:pPr marL="462280" lvl="1" indent="-182880">
              <a:lnSpc>
                <a:spcPct val="100000"/>
              </a:lnSpc>
              <a:spcBef>
                <a:spcPts val="520"/>
              </a:spcBef>
              <a:buClr>
                <a:srgbClr val="93A299"/>
              </a:buClr>
              <a:buSzPct val="85000"/>
              <a:buFont typeface="Arial"/>
              <a:buChar char="•"/>
              <a:tabLst>
                <a:tab pos="462280" algn="l"/>
              </a:tabLst>
            </a:pPr>
            <a:r>
              <a:rPr sz="2000" b="1" dirty="0">
                <a:solidFill>
                  <a:srgbClr val="292934"/>
                </a:solidFill>
                <a:latin typeface="Arial"/>
                <a:cs typeface="Arial"/>
              </a:rPr>
              <a:t>Data Query Language (DQL) :</a:t>
            </a:r>
            <a:r>
              <a:rPr sz="2000" b="1" spc="-100" dirty="0">
                <a:solidFill>
                  <a:srgbClr val="292934"/>
                </a:solidFill>
                <a:latin typeface="Arial"/>
                <a:cs typeface="Arial"/>
              </a:rPr>
              <a:t> </a:t>
            </a:r>
            <a:r>
              <a:rPr sz="2000" b="1" dirty="0">
                <a:solidFill>
                  <a:srgbClr val="292934"/>
                </a:solidFill>
                <a:latin typeface="Arial"/>
                <a:cs typeface="Arial"/>
              </a:rPr>
              <a:t>Select…</a:t>
            </a:r>
            <a:endParaRPr sz="2000" dirty="0">
              <a:latin typeface="Arial"/>
              <a:cs typeface="Arial"/>
            </a:endParaRPr>
          </a:p>
          <a:p>
            <a:pPr marL="462280" lvl="1" indent="-182880">
              <a:lnSpc>
                <a:spcPct val="100000"/>
              </a:lnSpc>
              <a:spcBef>
                <a:spcPts val="500"/>
              </a:spcBef>
              <a:buClr>
                <a:srgbClr val="93A299"/>
              </a:buClr>
              <a:buSzPct val="85000"/>
              <a:buFont typeface="Arial"/>
              <a:buChar char="•"/>
              <a:tabLst>
                <a:tab pos="462280" algn="l"/>
              </a:tabLst>
            </a:pPr>
            <a:r>
              <a:rPr sz="2000" b="1" dirty="0">
                <a:solidFill>
                  <a:srgbClr val="292934"/>
                </a:solidFill>
                <a:latin typeface="Arial"/>
                <a:cs typeface="Arial"/>
              </a:rPr>
              <a:t>Data Manipulation Language (DML): Insert, Delete,</a:t>
            </a:r>
            <a:r>
              <a:rPr sz="2000" b="1" spc="-114" dirty="0">
                <a:solidFill>
                  <a:srgbClr val="292934"/>
                </a:solidFill>
                <a:latin typeface="Arial"/>
                <a:cs typeface="Arial"/>
              </a:rPr>
              <a:t> </a:t>
            </a:r>
            <a:r>
              <a:rPr sz="2000" b="1" dirty="0">
                <a:solidFill>
                  <a:srgbClr val="292934"/>
                </a:solidFill>
                <a:latin typeface="Arial"/>
                <a:cs typeface="Arial"/>
              </a:rPr>
              <a:t>Update…</a:t>
            </a:r>
            <a:endParaRPr sz="2000" dirty="0">
              <a:latin typeface="Arial"/>
              <a:cs typeface="Arial"/>
            </a:endParaRPr>
          </a:p>
          <a:p>
            <a:pPr marL="462280" lvl="1" indent="-182880">
              <a:lnSpc>
                <a:spcPct val="100000"/>
              </a:lnSpc>
              <a:spcBef>
                <a:spcPts val="400"/>
              </a:spcBef>
              <a:buClr>
                <a:srgbClr val="93A299"/>
              </a:buClr>
              <a:buSzPct val="85000"/>
              <a:buFont typeface="Arial"/>
              <a:buChar char="•"/>
              <a:tabLst>
                <a:tab pos="462280" algn="l"/>
              </a:tabLst>
            </a:pPr>
            <a:r>
              <a:rPr sz="2000" b="1" dirty="0">
                <a:solidFill>
                  <a:srgbClr val="292934"/>
                </a:solidFill>
                <a:latin typeface="Arial"/>
                <a:cs typeface="Arial"/>
              </a:rPr>
              <a:t>Data Definition Language (DDL) : Create, Drop</a:t>
            </a:r>
            <a:r>
              <a:rPr lang="en-US" sz="2000" b="1" dirty="0">
                <a:solidFill>
                  <a:srgbClr val="292934"/>
                </a:solidFill>
                <a:latin typeface="Arial"/>
                <a:cs typeface="Arial"/>
              </a:rPr>
              <a:t>, Alter</a:t>
            </a:r>
            <a:r>
              <a:rPr sz="2000" b="1" dirty="0">
                <a:solidFill>
                  <a:srgbClr val="292934"/>
                </a:solidFill>
                <a:latin typeface="Arial"/>
                <a:cs typeface="Arial"/>
              </a:rPr>
              <a:t>…</a:t>
            </a:r>
            <a:endParaRPr sz="20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90" dirty="0"/>
              <a:t>Structured </a:t>
            </a:r>
            <a:r>
              <a:rPr spc="-80" dirty="0"/>
              <a:t>Query </a:t>
            </a:r>
            <a:r>
              <a:rPr spc="-95" dirty="0"/>
              <a:t>Language</a:t>
            </a:r>
            <a:r>
              <a:rPr spc="-520" dirty="0"/>
              <a:t> </a:t>
            </a:r>
            <a:r>
              <a:rPr spc="-100" dirty="0"/>
              <a:t>(SQL)</a:t>
            </a:r>
          </a:p>
        </p:txBody>
      </p:sp>
      <p:sp>
        <p:nvSpPr>
          <p:cNvPr id="3" name="object 3"/>
          <p:cNvSpPr txBox="1"/>
          <p:nvPr/>
        </p:nvSpPr>
        <p:spPr>
          <a:xfrm>
            <a:off x="535940" y="1645920"/>
            <a:ext cx="7998460" cy="2754600"/>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Categories of SQL</a:t>
            </a:r>
            <a:r>
              <a:rPr sz="2400" spc="-195" dirty="0">
                <a:solidFill>
                  <a:srgbClr val="292934"/>
                </a:solidFill>
                <a:latin typeface="Arial"/>
                <a:cs typeface="Arial"/>
              </a:rPr>
              <a:t> </a:t>
            </a:r>
            <a:r>
              <a:rPr sz="2400" dirty="0">
                <a:solidFill>
                  <a:srgbClr val="292934"/>
                </a:solidFill>
                <a:latin typeface="Arial"/>
                <a:cs typeface="Arial"/>
              </a:rPr>
              <a:t>function</a:t>
            </a:r>
            <a:endParaRPr sz="2400" dirty="0">
              <a:latin typeface="Arial"/>
              <a:cs typeface="Arial"/>
            </a:endParaRPr>
          </a:p>
          <a:p>
            <a:pPr marL="462280" lvl="1" indent="-182880">
              <a:lnSpc>
                <a:spcPct val="100000"/>
              </a:lnSpc>
              <a:spcBef>
                <a:spcPts val="400"/>
              </a:spcBef>
              <a:buClr>
                <a:srgbClr val="93A299"/>
              </a:buClr>
              <a:buSzPct val="85000"/>
              <a:buChar char="•"/>
              <a:tabLst>
                <a:tab pos="462280" algn="l"/>
              </a:tabLst>
            </a:pPr>
            <a:r>
              <a:rPr sz="2000" dirty="0">
                <a:solidFill>
                  <a:srgbClr val="292934"/>
                </a:solidFill>
                <a:latin typeface="Arial"/>
                <a:cs typeface="Arial"/>
              </a:rPr>
              <a:t>Data definition language</a:t>
            </a:r>
            <a:r>
              <a:rPr sz="2000" spc="-100" dirty="0">
                <a:solidFill>
                  <a:srgbClr val="292934"/>
                </a:solidFill>
                <a:latin typeface="Arial"/>
                <a:cs typeface="Arial"/>
              </a:rPr>
              <a:t> </a:t>
            </a:r>
            <a:r>
              <a:rPr sz="2000" dirty="0">
                <a:solidFill>
                  <a:srgbClr val="292934"/>
                </a:solidFill>
                <a:latin typeface="Arial"/>
                <a:cs typeface="Arial"/>
              </a:rPr>
              <a:t>(DDL)</a:t>
            </a:r>
            <a:r>
              <a:rPr lang="en-US" sz="2000" dirty="0">
                <a:solidFill>
                  <a:srgbClr val="292934"/>
                </a:solidFill>
                <a:latin typeface="Arial"/>
                <a:cs typeface="Arial"/>
              </a:rPr>
              <a:t>：</a:t>
            </a:r>
            <a:r>
              <a:rPr lang="en-US" altLang="zh-CN" sz="2000" dirty="0">
                <a:solidFill>
                  <a:srgbClr val="292934"/>
                </a:solidFill>
                <a:latin typeface="Arial"/>
                <a:cs typeface="Arial"/>
              </a:rPr>
              <a:t>C</a:t>
            </a:r>
            <a:r>
              <a:rPr lang="en-US" sz="2000" dirty="0">
                <a:latin typeface="Arial"/>
                <a:cs typeface="Arial"/>
              </a:rPr>
              <a:t>ommands to create database objects such as tables, indexes, and views, as well as commands to define access rights to those database objects</a:t>
            </a:r>
            <a:endParaRPr lang="en-US" sz="2000" dirty="0">
              <a:solidFill>
                <a:srgbClr val="292934"/>
              </a:solidFill>
              <a:latin typeface="Arial"/>
              <a:cs typeface="Arial"/>
            </a:endParaRPr>
          </a:p>
          <a:p>
            <a:pPr marL="462280" lvl="1" indent="-182880">
              <a:lnSpc>
                <a:spcPct val="100000"/>
              </a:lnSpc>
              <a:spcBef>
                <a:spcPts val="400"/>
              </a:spcBef>
              <a:buClr>
                <a:srgbClr val="93A299"/>
              </a:buClr>
              <a:buSzPct val="85000"/>
              <a:buChar char="•"/>
              <a:tabLst>
                <a:tab pos="462280" algn="l"/>
              </a:tabLst>
            </a:pPr>
            <a:endParaRPr sz="2000" dirty="0">
              <a:latin typeface="Arial"/>
              <a:cs typeface="Arial"/>
            </a:endParaRPr>
          </a:p>
          <a:p>
            <a:pPr marL="462280" lvl="1" indent="-182880">
              <a:spcBef>
                <a:spcPts val="500"/>
              </a:spcBef>
              <a:buClr>
                <a:srgbClr val="93A299"/>
              </a:buClr>
              <a:buSzPct val="85000"/>
              <a:buFontTx/>
              <a:buChar char="•"/>
              <a:tabLst>
                <a:tab pos="462280" algn="l"/>
              </a:tabLst>
            </a:pPr>
            <a:r>
              <a:rPr sz="2000" dirty="0">
                <a:solidFill>
                  <a:srgbClr val="292934"/>
                </a:solidFill>
                <a:latin typeface="Arial"/>
                <a:cs typeface="Arial"/>
              </a:rPr>
              <a:t>Data manipulation language</a:t>
            </a:r>
            <a:r>
              <a:rPr sz="2000" spc="-100" dirty="0">
                <a:solidFill>
                  <a:srgbClr val="292934"/>
                </a:solidFill>
                <a:latin typeface="Arial"/>
                <a:cs typeface="Arial"/>
              </a:rPr>
              <a:t> </a:t>
            </a:r>
            <a:r>
              <a:rPr sz="2000" dirty="0">
                <a:solidFill>
                  <a:srgbClr val="292934"/>
                </a:solidFill>
                <a:latin typeface="Arial"/>
                <a:cs typeface="Arial"/>
              </a:rPr>
              <a:t>(DML)</a:t>
            </a:r>
            <a:r>
              <a:rPr lang="zh-CN" altLang="en-US" sz="2000" dirty="0">
                <a:solidFill>
                  <a:srgbClr val="292934"/>
                </a:solidFill>
                <a:latin typeface="Arial"/>
                <a:cs typeface="Arial"/>
              </a:rPr>
              <a:t>:</a:t>
            </a:r>
            <a:r>
              <a:rPr lang="en-US" altLang="zh-CN" sz="2000" dirty="0">
                <a:solidFill>
                  <a:srgbClr val="292934"/>
                </a:solidFill>
                <a:latin typeface="Arial"/>
                <a:cs typeface="Arial"/>
              </a:rPr>
              <a:t>C</a:t>
            </a:r>
            <a:r>
              <a:rPr lang="en-US" sz="2000" dirty="0">
                <a:latin typeface="Arial"/>
                <a:cs typeface="Arial"/>
              </a:rPr>
              <a:t>ommands to insert, update, delete, and retrieve</a:t>
            </a:r>
            <a:r>
              <a:rPr lang="zh-CN" altLang="en-US" sz="2000" dirty="0">
                <a:latin typeface="Arial"/>
                <a:cs typeface="Arial"/>
              </a:rPr>
              <a:t> </a:t>
            </a:r>
            <a:r>
              <a:rPr lang="en-US" sz="2000" dirty="0">
                <a:latin typeface="Arial"/>
                <a:cs typeface="Arial"/>
              </a:rPr>
              <a:t>data within the database tables</a:t>
            </a:r>
          </a:p>
          <a:p>
            <a:pPr marL="462280" lvl="1" indent="-182880">
              <a:lnSpc>
                <a:spcPct val="100000"/>
              </a:lnSpc>
              <a:spcBef>
                <a:spcPts val="500"/>
              </a:spcBef>
              <a:buClr>
                <a:srgbClr val="93A299"/>
              </a:buClr>
              <a:buSzPct val="85000"/>
              <a:buChar char="•"/>
              <a:tabLst>
                <a:tab pos="462280" algn="l"/>
              </a:tabLst>
            </a:pPr>
            <a:endParaRPr sz="20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marR="5080">
              <a:lnSpc>
                <a:spcPts val="4300"/>
              </a:lnSpc>
            </a:pPr>
            <a:r>
              <a:rPr sz="3600" spc="-165" dirty="0"/>
              <a:t>Table</a:t>
            </a:r>
            <a:r>
              <a:rPr sz="3600" spc="-210" dirty="0"/>
              <a:t> </a:t>
            </a:r>
            <a:r>
              <a:rPr sz="3600" spc="-70" dirty="0"/>
              <a:t>7.2</a:t>
            </a:r>
            <a:r>
              <a:rPr sz="3600" spc="-210" dirty="0"/>
              <a:t> </a:t>
            </a:r>
            <a:r>
              <a:rPr sz="3600" dirty="0"/>
              <a:t>-</a:t>
            </a:r>
            <a:r>
              <a:rPr sz="3600" spc="-204" dirty="0"/>
              <a:t> </a:t>
            </a:r>
            <a:r>
              <a:rPr sz="3600" spc="-70" dirty="0"/>
              <a:t>SQL</a:t>
            </a:r>
            <a:r>
              <a:rPr sz="3600" spc="-340" dirty="0"/>
              <a:t> </a:t>
            </a:r>
            <a:r>
              <a:rPr sz="3600" spc="-80" dirty="0"/>
              <a:t>Data</a:t>
            </a:r>
            <a:r>
              <a:rPr sz="3600" spc="-210" dirty="0"/>
              <a:t> </a:t>
            </a:r>
            <a:r>
              <a:rPr sz="3600" spc="-100" dirty="0"/>
              <a:t>Manipulation  </a:t>
            </a:r>
            <a:r>
              <a:rPr sz="3600" spc="-105" dirty="0"/>
              <a:t>Commands</a:t>
            </a:r>
            <a:endParaRPr sz="3600"/>
          </a:p>
        </p:txBody>
      </p:sp>
      <p:sp>
        <p:nvSpPr>
          <p:cNvPr id="3" name="object 3"/>
          <p:cNvSpPr/>
          <p:nvPr/>
        </p:nvSpPr>
        <p:spPr>
          <a:xfrm>
            <a:off x="1295400" y="1674812"/>
            <a:ext cx="6024562" cy="48672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70" dirty="0"/>
              <a:t>SQL </a:t>
            </a:r>
            <a:r>
              <a:rPr spc="-90" dirty="0"/>
              <a:t>statement</a:t>
            </a:r>
            <a:r>
              <a:rPr spc="-560" dirty="0"/>
              <a:t> </a:t>
            </a:r>
            <a:r>
              <a:rPr spc="-100" dirty="0"/>
              <a:t>structure</a:t>
            </a:r>
          </a:p>
        </p:txBody>
      </p:sp>
      <p:sp>
        <p:nvSpPr>
          <p:cNvPr id="3" name="object 3"/>
          <p:cNvSpPr txBox="1"/>
          <p:nvPr/>
        </p:nvSpPr>
        <p:spPr>
          <a:xfrm>
            <a:off x="535940" y="1649577"/>
            <a:ext cx="7701915" cy="3611932"/>
          </a:xfrm>
          <a:prstGeom prst="rect">
            <a:avLst/>
          </a:prstGeom>
        </p:spPr>
        <p:txBody>
          <a:bodyPr vert="horz" wrap="square" lIns="0" tIns="0" rIns="0" bIns="0" rtlCol="0">
            <a:spAutoFit/>
          </a:bodyPr>
          <a:lstStyle/>
          <a:p>
            <a:pPr marL="190500" marR="5080" indent="-177800">
              <a:lnSpc>
                <a:spcPct val="99000"/>
              </a:lnSpc>
              <a:buClr>
                <a:srgbClr val="93A299"/>
              </a:buClr>
              <a:buSzPct val="85416"/>
              <a:buChar char="•"/>
              <a:tabLst>
                <a:tab pos="195580" algn="l"/>
              </a:tabLst>
            </a:pPr>
            <a:r>
              <a:rPr sz="2400" dirty="0">
                <a:solidFill>
                  <a:srgbClr val="292934"/>
                </a:solidFill>
                <a:latin typeface="Arial"/>
                <a:cs typeface="Arial"/>
              </a:rPr>
              <a:t>“Every SQL statement begins with a </a:t>
            </a:r>
            <a:r>
              <a:rPr sz="2400" b="1" spc="-5" dirty="0">
                <a:solidFill>
                  <a:srgbClr val="292934"/>
                </a:solidFill>
                <a:latin typeface="Arial"/>
                <a:cs typeface="Arial"/>
              </a:rPr>
              <a:t>verb</a:t>
            </a:r>
            <a:r>
              <a:rPr sz="2400" spc="-5" dirty="0">
                <a:solidFill>
                  <a:srgbClr val="292934"/>
                </a:solidFill>
                <a:latin typeface="Arial"/>
                <a:cs typeface="Arial"/>
              </a:rPr>
              <a:t>, </a:t>
            </a:r>
            <a:r>
              <a:rPr sz="2400" dirty="0">
                <a:solidFill>
                  <a:srgbClr val="292934"/>
                </a:solidFill>
                <a:latin typeface="Arial"/>
                <a:cs typeface="Arial"/>
              </a:rPr>
              <a:t>a keyword</a:t>
            </a:r>
            <a:r>
              <a:rPr sz="2400" spc="-180" dirty="0">
                <a:solidFill>
                  <a:srgbClr val="292934"/>
                </a:solidFill>
                <a:latin typeface="Arial"/>
                <a:cs typeface="Arial"/>
              </a:rPr>
              <a:t> </a:t>
            </a:r>
            <a:r>
              <a:rPr sz="2400" dirty="0">
                <a:solidFill>
                  <a:srgbClr val="292934"/>
                </a:solidFill>
                <a:latin typeface="Arial"/>
                <a:cs typeface="Arial"/>
              </a:rPr>
              <a:t>or  reserved word that</a:t>
            </a:r>
            <a:r>
              <a:rPr lang="en-US" sz="2400" dirty="0">
                <a:solidFill>
                  <a:srgbClr val="292934"/>
                </a:solidFill>
                <a:latin typeface="Arial"/>
                <a:cs typeface="Arial"/>
              </a:rPr>
              <a:t> </a:t>
            </a:r>
            <a:r>
              <a:rPr sz="2400" dirty="0">
                <a:solidFill>
                  <a:srgbClr val="292934"/>
                </a:solidFill>
                <a:latin typeface="Arial"/>
                <a:cs typeface="Arial"/>
              </a:rPr>
              <a:t>declares what the statement</a:t>
            </a:r>
            <a:r>
              <a:rPr sz="2400" spc="-105" dirty="0">
                <a:solidFill>
                  <a:srgbClr val="292934"/>
                </a:solidFill>
                <a:latin typeface="Arial"/>
                <a:cs typeface="Arial"/>
              </a:rPr>
              <a:t> </a:t>
            </a:r>
            <a:r>
              <a:rPr sz="2400" dirty="0">
                <a:solidFill>
                  <a:srgbClr val="292934"/>
                </a:solidFill>
                <a:latin typeface="Arial"/>
                <a:cs typeface="Arial"/>
              </a:rPr>
              <a:t>does.”</a:t>
            </a:r>
            <a:endParaRPr sz="2400" dirty="0">
              <a:latin typeface="Arial"/>
              <a:cs typeface="Arial"/>
            </a:endParaRPr>
          </a:p>
          <a:p>
            <a:pPr marL="195580" indent="-182880">
              <a:lnSpc>
                <a:spcPct val="100000"/>
              </a:lnSpc>
              <a:spcBef>
                <a:spcPts val="595"/>
              </a:spcBef>
              <a:buClr>
                <a:srgbClr val="93A299"/>
              </a:buClr>
              <a:buSzPct val="83333"/>
              <a:buChar char="•"/>
              <a:tabLst>
                <a:tab pos="195580" algn="l"/>
              </a:tabLst>
            </a:pPr>
            <a:r>
              <a:rPr sz="2400" dirty="0">
                <a:solidFill>
                  <a:srgbClr val="292934"/>
                </a:solidFill>
                <a:latin typeface="Arial"/>
                <a:cs typeface="Arial"/>
              </a:rPr>
              <a:t>“The statement continues with one or more</a:t>
            </a:r>
            <a:r>
              <a:rPr sz="2400" spc="-70" dirty="0">
                <a:solidFill>
                  <a:srgbClr val="292934"/>
                </a:solidFill>
                <a:latin typeface="Arial"/>
                <a:cs typeface="Arial"/>
              </a:rPr>
              <a:t> </a:t>
            </a:r>
            <a:r>
              <a:rPr sz="2400" b="1" spc="-5" dirty="0">
                <a:solidFill>
                  <a:srgbClr val="292934"/>
                </a:solidFill>
                <a:latin typeface="Arial"/>
                <a:cs typeface="Arial"/>
              </a:rPr>
              <a:t>clauses</a:t>
            </a:r>
            <a:r>
              <a:rPr sz="2400" spc="-5" dirty="0">
                <a:solidFill>
                  <a:srgbClr val="292934"/>
                </a:solidFill>
                <a:latin typeface="Arial"/>
                <a:cs typeface="Arial"/>
              </a:rPr>
              <a:t>.”</a:t>
            </a:r>
            <a:endParaRPr sz="2400" dirty="0">
              <a:latin typeface="Arial"/>
              <a:cs typeface="Arial"/>
            </a:endParaRPr>
          </a:p>
          <a:p>
            <a:pPr marL="190500" marR="246379" indent="-177800">
              <a:lnSpc>
                <a:spcPct val="101099"/>
              </a:lnSpc>
              <a:spcBef>
                <a:spcPts val="484"/>
              </a:spcBef>
              <a:buClr>
                <a:srgbClr val="93A299"/>
              </a:buClr>
              <a:buSzPct val="83333"/>
              <a:buChar char="•"/>
              <a:tabLst>
                <a:tab pos="195580" algn="l"/>
              </a:tabLst>
            </a:pPr>
            <a:r>
              <a:rPr sz="2400" dirty="0">
                <a:solidFill>
                  <a:srgbClr val="292934"/>
                </a:solidFill>
                <a:latin typeface="Arial"/>
                <a:cs typeface="Arial"/>
              </a:rPr>
              <a:t>“A clause may identify data or a database object to</a:t>
            </a:r>
            <a:r>
              <a:rPr sz="2400" spc="-240" dirty="0">
                <a:solidFill>
                  <a:srgbClr val="292934"/>
                </a:solidFill>
                <a:latin typeface="Arial"/>
                <a:cs typeface="Arial"/>
              </a:rPr>
              <a:t> </a:t>
            </a:r>
            <a:r>
              <a:rPr sz="2400" dirty="0">
                <a:solidFill>
                  <a:srgbClr val="292934"/>
                </a:solidFill>
                <a:latin typeface="Arial"/>
                <a:cs typeface="Arial"/>
              </a:rPr>
              <a:t>be  operated on by the statement or it may provide more  details about what the statement is going to</a:t>
            </a:r>
            <a:r>
              <a:rPr sz="2400" spc="-114" dirty="0">
                <a:solidFill>
                  <a:srgbClr val="292934"/>
                </a:solidFill>
                <a:latin typeface="Arial"/>
                <a:cs typeface="Arial"/>
              </a:rPr>
              <a:t> </a:t>
            </a:r>
            <a:r>
              <a:rPr sz="2400" dirty="0">
                <a:solidFill>
                  <a:srgbClr val="292934"/>
                </a:solidFill>
                <a:latin typeface="Arial"/>
                <a:cs typeface="Arial"/>
              </a:rPr>
              <a:t>do.”</a:t>
            </a:r>
            <a:endParaRPr sz="2400" dirty="0">
              <a:latin typeface="Arial"/>
              <a:cs typeface="Arial"/>
            </a:endParaRPr>
          </a:p>
          <a:p>
            <a:pPr marL="190500" marR="857250" indent="-177800">
              <a:lnSpc>
                <a:spcPts val="2820"/>
              </a:lnSpc>
              <a:spcBef>
                <a:spcPts val="740"/>
              </a:spcBef>
              <a:buClr>
                <a:srgbClr val="93A299"/>
              </a:buClr>
              <a:buSzPct val="85416"/>
              <a:buChar char="•"/>
              <a:tabLst>
                <a:tab pos="195580" algn="l"/>
              </a:tabLst>
            </a:pPr>
            <a:r>
              <a:rPr sz="2400" dirty="0">
                <a:solidFill>
                  <a:srgbClr val="292934"/>
                </a:solidFill>
                <a:latin typeface="Arial"/>
                <a:cs typeface="Arial"/>
              </a:rPr>
              <a:t>“The clause also begins with a </a:t>
            </a:r>
            <a:r>
              <a:rPr sz="2400" b="1" spc="-5" dirty="0">
                <a:solidFill>
                  <a:srgbClr val="292934"/>
                </a:solidFill>
                <a:latin typeface="Arial"/>
                <a:cs typeface="Arial"/>
              </a:rPr>
              <a:t>keyword</a:t>
            </a:r>
            <a:r>
              <a:rPr sz="2400" spc="-5" dirty="0">
                <a:solidFill>
                  <a:srgbClr val="292934"/>
                </a:solidFill>
                <a:latin typeface="Arial"/>
                <a:cs typeface="Arial"/>
              </a:rPr>
              <a:t>, </a:t>
            </a:r>
            <a:r>
              <a:rPr sz="2400" dirty="0">
                <a:solidFill>
                  <a:srgbClr val="292934"/>
                </a:solidFill>
                <a:latin typeface="Arial"/>
                <a:cs typeface="Arial"/>
              </a:rPr>
              <a:t>such</a:t>
            </a:r>
            <a:r>
              <a:rPr sz="2400" spc="-70" dirty="0">
                <a:solidFill>
                  <a:srgbClr val="292934"/>
                </a:solidFill>
                <a:latin typeface="Arial"/>
                <a:cs typeface="Arial"/>
              </a:rPr>
              <a:t> </a:t>
            </a:r>
            <a:r>
              <a:rPr sz="2400" dirty="0">
                <a:solidFill>
                  <a:srgbClr val="292934"/>
                </a:solidFill>
                <a:latin typeface="Arial"/>
                <a:cs typeface="Arial"/>
              </a:rPr>
              <a:t>as  </a:t>
            </a:r>
            <a:r>
              <a:rPr sz="2400" spc="-5" dirty="0">
                <a:solidFill>
                  <a:srgbClr val="292934"/>
                </a:solidFill>
                <a:latin typeface="Arial"/>
                <a:cs typeface="Arial"/>
              </a:rPr>
              <a:t>WHERE, </a:t>
            </a:r>
            <a:r>
              <a:rPr sz="2400" dirty="0">
                <a:solidFill>
                  <a:srgbClr val="292934"/>
                </a:solidFill>
                <a:latin typeface="Arial"/>
                <a:cs typeface="Arial"/>
              </a:rPr>
              <a:t>FROM, </a:t>
            </a:r>
            <a:r>
              <a:rPr sz="2400" spc="-10" dirty="0">
                <a:solidFill>
                  <a:srgbClr val="292934"/>
                </a:solidFill>
                <a:latin typeface="Arial"/>
                <a:cs typeface="Arial"/>
              </a:rPr>
              <a:t>INTO, </a:t>
            </a:r>
            <a:r>
              <a:rPr sz="2400" dirty="0">
                <a:solidFill>
                  <a:srgbClr val="292934"/>
                </a:solidFill>
                <a:latin typeface="Arial"/>
                <a:cs typeface="Arial"/>
              </a:rPr>
              <a:t>and</a:t>
            </a:r>
            <a:r>
              <a:rPr sz="2400" spc="-50" dirty="0">
                <a:solidFill>
                  <a:srgbClr val="292934"/>
                </a:solidFill>
                <a:latin typeface="Arial"/>
                <a:cs typeface="Arial"/>
              </a:rPr>
              <a:t> </a:t>
            </a:r>
            <a:r>
              <a:rPr sz="2400" spc="-25" dirty="0">
                <a:solidFill>
                  <a:srgbClr val="292934"/>
                </a:solidFill>
                <a:latin typeface="Arial"/>
                <a:cs typeface="Arial"/>
              </a:rPr>
              <a:t>HAVING.”</a:t>
            </a:r>
            <a:endParaRPr sz="2400" dirty="0">
              <a:latin typeface="Arial"/>
              <a:cs typeface="Arial"/>
            </a:endParaRPr>
          </a:p>
          <a:p>
            <a:pPr marL="195580" indent="-182880">
              <a:lnSpc>
                <a:spcPct val="100000"/>
              </a:lnSpc>
              <a:spcBef>
                <a:spcPts val="509"/>
              </a:spcBef>
              <a:buClr>
                <a:srgbClr val="93A299"/>
              </a:buClr>
              <a:buSzPct val="85416"/>
              <a:buChar char="•"/>
              <a:tabLst>
                <a:tab pos="195580" algn="l"/>
              </a:tabLst>
            </a:pPr>
            <a:r>
              <a:rPr sz="2400" dirty="0">
                <a:solidFill>
                  <a:srgbClr val="292934"/>
                </a:solidFill>
                <a:latin typeface="Arial"/>
                <a:cs typeface="Arial"/>
              </a:rPr>
              <a:t>“Some clauses are </a:t>
            </a:r>
            <a:r>
              <a:rPr sz="2400" spc="-20" dirty="0">
                <a:solidFill>
                  <a:srgbClr val="292934"/>
                </a:solidFill>
                <a:latin typeface="Arial"/>
                <a:cs typeface="Arial"/>
              </a:rPr>
              <a:t>mandatory. </a:t>
            </a:r>
            <a:r>
              <a:rPr sz="2400" dirty="0">
                <a:solidFill>
                  <a:srgbClr val="292934"/>
                </a:solidFill>
                <a:latin typeface="Arial"/>
                <a:cs typeface="Arial"/>
              </a:rPr>
              <a:t>Others are</a:t>
            </a:r>
            <a:r>
              <a:rPr sz="2400" spc="-65" dirty="0">
                <a:solidFill>
                  <a:srgbClr val="292934"/>
                </a:solidFill>
                <a:latin typeface="Arial"/>
                <a:cs typeface="Arial"/>
              </a:rPr>
              <a:t> </a:t>
            </a:r>
            <a:r>
              <a:rPr sz="2400" dirty="0">
                <a:solidFill>
                  <a:srgbClr val="292934"/>
                </a:solidFill>
                <a:latin typeface="Arial"/>
                <a:cs typeface="Arial"/>
              </a:rPr>
              <a:t>optional.”</a:t>
            </a:r>
            <a:endParaRPr sz="2400" dirty="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SELECT</a:t>
            </a:r>
          </a:p>
        </p:txBody>
      </p:sp>
      <p:sp>
        <p:nvSpPr>
          <p:cNvPr id="3" name="object 3"/>
          <p:cNvSpPr txBox="1"/>
          <p:nvPr/>
        </p:nvSpPr>
        <p:spPr>
          <a:xfrm>
            <a:off x="535940" y="1615440"/>
            <a:ext cx="7971155" cy="4657460"/>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SELECT…FROM…</a:t>
            </a:r>
            <a:r>
              <a:rPr sz="2400" dirty="0">
                <a:solidFill>
                  <a:srgbClr val="292934"/>
                </a:solidFill>
                <a:latin typeface="Arial"/>
                <a:cs typeface="Arial"/>
              </a:rPr>
              <a:t>statement</a:t>
            </a:r>
            <a:endParaRPr sz="2400" dirty="0">
              <a:latin typeface="Arial"/>
              <a:cs typeface="Arial"/>
            </a:endParaRPr>
          </a:p>
          <a:p>
            <a:pPr marL="462280" lvl="1" indent="-182880">
              <a:lnSpc>
                <a:spcPct val="100000"/>
              </a:lnSpc>
              <a:spcBef>
                <a:spcPts val="140"/>
              </a:spcBef>
              <a:buClr>
                <a:srgbClr val="93A299"/>
              </a:buClr>
              <a:buSzPct val="85000"/>
              <a:buChar char="•"/>
              <a:tabLst>
                <a:tab pos="462280" algn="l"/>
              </a:tabLst>
            </a:pPr>
            <a:r>
              <a:rPr sz="2000" dirty="0">
                <a:solidFill>
                  <a:srgbClr val="292934"/>
                </a:solidFill>
                <a:latin typeface="Arial"/>
                <a:cs typeface="Arial"/>
              </a:rPr>
              <a:t>SELECT: Lists the columns that are to be returned in the</a:t>
            </a:r>
            <a:r>
              <a:rPr sz="2000" spc="-150" dirty="0">
                <a:solidFill>
                  <a:srgbClr val="292934"/>
                </a:solidFill>
                <a:latin typeface="Arial"/>
                <a:cs typeface="Arial"/>
              </a:rPr>
              <a:t> </a:t>
            </a:r>
            <a:r>
              <a:rPr sz="2000" dirty="0">
                <a:solidFill>
                  <a:srgbClr val="292934"/>
                </a:solidFill>
                <a:latin typeface="Arial"/>
                <a:cs typeface="Arial"/>
              </a:rPr>
              <a:t>results</a:t>
            </a:r>
            <a:endParaRPr sz="2000" dirty="0">
              <a:latin typeface="Arial"/>
              <a:cs typeface="Arial"/>
            </a:endParaRPr>
          </a:p>
          <a:p>
            <a:pPr marL="462280" lvl="1" indent="-182880">
              <a:lnSpc>
                <a:spcPct val="100000"/>
              </a:lnSpc>
              <a:spcBef>
                <a:spcPts val="300"/>
              </a:spcBef>
              <a:buClr>
                <a:srgbClr val="93A299"/>
              </a:buClr>
              <a:buSzPct val="85000"/>
              <a:buChar char="•"/>
              <a:tabLst>
                <a:tab pos="462280" algn="l"/>
                <a:tab pos="1350645" algn="l"/>
              </a:tabLst>
            </a:pPr>
            <a:r>
              <a:rPr sz="2000" dirty="0">
                <a:solidFill>
                  <a:srgbClr val="292934"/>
                </a:solidFill>
                <a:latin typeface="Arial"/>
                <a:cs typeface="Arial"/>
              </a:rPr>
              <a:t>FROM: Lists the tables or views from which data is to be</a:t>
            </a:r>
            <a:r>
              <a:rPr sz="2000" spc="-105" dirty="0">
                <a:solidFill>
                  <a:srgbClr val="292934"/>
                </a:solidFill>
                <a:latin typeface="Arial"/>
                <a:cs typeface="Arial"/>
              </a:rPr>
              <a:t> </a:t>
            </a:r>
            <a:r>
              <a:rPr sz="2000" dirty="0">
                <a:solidFill>
                  <a:srgbClr val="292934"/>
                </a:solidFill>
                <a:latin typeface="Arial"/>
                <a:cs typeface="Arial"/>
              </a:rPr>
              <a:t>selected</a:t>
            </a:r>
            <a:endParaRPr sz="2000" dirty="0">
              <a:latin typeface="Arial"/>
              <a:cs typeface="Arial"/>
            </a:endParaRPr>
          </a:p>
          <a:p>
            <a:pPr>
              <a:lnSpc>
                <a:spcPct val="100000"/>
              </a:lnSpc>
              <a:spcBef>
                <a:spcPts val="7"/>
              </a:spcBef>
            </a:pPr>
            <a:endParaRPr sz="2950" dirty="0">
              <a:latin typeface="Times New Roman"/>
              <a:cs typeface="Times New Roman"/>
            </a:endParaRPr>
          </a:p>
          <a:p>
            <a:pPr marL="279400">
              <a:lnSpc>
                <a:spcPct val="100000"/>
              </a:lnSpc>
            </a:pPr>
            <a:r>
              <a:rPr sz="1700" spc="-390" dirty="0">
                <a:solidFill>
                  <a:srgbClr val="93A299"/>
                </a:solidFill>
                <a:latin typeface="Wingdings"/>
                <a:cs typeface="Wingdings"/>
              </a:rPr>
              <a:t></a:t>
            </a:r>
            <a:r>
              <a:rPr sz="1700" spc="-390" dirty="0">
                <a:solidFill>
                  <a:srgbClr val="93A299"/>
                </a:solidFill>
                <a:latin typeface="Times New Roman"/>
                <a:cs typeface="Times New Roman"/>
              </a:rPr>
              <a:t>                  </a:t>
            </a:r>
            <a:r>
              <a:rPr sz="2000" b="1" dirty="0">
                <a:solidFill>
                  <a:srgbClr val="292934"/>
                </a:solidFill>
                <a:latin typeface="Arial"/>
                <a:cs typeface="Arial"/>
              </a:rPr>
              <a:t>List everything in a</a:t>
            </a:r>
            <a:r>
              <a:rPr sz="2000" b="1" spc="-80" dirty="0">
                <a:solidFill>
                  <a:srgbClr val="292934"/>
                </a:solidFill>
                <a:latin typeface="Arial"/>
                <a:cs typeface="Arial"/>
              </a:rPr>
              <a:t> </a:t>
            </a:r>
            <a:r>
              <a:rPr sz="2000" b="1" dirty="0">
                <a:solidFill>
                  <a:srgbClr val="292934"/>
                </a:solidFill>
                <a:latin typeface="Arial"/>
                <a:cs typeface="Arial"/>
              </a:rPr>
              <a:t>table</a:t>
            </a:r>
            <a:endParaRPr sz="2000" dirty="0">
              <a:latin typeface="Arial"/>
              <a:cs typeface="Arial"/>
            </a:endParaRPr>
          </a:p>
          <a:p>
            <a:pPr marL="918844">
              <a:lnSpc>
                <a:spcPct val="100000"/>
              </a:lnSpc>
              <a:spcBef>
                <a:spcPts val="185"/>
              </a:spcBef>
            </a:pPr>
            <a:r>
              <a:rPr sz="1900" dirty="0">
                <a:solidFill>
                  <a:srgbClr val="292934"/>
                </a:solidFill>
                <a:latin typeface="Arial"/>
                <a:cs typeface="Arial"/>
              </a:rPr>
              <a:t>SELECT</a:t>
            </a:r>
            <a:r>
              <a:rPr lang="en-US" sz="1900" dirty="0">
                <a:solidFill>
                  <a:srgbClr val="292934"/>
                </a:solidFill>
                <a:latin typeface="Arial"/>
                <a:cs typeface="Arial"/>
              </a:rPr>
              <a:t> </a:t>
            </a:r>
            <a:r>
              <a:rPr sz="1900" spc="-135" dirty="0">
                <a:solidFill>
                  <a:srgbClr val="292934"/>
                </a:solidFill>
                <a:latin typeface="Arial"/>
                <a:cs typeface="Arial"/>
              </a:rPr>
              <a:t> </a:t>
            </a:r>
            <a:r>
              <a:rPr sz="1900" b="1" dirty="0">
                <a:solidFill>
                  <a:srgbClr val="292934"/>
                </a:solidFill>
                <a:latin typeface="Arial"/>
                <a:cs typeface="Arial"/>
              </a:rPr>
              <a:t>*</a:t>
            </a:r>
            <a:endParaRPr sz="1900" b="1" dirty="0">
              <a:latin typeface="Arial"/>
              <a:cs typeface="Arial"/>
            </a:endParaRPr>
          </a:p>
          <a:p>
            <a:pPr marL="918844">
              <a:lnSpc>
                <a:spcPct val="100000"/>
              </a:lnSpc>
              <a:spcBef>
                <a:spcPts val="219"/>
              </a:spcBef>
            </a:pPr>
            <a:r>
              <a:rPr sz="1900" dirty="0">
                <a:solidFill>
                  <a:srgbClr val="292934"/>
                </a:solidFill>
                <a:latin typeface="Arial"/>
                <a:cs typeface="Arial"/>
              </a:rPr>
              <a:t>FROM table</a:t>
            </a:r>
            <a:r>
              <a:rPr sz="1900" spc="-100" dirty="0">
                <a:solidFill>
                  <a:srgbClr val="292934"/>
                </a:solidFill>
                <a:latin typeface="Arial"/>
                <a:cs typeface="Arial"/>
              </a:rPr>
              <a:t> </a:t>
            </a:r>
            <a:r>
              <a:rPr sz="1900" dirty="0">
                <a:solidFill>
                  <a:srgbClr val="292934"/>
                </a:solidFill>
                <a:latin typeface="Arial"/>
                <a:cs typeface="Arial"/>
              </a:rPr>
              <a:t>name;</a:t>
            </a:r>
            <a:endParaRPr sz="1900" dirty="0">
              <a:latin typeface="Arial"/>
              <a:cs typeface="Arial"/>
            </a:endParaRPr>
          </a:p>
          <a:p>
            <a:pPr marL="279400">
              <a:lnSpc>
                <a:spcPct val="100000"/>
              </a:lnSpc>
              <a:spcBef>
                <a:spcPts val="229"/>
              </a:spcBef>
            </a:pPr>
            <a:r>
              <a:rPr sz="1700" spc="-390" dirty="0">
                <a:solidFill>
                  <a:srgbClr val="93A299"/>
                </a:solidFill>
                <a:latin typeface="Wingdings"/>
                <a:cs typeface="Wingdings"/>
              </a:rPr>
              <a:t></a:t>
            </a:r>
            <a:r>
              <a:rPr sz="1700" spc="-390" dirty="0">
                <a:solidFill>
                  <a:srgbClr val="93A299"/>
                </a:solidFill>
                <a:latin typeface="Times New Roman"/>
                <a:cs typeface="Times New Roman"/>
              </a:rPr>
              <a:t>                  </a:t>
            </a:r>
            <a:r>
              <a:rPr sz="2000" b="1" dirty="0">
                <a:solidFill>
                  <a:srgbClr val="292934"/>
                </a:solidFill>
                <a:latin typeface="Arial"/>
                <a:cs typeface="Arial"/>
              </a:rPr>
              <a:t>Limit columns to</a:t>
            </a:r>
            <a:r>
              <a:rPr sz="2000" b="1" spc="-75" dirty="0">
                <a:solidFill>
                  <a:srgbClr val="292934"/>
                </a:solidFill>
                <a:latin typeface="Arial"/>
                <a:cs typeface="Arial"/>
              </a:rPr>
              <a:t> </a:t>
            </a:r>
            <a:r>
              <a:rPr sz="2000" b="1" dirty="0">
                <a:solidFill>
                  <a:srgbClr val="292934"/>
                </a:solidFill>
                <a:latin typeface="Arial"/>
                <a:cs typeface="Arial"/>
              </a:rPr>
              <a:t>display</a:t>
            </a:r>
            <a:endParaRPr sz="2000" dirty="0">
              <a:latin typeface="Arial"/>
              <a:cs typeface="Arial"/>
            </a:endParaRPr>
          </a:p>
          <a:p>
            <a:pPr marL="924560" marR="3070225">
              <a:lnSpc>
                <a:spcPct val="107800"/>
              </a:lnSpc>
              <a:spcBef>
                <a:spcPts val="95"/>
              </a:spcBef>
            </a:pPr>
            <a:r>
              <a:rPr sz="1700" dirty="0">
                <a:solidFill>
                  <a:srgbClr val="292934"/>
                </a:solidFill>
                <a:latin typeface="Arial"/>
                <a:cs typeface="Arial"/>
              </a:rPr>
              <a:t>SELECT column1_name,</a:t>
            </a:r>
            <a:r>
              <a:rPr sz="1700" spc="-140" dirty="0">
                <a:solidFill>
                  <a:srgbClr val="292934"/>
                </a:solidFill>
                <a:latin typeface="Arial"/>
                <a:cs typeface="Arial"/>
              </a:rPr>
              <a:t> </a:t>
            </a:r>
            <a:r>
              <a:rPr sz="1700" dirty="0">
                <a:solidFill>
                  <a:srgbClr val="292934"/>
                </a:solidFill>
                <a:latin typeface="Arial"/>
                <a:cs typeface="Arial"/>
              </a:rPr>
              <a:t>column2_name  FROM</a:t>
            </a:r>
            <a:r>
              <a:rPr sz="1700" spc="-50" dirty="0">
                <a:solidFill>
                  <a:srgbClr val="292934"/>
                </a:solidFill>
                <a:latin typeface="Arial"/>
                <a:cs typeface="Arial"/>
              </a:rPr>
              <a:t> </a:t>
            </a:r>
            <a:r>
              <a:rPr sz="1700" spc="-5" dirty="0">
                <a:solidFill>
                  <a:srgbClr val="292934"/>
                </a:solidFill>
                <a:latin typeface="Arial"/>
                <a:cs typeface="Arial"/>
              </a:rPr>
              <a:t>table_name;</a:t>
            </a:r>
            <a:endParaRPr sz="1700" dirty="0">
              <a:latin typeface="Arial"/>
              <a:cs typeface="Arial"/>
            </a:endParaRPr>
          </a:p>
          <a:p>
            <a:pPr marL="279400">
              <a:lnSpc>
                <a:spcPct val="100000"/>
              </a:lnSpc>
              <a:spcBef>
                <a:spcPts val="300"/>
              </a:spcBef>
            </a:pPr>
            <a:r>
              <a:rPr sz="1700" spc="-390" dirty="0">
                <a:solidFill>
                  <a:srgbClr val="93A299"/>
                </a:solidFill>
                <a:latin typeface="Wingdings"/>
                <a:cs typeface="Wingdings"/>
              </a:rPr>
              <a:t></a:t>
            </a:r>
            <a:r>
              <a:rPr sz="1700" spc="-390" dirty="0">
                <a:solidFill>
                  <a:srgbClr val="93A299"/>
                </a:solidFill>
                <a:latin typeface="Times New Roman"/>
                <a:cs typeface="Times New Roman"/>
              </a:rPr>
              <a:t>                 </a:t>
            </a:r>
            <a:r>
              <a:rPr sz="2000" b="1" dirty="0">
                <a:solidFill>
                  <a:srgbClr val="292934"/>
                </a:solidFill>
                <a:latin typeface="Arial"/>
                <a:cs typeface="Arial"/>
              </a:rPr>
              <a:t>Sort</a:t>
            </a:r>
            <a:r>
              <a:rPr sz="2000" b="1" spc="-35" dirty="0">
                <a:solidFill>
                  <a:srgbClr val="292934"/>
                </a:solidFill>
                <a:latin typeface="Arial"/>
                <a:cs typeface="Arial"/>
              </a:rPr>
              <a:t> </a:t>
            </a:r>
            <a:r>
              <a:rPr sz="2000" b="1" dirty="0">
                <a:solidFill>
                  <a:srgbClr val="292934"/>
                </a:solidFill>
                <a:latin typeface="Arial"/>
                <a:cs typeface="Arial"/>
              </a:rPr>
              <a:t>results</a:t>
            </a:r>
            <a:endParaRPr sz="2000" dirty="0">
              <a:latin typeface="Arial"/>
              <a:cs typeface="Arial"/>
            </a:endParaRPr>
          </a:p>
          <a:p>
            <a:pPr marL="918844" marR="2608580">
              <a:lnSpc>
                <a:spcPts val="2500"/>
              </a:lnSpc>
              <a:spcBef>
                <a:spcPts val="85"/>
              </a:spcBef>
            </a:pPr>
            <a:r>
              <a:rPr sz="1900" dirty="0">
                <a:solidFill>
                  <a:srgbClr val="292934"/>
                </a:solidFill>
                <a:latin typeface="Arial"/>
                <a:cs typeface="Arial"/>
              </a:rPr>
              <a:t>SELECT column1_name,</a:t>
            </a:r>
            <a:r>
              <a:rPr sz="1900" spc="-140" dirty="0">
                <a:solidFill>
                  <a:srgbClr val="292934"/>
                </a:solidFill>
                <a:latin typeface="Arial"/>
                <a:cs typeface="Arial"/>
              </a:rPr>
              <a:t> </a:t>
            </a:r>
            <a:r>
              <a:rPr sz="1900" dirty="0">
                <a:solidFill>
                  <a:srgbClr val="292934"/>
                </a:solidFill>
                <a:latin typeface="Arial"/>
                <a:cs typeface="Arial"/>
              </a:rPr>
              <a:t>column2_name  FROM</a:t>
            </a:r>
            <a:r>
              <a:rPr sz="1900" spc="-100" dirty="0">
                <a:solidFill>
                  <a:srgbClr val="292934"/>
                </a:solidFill>
                <a:latin typeface="Arial"/>
                <a:cs typeface="Arial"/>
              </a:rPr>
              <a:t> </a:t>
            </a:r>
            <a:r>
              <a:rPr sz="1900" dirty="0">
                <a:solidFill>
                  <a:srgbClr val="292934"/>
                </a:solidFill>
                <a:latin typeface="Arial"/>
                <a:cs typeface="Arial"/>
              </a:rPr>
              <a:t>table_name</a:t>
            </a:r>
            <a:endParaRPr sz="1900" dirty="0">
              <a:latin typeface="Arial"/>
              <a:cs typeface="Arial"/>
            </a:endParaRPr>
          </a:p>
          <a:p>
            <a:pPr marL="918844">
              <a:lnSpc>
                <a:spcPct val="100000"/>
              </a:lnSpc>
              <a:spcBef>
                <a:spcPts val="100"/>
              </a:spcBef>
            </a:pPr>
            <a:r>
              <a:rPr sz="1900" dirty="0">
                <a:solidFill>
                  <a:srgbClr val="292934"/>
                </a:solidFill>
                <a:latin typeface="Arial"/>
                <a:cs typeface="Arial"/>
              </a:rPr>
              <a:t>ORDER BY column1_name ASC or</a:t>
            </a:r>
            <a:r>
              <a:rPr sz="1900" spc="-240" dirty="0">
                <a:solidFill>
                  <a:srgbClr val="292934"/>
                </a:solidFill>
                <a:latin typeface="Arial"/>
                <a:cs typeface="Arial"/>
              </a:rPr>
              <a:t> </a:t>
            </a:r>
            <a:r>
              <a:rPr sz="1900" dirty="0">
                <a:solidFill>
                  <a:srgbClr val="292934"/>
                </a:solidFill>
                <a:latin typeface="Arial"/>
                <a:cs typeface="Arial"/>
              </a:rPr>
              <a:t>DESC;</a:t>
            </a:r>
            <a:endParaRPr sz="19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3039" rIns="0" bIns="0" rtlCol="0">
            <a:spAutoFit/>
          </a:bodyPr>
          <a:lstStyle/>
          <a:p>
            <a:pPr marL="12700">
              <a:lnSpc>
                <a:spcPct val="100000"/>
              </a:lnSpc>
            </a:pPr>
            <a:r>
              <a:rPr sz="3600" spc="-100" dirty="0"/>
              <a:t>Relationship</a:t>
            </a:r>
            <a:r>
              <a:rPr sz="3600" spc="-245" dirty="0"/>
              <a:t> </a:t>
            </a:r>
            <a:r>
              <a:rPr sz="3600" spc="-100" dirty="0"/>
              <a:t>Strength</a:t>
            </a:r>
            <a:endParaRPr sz="3600"/>
          </a:p>
        </p:txBody>
      </p:sp>
      <p:sp>
        <p:nvSpPr>
          <p:cNvPr id="5" name="object 5"/>
          <p:cNvSpPr txBox="1"/>
          <p:nvPr/>
        </p:nvSpPr>
        <p:spPr>
          <a:xfrm>
            <a:off x="413526" y="1520190"/>
            <a:ext cx="8730473" cy="3821559"/>
          </a:xfrm>
          <a:prstGeom prst="rect">
            <a:avLst/>
          </a:prstGeom>
        </p:spPr>
        <p:txBody>
          <a:bodyPr vert="horz" wrap="square" lIns="0" tIns="0" rIns="0" bIns="0" rtlCol="0">
            <a:spAutoFit/>
          </a:bodyPr>
          <a:lstStyle/>
          <a:p>
            <a:pPr marL="342900" indent="-342900">
              <a:spcBef>
                <a:spcPts val="56"/>
              </a:spcBef>
              <a:buFont typeface="Arial" charset="0"/>
              <a:buChar char="•"/>
            </a:pPr>
            <a:r>
              <a:rPr lang="en-US" altLang="zh-CN" sz="2400" b="1" spc="-15" dirty="0">
                <a:solidFill>
                  <a:schemeClr val="tx1">
                    <a:lumMod val="85000"/>
                    <a:lumOff val="15000"/>
                  </a:schemeClr>
                </a:solidFill>
                <a:latin typeface="Arial"/>
                <a:cs typeface="Arial"/>
              </a:rPr>
              <a:t>B</a:t>
            </a:r>
            <a:r>
              <a:rPr lang="en-US" sz="2400" b="1" spc="-15" dirty="0">
                <a:solidFill>
                  <a:schemeClr val="tx1">
                    <a:lumMod val="85000"/>
                    <a:lumOff val="15000"/>
                  </a:schemeClr>
                </a:solidFill>
                <a:latin typeface="Arial"/>
                <a:cs typeface="Arial"/>
              </a:rPr>
              <a:t>ased on how the primary key of a related entity is defined</a:t>
            </a:r>
          </a:p>
          <a:p>
            <a:pPr>
              <a:spcBef>
                <a:spcPts val="56"/>
              </a:spcBef>
            </a:pPr>
            <a:endParaRPr lang="en-US" sz="2400" b="1" spc="-15" dirty="0">
              <a:solidFill>
                <a:schemeClr val="tx1">
                  <a:lumMod val="85000"/>
                  <a:lumOff val="15000"/>
                </a:schemeClr>
              </a:solidFill>
              <a:latin typeface="Arial"/>
              <a:cs typeface="Arial"/>
            </a:endParaRPr>
          </a:p>
          <a:p>
            <a:pPr marL="342900" indent="-342900">
              <a:spcBef>
                <a:spcPts val="56"/>
              </a:spcBef>
              <a:buFont typeface="Arial" charset="0"/>
              <a:buChar char="•"/>
            </a:pPr>
            <a:r>
              <a:rPr lang="en-US" sz="2400" b="1" spc="-15" dirty="0">
                <a:solidFill>
                  <a:schemeClr val="tx1">
                    <a:lumMod val="85000"/>
                    <a:lumOff val="15000"/>
                  </a:schemeClr>
                </a:solidFill>
                <a:latin typeface="Arial"/>
                <a:cs typeface="Arial"/>
              </a:rPr>
              <a:t>Weak </a:t>
            </a:r>
            <a:r>
              <a:rPr lang="en-US" sz="2400" b="1" dirty="0">
                <a:solidFill>
                  <a:schemeClr val="tx1">
                    <a:lumMod val="85000"/>
                    <a:lumOff val="15000"/>
                  </a:schemeClr>
                </a:solidFill>
                <a:latin typeface="Arial"/>
                <a:cs typeface="Arial"/>
              </a:rPr>
              <a:t>(non-identifying)</a:t>
            </a:r>
            <a:r>
              <a:rPr lang="en-US" sz="2400" b="1" spc="-75" dirty="0">
                <a:solidFill>
                  <a:schemeClr val="tx1">
                    <a:lumMod val="85000"/>
                    <a:lumOff val="15000"/>
                  </a:schemeClr>
                </a:solidFill>
                <a:latin typeface="Arial"/>
                <a:cs typeface="Arial"/>
              </a:rPr>
              <a:t> </a:t>
            </a:r>
            <a:r>
              <a:rPr lang="en-US" sz="2400" b="1" dirty="0">
                <a:solidFill>
                  <a:schemeClr val="tx1">
                    <a:lumMod val="85000"/>
                    <a:lumOff val="15000"/>
                  </a:schemeClr>
                </a:solidFill>
                <a:latin typeface="Arial"/>
                <a:cs typeface="Arial"/>
              </a:rPr>
              <a:t>relationships</a:t>
            </a:r>
            <a:endParaRPr lang="en-US" sz="2150" dirty="0">
              <a:solidFill>
                <a:schemeClr val="tx1">
                  <a:lumMod val="85000"/>
                  <a:lumOff val="15000"/>
                </a:schemeClr>
              </a:solidFill>
              <a:latin typeface="Times New Roman"/>
              <a:cs typeface="Times New Roman"/>
            </a:endParaRPr>
          </a:p>
          <a:p>
            <a:pPr marL="800100" lvl="1" indent="-342900">
              <a:spcBef>
                <a:spcPts val="56"/>
              </a:spcBef>
              <a:buFont typeface="Arial" charset="0"/>
              <a:buChar char="•"/>
            </a:pPr>
            <a:r>
              <a:rPr sz="2000" dirty="0">
                <a:solidFill>
                  <a:srgbClr val="292934"/>
                </a:solidFill>
                <a:latin typeface="Arial"/>
                <a:cs typeface="Arial"/>
              </a:rPr>
              <a:t>Primary key of the related entity does not contain a primary</a:t>
            </a:r>
            <a:r>
              <a:rPr sz="2000" spc="-110" dirty="0">
                <a:solidFill>
                  <a:srgbClr val="292934"/>
                </a:solidFill>
                <a:latin typeface="Arial"/>
                <a:cs typeface="Arial"/>
              </a:rPr>
              <a:t> </a:t>
            </a:r>
            <a:r>
              <a:rPr sz="2000" dirty="0">
                <a:solidFill>
                  <a:srgbClr val="292934"/>
                </a:solidFill>
                <a:latin typeface="Arial"/>
                <a:cs typeface="Arial"/>
              </a:rPr>
              <a:t>key  component of the parent</a:t>
            </a:r>
            <a:r>
              <a:rPr sz="2000" spc="-114" dirty="0">
                <a:solidFill>
                  <a:srgbClr val="292934"/>
                </a:solidFill>
                <a:latin typeface="Arial"/>
                <a:cs typeface="Arial"/>
              </a:rPr>
              <a:t> </a:t>
            </a:r>
            <a:r>
              <a:rPr sz="2000" dirty="0">
                <a:solidFill>
                  <a:srgbClr val="292934"/>
                </a:solidFill>
                <a:latin typeface="Arial"/>
                <a:cs typeface="Arial"/>
              </a:rPr>
              <a:t>entity</a:t>
            </a:r>
            <a:endParaRPr sz="2000" dirty="0">
              <a:latin typeface="Arial"/>
              <a:cs typeface="Arial"/>
            </a:endParaRPr>
          </a:p>
          <a:p>
            <a:pPr>
              <a:lnSpc>
                <a:spcPct val="100000"/>
              </a:lnSpc>
              <a:spcBef>
                <a:spcPts val="52"/>
              </a:spcBef>
              <a:buFont typeface="Arial"/>
              <a:buChar char="•"/>
            </a:pPr>
            <a:endParaRPr sz="2400" dirty="0">
              <a:latin typeface="Times New Roman"/>
              <a:cs typeface="Times New Roman"/>
            </a:endParaRPr>
          </a:p>
          <a:p>
            <a:pPr marL="355600" indent="-342900">
              <a:lnSpc>
                <a:spcPct val="100000"/>
              </a:lnSpc>
              <a:buFont typeface="Arial" charset="0"/>
              <a:buChar char="•"/>
            </a:pPr>
            <a:r>
              <a:rPr sz="2500" b="1" dirty="0">
                <a:solidFill>
                  <a:schemeClr val="tx1">
                    <a:lumMod val="85000"/>
                    <a:lumOff val="15000"/>
                  </a:schemeClr>
                </a:solidFill>
                <a:latin typeface="Arial"/>
                <a:cs typeface="Arial"/>
              </a:rPr>
              <a:t>Strong (identifying)</a:t>
            </a:r>
            <a:r>
              <a:rPr sz="2500" b="1" spc="-105" dirty="0">
                <a:solidFill>
                  <a:schemeClr val="tx1">
                    <a:lumMod val="85000"/>
                    <a:lumOff val="15000"/>
                  </a:schemeClr>
                </a:solidFill>
                <a:latin typeface="Arial"/>
                <a:cs typeface="Arial"/>
              </a:rPr>
              <a:t> </a:t>
            </a:r>
            <a:r>
              <a:rPr sz="2500" b="1" dirty="0">
                <a:solidFill>
                  <a:schemeClr val="tx1">
                    <a:lumMod val="85000"/>
                    <a:lumOff val="15000"/>
                  </a:schemeClr>
                </a:solidFill>
                <a:latin typeface="Arial"/>
                <a:cs typeface="Arial"/>
              </a:rPr>
              <a:t>relationships</a:t>
            </a:r>
            <a:endParaRPr lang="en-US" sz="2500" dirty="0">
              <a:solidFill>
                <a:schemeClr val="tx1">
                  <a:lumMod val="85000"/>
                  <a:lumOff val="15000"/>
                </a:schemeClr>
              </a:solidFill>
              <a:latin typeface="Arial"/>
              <a:cs typeface="Arial"/>
            </a:endParaRPr>
          </a:p>
          <a:p>
            <a:pPr marL="812800" lvl="1" indent="-342900">
              <a:buFont typeface="Arial" charset="0"/>
              <a:buChar char="•"/>
            </a:pPr>
            <a:r>
              <a:rPr lang="en-US" altLang="zh-CN" sz="2000" dirty="0">
                <a:solidFill>
                  <a:srgbClr val="292934"/>
                </a:solidFill>
                <a:latin typeface="Arial"/>
                <a:cs typeface="Arial"/>
              </a:rPr>
              <a:t>PK</a:t>
            </a:r>
            <a:r>
              <a:rPr sz="2000" dirty="0">
                <a:solidFill>
                  <a:srgbClr val="292934"/>
                </a:solidFill>
                <a:latin typeface="Arial"/>
                <a:cs typeface="Arial"/>
              </a:rPr>
              <a:t> of a child entity contains at least part of</a:t>
            </a:r>
            <a:r>
              <a:rPr sz="2000" spc="-125" dirty="0">
                <a:solidFill>
                  <a:srgbClr val="292934"/>
                </a:solidFill>
                <a:latin typeface="Arial"/>
                <a:cs typeface="Arial"/>
              </a:rPr>
              <a:t> </a:t>
            </a:r>
            <a:r>
              <a:rPr sz="2000" dirty="0">
                <a:solidFill>
                  <a:srgbClr val="292934"/>
                </a:solidFill>
                <a:latin typeface="Arial"/>
                <a:cs typeface="Arial"/>
              </a:rPr>
              <a:t>its primary key from a parent</a:t>
            </a:r>
            <a:r>
              <a:rPr sz="2000" spc="-80" dirty="0">
                <a:solidFill>
                  <a:srgbClr val="292934"/>
                </a:solidFill>
                <a:latin typeface="Arial"/>
                <a:cs typeface="Arial"/>
              </a:rPr>
              <a:t> </a:t>
            </a:r>
            <a:r>
              <a:rPr sz="2000" spc="-25" dirty="0">
                <a:solidFill>
                  <a:srgbClr val="292934"/>
                </a:solidFill>
                <a:latin typeface="Arial"/>
                <a:cs typeface="Arial"/>
              </a:rPr>
              <a:t>entity.</a:t>
            </a:r>
            <a:endParaRPr lang="en-US" sz="2000" dirty="0">
              <a:latin typeface="Arial"/>
              <a:cs typeface="Arial"/>
            </a:endParaRPr>
          </a:p>
          <a:p>
            <a:pPr marL="812800" lvl="1" indent="-342900">
              <a:buFont typeface="Arial" charset="0"/>
              <a:buChar char="•"/>
            </a:pPr>
            <a:r>
              <a:rPr sz="2000" dirty="0">
                <a:solidFill>
                  <a:srgbClr val="FF0000"/>
                </a:solidFill>
                <a:latin typeface="Arial"/>
                <a:cs typeface="Arial"/>
              </a:rPr>
              <a:t>Depicted as a solid line in a </a:t>
            </a:r>
            <a:r>
              <a:rPr sz="2000" spc="-10" dirty="0">
                <a:solidFill>
                  <a:srgbClr val="FF0000"/>
                </a:solidFill>
                <a:latin typeface="Arial"/>
                <a:cs typeface="Arial"/>
              </a:rPr>
              <a:t>Crow’s</a:t>
            </a:r>
            <a:r>
              <a:rPr sz="2000" spc="-80" dirty="0">
                <a:solidFill>
                  <a:srgbClr val="FF0000"/>
                </a:solidFill>
                <a:latin typeface="Arial"/>
                <a:cs typeface="Arial"/>
              </a:rPr>
              <a:t> </a:t>
            </a:r>
            <a:r>
              <a:rPr sz="2000" dirty="0">
                <a:solidFill>
                  <a:srgbClr val="FF0000"/>
                </a:solidFill>
                <a:latin typeface="Arial"/>
                <a:cs typeface="Arial"/>
              </a:rPr>
              <a:t>Foot</a:t>
            </a:r>
            <a:endParaRPr sz="2000" dirty="0">
              <a:latin typeface="Arial"/>
              <a:cs typeface="Arial"/>
            </a:endParaRPr>
          </a:p>
        </p:txBody>
      </p:sp>
    </p:spTree>
    <p:extLst>
      <p:ext uri="{BB962C8B-B14F-4D97-AF65-F5344CB8AC3E}">
        <p14:creationId xmlns:p14="http://schemas.microsoft.com/office/powerpoint/2010/main" val="1825435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85" dirty="0"/>
              <a:t>SELECT</a:t>
            </a:r>
            <a:r>
              <a:rPr spc="-365" dirty="0"/>
              <a:t> </a:t>
            </a:r>
            <a:r>
              <a:rPr spc="-100" dirty="0"/>
              <a:t>(Cont’d)</a:t>
            </a:r>
          </a:p>
        </p:txBody>
      </p:sp>
      <p:sp>
        <p:nvSpPr>
          <p:cNvPr id="3" name="object 3"/>
          <p:cNvSpPr txBox="1"/>
          <p:nvPr/>
        </p:nvSpPr>
        <p:spPr>
          <a:xfrm>
            <a:off x="535940" y="1645920"/>
            <a:ext cx="7922260" cy="2363611"/>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spc="-5" dirty="0">
                <a:solidFill>
                  <a:srgbClr val="292934"/>
                </a:solidFill>
                <a:latin typeface="Arial"/>
                <a:cs typeface="Arial"/>
              </a:rPr>
              <a:t>WHERE</a:t>
            </a:r>
            <a:r>
              <a:rPr sz="2400" b="1" spc="-85" dirty="0">
                <a:solidFill>
                  <a:srgbClr val="292934"/>
                </a:solidFill>
                <a:latin typeface="Arial"/>
                <a:cs typeface="Arial"/>
              </a:rPr>
              <a:t> </a:t>
            </a:r>
            <a:r>
              <a:rPr sz="2400" dirty="0">
                <a:solidFill>
                  <a:srgbClr val="292934"/>
                </a:solidFill>
                <a:latin typeface="Arial"/>
                <a:cs typeface="Arial"/>
              </a:rPr>
              <a:t>clause</a:t>
            </a:r>
            <a:endParaRPr sz="2400" dirty="0">
              <a:latin typeface="Arial"/>
              <a:cs typeface="Arial"/>
            </a:endParaRPr>
          </a:p>
          <a:p>
            <a:pPr marL="741680" lvl="1" indent="-182880">
              <a:lnSpc>
                <a:spcPct val="100000"/>
              </a:lnSpc>
              <a:spcBef>
                <a:spcPts val="350"/>
              </a:spcBef>
              <a:buClr>
                <a:srgbClr val="93A299"/>
              </a:buClr>
              <a:buSzPct val="88888"/>
              <a:buChar char="•"/>
              <a:tabLst>
                <a:tab pos="741680" algn="l"/>
              </a:tabLst>
            </a:pPr>
            <a:r>
              <a:rPr sz="1800" dirty="0">
                <a:solidFill>
                  <a:srgbClr val="292934"/>
                </a:solidFill>
                <a:latin typeface="Arial"/>
                <a:cs typeface="Arial"/>
              </a:rPr>
              <a:t>Provides conditions for the selection of rows in the</a:t>
            </a:r>
            <a:r>
              <a:rPr sz="1800" spc="-105" dirty="0">
                <a:solidFill>
                  <a:srgbClr val="292934"/>
                </a:solidFill>
                <a:latin typeface="Arial"/>
                <a:cs typeface="Arial"/>
              </a:rPr>
              <a:t> </a:t>
            </a:r>
            <a:r>
              <a:rPr sz="1800" dirty="0">
                <a:solidFill>
                  <a:srgbClr val="292934"/>
                </a:solidFill>
                <a:latin typeface="Arial"/>
                <a:cs typeface="Arial"/>
              </a:rPr>
              <a:t>results</a:t>
            </a:r>
            <a:endParaRPr sz="1800" dirty="0">
              <a:latin typeface="Arial"/>
              <a:cs typeface="Arial"/>
            </a:endParaRPr>
          </a:p>
          <a:p>
            <a:pPr>
              <a:lnSpc>
                <a:spcPct val="100000"/>
              </a:lnSpc>
              <a:spcBef>
                <a:spcPts val="12"/>
              </a:spcBef>
            </a:pPr>
            <a:endParaRPr sz="2250" dirty="0">
              <a:latin typeface="Times New Roman"/>
              <a:cs typeface="Times New Roman"/>
            </a:endParaRPr>
          </a:p>
          <a:p>
            <a:pPr marL="918844" marR="1444625">
              <a:lnSpc>
                <a:spcPct val="120400"/>
              </a:lnSpc>
            </a:pPr>
            <a:r>
              <a:rPr sz="1800" dirty="0">
                <a:solidFill>
                  <a:srgbClr val="292934"/>
                </a:solidFill>
                <a:latin typeface="Arial"/>
                <a:cs typeface="Arial"/>
              </a:rPr>
              <a:t>SELECT column1_name,</a:t>
            </a:r>
            <a:r>
              <a:rPr sz="1800" spc="-140" dirty="0">
                <a:solidFill>
                  <a:srgbClr val="292934"/>
                </a:solidFill>
                <a:latin typeface="Arial"/>
                <a:cs typeface="Arial"/>
              </a:rPr>
              <a:t> </a:t>
            </a:r>
            <a:r>
              <a:rPr sz="1800" dirty="0">
                <a:solidFill>
                  <a:srgbClr val="292934"/>
                </a:solidFill>
                <a:latin typeface="Arial"/>
                <a:cs typeface="Arial"/>
              </a:rPr>
              <a:t>column2_name  FROM</a:t>
            </a:r>
            <a:r>
              <a:rPr sz="1800" spc="-100" dirty="0">
                <a:solidFill>
                  <a:srgbClr val="292934"/>
                </a:solidFill>
                <a:latin typeface="Arial"/>
                <a:cs typeface="Arial"/>
              </a:rPr>
              <a:t> </a:t>
            </a:r>
            <a:r>
              <a:rPr sz="1800" dirty="0">
                <a:solidFill>
                  <a:srgbClr val="292934"/>
                </a:solidFill>
                <a:latin typeface="Arial"/>
                <a:cs typeface="Arial"/>
              </a:rPr>
              <a:t>table_name</a:t>
            </a:r>
            <a:endParaRPr sz="1800" dirty="0">
              <a:latin typeface="Arial"/>
              <a:cs typeface="Arial"/>
            </a:endParaRPr>
          </a:p>
          <a:p>
            <a:pPr marL="918844" marR="2781300">
              <a:lnSpc>
                <a:spcPct val="120400"/>
              </a:lnSpc>
            </a:pPr>
            <a:r>
              <a:rPr sz="1800" dirty="0">
                <a:solidFill>
                  <a:srgbClr val="292934"/>
                </a:solidFill>
                <a:latin typeface="Arial"/>
                <a:cs typeface="Arial"/>
              </a:rPr>
              <a:t>WHERE column</a:t>
            </a:r>
            <a:r>
              <a:rPr lang="en-US" sz="1800" dirty="0">
                <a:solidFill>
                  <a:srgbClr val="292934"/>
                </a:solidFill>
                <a:latin typeface="Arial"/>
                <a:cs typeface="Arial"/>
              </a:rPr>
              <a:t>3</a:t>
            </a:r>
            <a:r>
              <a:rPr sz="1800" dirty="0">
                <a:solidFill>
                  <a:srgbClr val="292934"/>
                </a:solidFill>
                <a:latin typeface="Arial"/>
                <a:cs typeface="Arial"/>
              </a:rPr>
              <a:t>_name =</a:t>
            </a:r>
            <a:r>
              <a:rPr sz="1800" spc="-105" dirty="0">
                <a:solidFill>
                  <a:srgbClr val="292934"/>
                </a:solidFill>
                <a:latin typeface="Arial"/>
                <a:cs typeface="Arial"/>
              </a:rPr>
              <a:t> </a:t>
            </a:r>
            <a:r>
              <a:rPr lang="en-US" altLang="zh-CN" dirty="0">
                <a:solidFill>
                  <a:srgbClr val="292934"/>
                </a:solidFill>
                <a:latin typeface="Arial"/>
                <a:cs typeface="Arial"/>
              </a:rPr>
              <a:t>32306</a:t>
            </a:r>
            <a:r>
              <a:rPr sz="1800" dirty="0">
                <a:solidFill>
                  <a:srgbClr val="292934"/>
                </a:solidFill>
                <a:latin typeface="Arial"/>
                <a:cs typeface="Arial"/>
              </a:rPr>
              <a:t>  ORDER BY</a:t>
            </a:r>
            <a:r>
              <a:rPr sz="1800" spc="-80" dirty="0">
                <a:solidFill>
                  <a:srgbClr val="292934"/>
                </a:solidFill>
                <a:latin typeface="Arial"/>
                <a:cs typeface="Arial"/>
              </a:rPr>
              <a:t> </a:t>
            </a:r>
            <a:r>
              <a:rPr sz="1800" spc="-5" dirty="0">
                <a:solidFill>
                  <a:srgbClr val="292934"/>
                </a:solidFill>
                <a:latin typeface="Arial"/>
                <a:cs typeface="Arial"/>
              </a:rPr>
              <a:t>column</a:t>
            </a:r>
            <a:r>
              <a:rPr lang="en-US" sz="1800" spc="-5" dirty="0">
                <a:solidFill>
                  <a:srgbClr val="292934"/>
                </a:solidFill>
                <a:latin typeface="Arial"/>
                <a:cs typeface="Arial"/>
              </a:rPr>
              <a:t>1</a:t>
            </a:r>
            <a:r>
              <a:rPr sz="1800" spc="-5" dirty="0">
                <a:solidFill>
                  <a:srgbClr val="292934"/>
                </a:solidFill>
                <a:latin typeface="Arial"/>
                <a:cs typeface="Arial"/>
              </a:rPr>
              <a:t>_name;</a:t>
            </a:r>
            <a:endParaRPr sz="18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00379"/>
            <a:ext cx="8991600" cy="1456809"/>
          </a:xfrm>
          <a:prstGeom prst="rect">
            <a:avLst/>
          </a:prstGeom>
        </p:spPr>
        <p:txBody>
          <a:bodyPr vert="horz" wrap="square" lIns="0" tIns="223520" rIns="0" bIns="0" rtlCol="0">
            <a:spAutoFit/>
          </a:bodyPr>
          <a:lstStyle/>
          <a:p>
            <a:pPr marL="12700">
              <a:lnSpc>
                <a:spcPct val="100000"/>
              </a:lnSpc>
            </a:pPr>
            <a:r>
              <a:rPr lang="en-US" b="1">
                <a:solidFill>
                  <a:srgbClr val="292934"/>
                </a:solidFill>
              </a:rPr>
              <a:t>Data Manipulation Language </a:t>
            </a:r>
            <a:r>
              <a:rPr lang="en-US" b="1" dirty="0">
                <a:solidFill>
                  <a:srgbClr val="292934"/>
                </a:solidFill>
              </a:rPr>
              <a:t>(DML) </a:t>
            </a:r>
            <a:br>
              <a:rPr lang="en-US" b="1" dirty="0">
                <a:solidFill>
                  <a:srgbClr val="292934"/>
                </a:solidFill>
              </a:rPr>
            </a:br>
            <a:r>
              <a:rPr spc="-100" dirty="0"/>
              <a:t>INSERT</a:t>
            </a:r>
            <a:r>
              <a:rPr spc="-360" dirty="0"/>
              <a:t> </a:t>
            </a:r>
            <a:r>
              <a:rPr spc="-100" dirty="0"/>
              <a:t>INTO</a:t>
            </a:r>
          </a:p>
        </p:txBody>
      </p:sp>
      <p:sp>
        <p:nvSpPr>
          <p:cNvPr id="3" name="object 3"/>
          <p:cNvSpPr txBox="1"/>
          <p:nvPr/>
        </p:nvSpPr>
        <p:spPr>
          <a:xfrm>
            <a:off x="609600" y="1933742"/>
            <a:ext cx="6418580" cy="4535170"/>
          </a:xfrm>
          <a:prstGeom prst="rect">
            <a:avLst/>
          </a:prstGeom>
        </p:spPr>
        <p:txBody>
          <a:bodyPr vert="horz" wrap="square" lIns="0" tIns="0" rIns="0" bIns="0" rtlCol="0">
            <a:spAutoFit/>
          </a:bodyPr>
          <a:lstStyle/>
          <a:p>
            <a:pPr marL="195580" indent="-182880">
              <a:lnSpc>
                <a:spcPts val="1900"/>
              </a:lnSpc>
              <a:buClr>
                <a:srgbClr val="93A299"/>
              </a:buClr>
              <a:buSzPct val="84375"/>
              <a:buFont typeface="Arial"/>
              <a:buChar char="•"/>
              <a:tabLst>
                <a:tab pos="195580" algn="l"/>
              </a:tabLst>
            </a:pPr>
            <a:r>
              <a:rPr sz="1600" b="1" dirty="0">
                <a:solidFill>
                  <a:srgbClr val="292934"/>
                </a:solidFill>
                <a:latin typeface="Arial"/>
                <a:cs typeface="Arial"/>
              </a:rPr>
              <a:t>INSERT</a:t>
            </a:r>
            <a:r>
              <a:rPr sz="1600" b="1" spc="-95" dirty="0">
                <a:solidFill>
                  <a:srgbClr val="292934"/>
                </a:solidFill>
                <a:latin typeface="Arial"/>
                <a:cs typeface="Arial"/>
              </a:rPr>
              <a:t> </a:t>
            </a:r>
            <a:r>
              <a:rPr sz="1600" b="1" spc="-10" dirty="0">
                <a:solidFill>
                  <a:srgbClr val="292934"/>
                </a:solidFill>
                <a:latin typeface="Arial"/>
                <a:cs typeface="Arial"/>
              </a:rPr>
              <a:t>INTO</a:t>
            </a:r>
            <a:endParaRPr sz="1600" dirty="0">
              <a:latin typeface="Arial"/>
              <a:cs typeface="Arial"/>
            </a:endParaRPr>
          </a:p>
          <a:p>
            <a:pPr marL="462280" lvl="1" indent="-182880">
              <a:lnSpc>
                <a:spcPts val="1900"/>
              </a:lnSpc>
              <a:buClr>
                <a:srgbClr val="93A299"/>
              </a:buClr>
              <a:buSzPct val="84375"/>
              <a:buChar char="•"/>
              <a:tabLst>
                <a:tab pos="462280" algn="l"/>
              </a:tabLst>
            </a:pPr>
            <a:r>
              <a:rPr sz="1600" dirty="0">
                <a:solidFill>
                  <a:srgbClr val="292934"/>
                </a:solidFill>
                <a:latin typeface="Arial"/>
                <a:cs typeface="Arial"/>
              </a:rPr>
              <a:t>Insert new records in a</a:t>
            </a:r>
            <a:r>
              <a:rPr sz="1600" spc="-105" dirty="0">
                <a:solidFill>
                  <a:srgbClr val="292934"/>
                </a:solidFill>
                <a:latin typeface="Arial"/>
                <a:cs typeface="Arial"/>
              </a:rPr>
              <a:t> </a:t>
            </a:r>
            <a:r>
              <a:rPr sz="1600" dirty="0">
                <a:solidFill>
                  <a:srgbClr val="292934"/>
                </a:solidFill>
                <a:latin typeface="Arial"/>
                <a:cs typeface="Arial"/>
              </a:rPr>
              <a:t>table</a:t>
            </a:r>
            <a:endParaRPr sz="1600" dirty="0">
              <a:latin typeface="Arial"/>
              <a:cs typeface="Arial"/>
            </a:endParaRPr>
          </a:p>
          <a:p>
            <a:pPr lvl="1">
              <a:lnSpc>
                <a:spcPct val="100000"/>
              </a:lnSpc>
              <a:spcBef>
                <a:spcPts val="40"/>
              </a:spcBef>
              <a:buClr>
                <a:srgbClr val="93A299"/>
              </a:buClr>
              <a:buFont typeface="Arial"/>
              <a:buChar char="•"/>
            </a:pPr>
            <a:endParaRPr sz="1600" dirty="0">
              <a:latin typeface="Times New Roman"/>
              <a:cs typeface="Times New Roman"/>
            </a:endParaRPr>
          </a:p>
          <a:p>
            <a:pPr marL="195580" indent="-182880">
              <a:lnSpc>
                <a:spcPct val="100000"/>
              </a:lnSpc>
              <a:buClr>
                <a:srgbClr val="93A299"/>
              </a:buClr>
              <a:buSzPct val="84375"/>
              <a:buFont typeface="Arial"/>
              <a:buChar char="•"/>
              <a:tabLst>
                <a:tab pos="195580" algn="l"/>
              </a:tabLst>
            </a:pPr>
            <a:r>
              <a:rPr sz="1600" b="1" dirty="0">
                <a:solidFill>
                  <a:srgbClr val="292934"/>
                </a:solidFill>
                <a:latin typeface="Arial"/>
                <a:cs typeface="Arial"/>
              </a:rPr>
              <a:t>Syntax</a:t>
            </a:r>
            <a:endParaRPr sz="1600" dirty="0">
              <a:latin typeface="Arial"/>
              <a:cs typeface="Arial"/>
            </a:endParaRPr>
          </a:p>
          <a:p>
            <a:pPr>
              <a:lnSpc>
                <a:spcPct val="100000"/>
              </a:lnSpc>
              <a:spcBef>
                <a:spcPts val="25"/>
              </a:spcBef>
            </a:pPr>
            <a:endParaRPr sz="1700" dirty="0">
              <a:latin typeface="Times New Roman"/>
              <a:cs typeface="Times New Roman"/>
            </a:endParaRPr>
          </a:p>
          <a:p>
            <a:pPr marL="475615" indent="-237490">
              <a:lnSpc>
                <a:spcPts val="1720"/>
              </a:lnSpc>
              <a:buAutoNum type="alphaLcParenR"/>
              <a:tabLst>
                <a:tab pos="476250" algn="l"/>
              </a:tabLst>
            </a:pPr>
            <a:r>
              <a:rPr sz="1600" dirty="0">
                <a:solidFill>
                  <a:srgbClr val="D2533C"/>
                </a:solidFill>
                <a:latin typeface="Arial"/>
                <a:cs typeface="Arial"/>
              </a:rPr>
              <a:t>Implicit</a:t>
            </a:r>
            <a:r>
              <a:rPr sz="1600" spc="-105" dirty="0">
                <a:solidFill>
                  <a:srgbClr val="D2533C"/>
                </a:solidFill>
                <a:latin typeface="Arial"/>
                <a:cs typeface="Arial"/>
              </a:rPr>
              <a:t> </a:t>
            </a:r>
            <a:r>
              <a:rPr sz="1600" spc="-5" dirty="0">
                <a:solidFill>
                  <a:srgbClr val="D2533C"/>
                </a:solidFill>
                <a:latin typeface="Arial"/>
                <a:cs typeface="Arial"/>
              </a:rPr>
              <a:t>INSERT</a:t>
            </a:r>
            <a:endParaRPr sz="1600" dirty="0">
              <a:latin typeface="Arial"/>
              <a:cs typeface="Arial"/>
            </a:endParaRPr>
          </a:p>
          <a:p>
            <a:pPr marL="464184">
              <a:lnSpc>
                <a:spcPts val="1720"/>
              </a:lnSpc>
            </a:pPr>
            <a:r>
              <a:rPr sz="1600" dirty="0">
                <a:solidFill>
                  <a:srgbClr val="292934"/>
                </a:solidFill>
                <a:latin typeface="Arial"/>
                <a:cs typeface="Arial"/>
              </a:rPr>
              <a:t>(*Not stating what columns we want the values to be inserted</a:t>
            </a:r>
            <a:r>
              <a:rPr sz="1600" spc="-114" dirty="0">
                <a:solidFill>
                  <a:srgbClr val="292934"/>
                </a:solidFill>
                <a:latin typeface="Arial"/>
                <a:cs typeface="Arial"/>
              </a:rPr>
              <a:t> </a:t>
            </a:r>
            <a:r>
              <a:rPr sz="1600" dirty="0">
                <a:solidFill>
                  <a:srgbClr val="292934"/>
                </a:solidFill>
                <a:latin typeface="Arial"/>
                <a:cs typeface="Arial"/>
              </a:rPr>
              <a:t>into)</a:t>
            </a:r>
            <a:endParaRPr sz="1600" dirty="0">
              <a:latin typeface="Arial"/>
              <a:cs typeface="Arial"/>
            </a:endParaRPr>
          </a:p>
          <a:p>
            <a:pPr>
              <a:lnSpc>
                <a:spcPct val="100000"/>
              </a:lnSpc>
              <a:spcBef>
                <a:spcPts val="53"/>
              </a:spcBef>
            </a:pPr>
            <a:endParaRPr sz="1550" dirty="0">
              <a:latin typeface="Times New Roman"/>
              <a:cs typeface="Times New Roman"/>
            </a:endParaRPr>
          </a:p>
          <a:p>
            <a:pPr marL="558800" marR="3137535">
              <a:lnSpc>
                <a:spcPct val="101200"/>
              </a:lnSpc>
            </a:pPr>
            <a:r>
              <a:rPr sz="1400" spc="-5" dirty="0">
                <a:solidFill>
                  <a:srgbClr val="292934"/>
                </a:solidFill>
                <a:latin typeface="Arial"/>
                <a:cs typeface="Arial"/>
              </a:rPr>
              <a:t>INSERT </a:t>
            </a:r>
            <a:r>
              <a:rPr sz="1400" spc="-10" dirty="0">
                <a:solidFill>
                  <a:srgbClr val="292934"/>
                </a:solidFill>
                <a:latin typeface="Arial"/>
                <a:cs typeface="Arial"/>
              </a:rPr>
              <a:t>INTO </a:t>
            </a:r>
            <a:r>
              <a:rPr sz="1400" dirty="0">
                <a:solidFill>
                  <a:srgbClr val="292934"/>
                </a:solidFill>
                <a:latin typeface="Arial"/>
                <a:cs typeface="Arial"/>
              </a:rPr>
              <a:t>tablename  </a:t>
            </a:r>
            <a:r>
              <a:rPr sz="1400" spc="-20" dirty="0">
                <a:solidFill>
                  <a:srgbClr val="292934"/>
                </a:solidFill>
                <a:latin typeface="Arial"/>
                <a:cs typeface="Arial"/>
              </a:rPr>
              <a:t>VALUES</a:t>
            </a:r>
            <a:r>
              <a:rPr sz="1400" spc="40" dirty="0">
                <a:solidFill>
                  <a:srgbClr val="292934"/>
                </a:solidFill>
                <a:latin typeface="Arial"/>
                <a:cs typeface="Arial"/>
              </a:rPr>
              <a:t> </a:t>
            </a:r>
            <a:r>
              <a:rPr sz="1400" spc="-5" dirty="0">
                <a:solidFill>
                  <a:srgbClr val="292934"/>
                </a:solidFill>
                <a:latin typeface="Arial"/>
                <a:cs typeface="Arial"/>
              </a:rPr>
              <a:t>(first_value,...last_value);</a:t>
            </a:r>
            <a:endParaRPr sz="1400" dirty="0">
              <a:latin typeface="Arial"/>
              <a:cs typeface="Arial"/>
            </a:endParaRPr>
          </a:p>
          <a:p>
            <a:pPr>
              <a:lnSpc>
                <a:spcPct val="100000"/>
              </a:lnSpc>
              <a:spcBef>
                <a:spcPts val="30"/>
              </a:spcBef>
            </a:pPr>
            <a:endParaRPr sz="1650" dirty="0">
              <a:latin typeface="Times New Roman"/>
              <a:cs typeface="Times New Roman"/>
            </a:endParaRPr>
          </a:p>
          <a:p>
            <a:pPr marL="516255" indent="-236854">
              <a:lnSpc>
                <a:spcPts val="1910"/>
              </a:lnSpc>
              <a:buAutoNum type="alphaLcParenR" startAt="2"/>
              <a:tabLst>
                <a:tab pos="516890" algn="l"/>
              </a:tabLst>
            </a:pPr>
            <a:r>
              <a:rPr sz="1600" dirty="0">
                <a:solidFill>
                  <a:srgbClr val="D2533C"/>
                </a:solidFill>
                <a:latin typeface="Arial"/>
                <a:cs typeface="Arial"/>
              </a:rPr>
              <a:t>Explicit</a:t>
            </a:r>
            <a:r>
              <a:rPr sz="1600" spc="-105" dirty="0">
                <a:solidFill>
                  <a:srgbClr val="D2533C"/>
                </a:solidFill>
                <a:latin typeface="Arial"/>
                <a:cs typeface="Arial"/>
              </a:rPr>
              <a:t> </a:t>
            </a:r>
            <a:r>
              <a:rPr sz="1600" spc="-5" dirty="0">
                <a:solidFill>
                  <a:srgbClr val="D2533C"/>
                </a:solidFill>
                <a:latin typeface="Arial"/>
                <a:cs typeface="Arial"/>
              </a:rPr>
              <a:t>INSERT</a:t>
            </a:r>
            <a:endParaRPr sz="1600" dirty="0">
              <a:latin typeface="Arial"/>
              <a:cs typeface="Arial"/>
            </a:endParaRPr>
          </a:p>
          <a:p>
            <a:pPr marL="533400">
              <a:lnSpc>
                <a:spcPts val="1910"/>
              </a:lnSpc>
            </a:pPr>
            <a:r>
              <a:rPr sz="1600" dirty="0">
                <a:solidFill>
                  <a:srgbClr val="292934"/>
                </a:solidFill>
                <a:latin typeface="Arial"/>
                <a:cs typeface="Arial"/>
              </a:rPr>
              <a:t>(*Instruct SQL which fields you want to insert data</a:t>
            </a:r>
            <a:r>
              <a:rPr sz="1600" spc="-175" dirty="0">
                <a:solidFill>
                  <a:srgbClr val="292934"/>
                </a:solidFill>
                <a:latin typeface="Arial"/>
                <a:cs typeface="Arial"/>
              </a:rPr>
              <a:t> </a:t>
            </a:r>
            <a:r>
              <a:rPr sz="1600" dirty="0">
                <a:solidFill>
                  <a:srgbClr val="292934"/>
                </a:solidFill>
                <a:latin typeface="Arial"/>
                <a:cs typeface="Arial"/>
              </a:rPr>
              <a:t>into)</a:t>
            </a:r>
            <a:endParaRPr sz="1600" dirty="0">
              <a:latin typeface="Arial"/>
              <a:cs typeface="Arial"/>
            </a:endParaRPr>
          </a:p>
          <a:p>
            <a:pPr>
              <a:lnSpc>
                <a:spcPct val="100000"/>
              </a:lnSpc>
              <a:spcBef>
                <a:spcPts val="29"/>
              </a:spcBef>
            </a:pPr>
            <a:endParaRPr sz="1700" dirty="0">
              <a:latin typeface="Times New Roman"/>
              <a:cs typeface="Times New Roman"/>
            </a:endParaRPr>
          </a:p>
          <a:p>
            <a:pPr marL="558800" marR="1108075">
              <a:lnSpc>
                <a:spcPts val="1360"/>
              </a:lnSpc>
            </a:pPr>
            <a:r>
              <a:rPr sz="1400" spc="-5" dirty="0">
                <a:solidFill>
                  <a:srgbClr val="292934"/>
                </a:solidFill>
                <a:latin typeface="Arial"/>
                <a:cs typeface="Arial"/>
              </a:rPr>
              <a:t>INSERT </a:t>
            </a:r>
            <a:r>
              <a:rPr sz="1400" spc="-10" dirty="0">
                <a:solidFill>
                  <a:srgbClr val="292934"/>
                </a:solidFill>
                <a:latin typeface="Arial"/>
                <a:cs typeface="Arial"/>
              </a:rPr>
              <a:t>INTO </a:t>
            </a:r>
            <a:r>
              <a:rPr sz="1400" dirty="0">
                <a:solidFill>
                  <a:srgbClr val="292934"/>
                </a:solidFill>
                <a:latin typeface="Arial"/>
                <a:cs typeface="Arial"/>
              </a:rPr>
              <a:t>tablename </a:t>
            </a:r>
            <a:r>
              <a:rPr sz="1400" spc="-5" dirty="0">
                <a:solidFill>
                  <a:srgbClr val="292934"/>
                </a:solidFill>
                <a:latin typeface="Arial"/>
                <a:cs typeface="Arial"/>
              </a:rPr>
              <a:t>(column_A, column_B, column_C)  </a:t>
            </a:r>
            <a:r>
              <a:rPr sz="1400" spc="-20" dirty="0">
                <a:solidFill>
                  <a:srgbClr val="292934"/>
                </a:solidFill>
                <a:latin typeface="Arial"/>
                <a:cs typeface="Arial"/>
              </a:rPr>
              <a:t>VALUES </a:t>
            </a:r>
            <a:r>
              <a:rPr sz="1400" spc="-5" dirty="0">
                <a:solidFill>
                  <a:srgbClr val="292934"/>
                </a:solidFill>
                <a:latin typeface="Arial"/>
                <a:cs typeface="Arial"/>
              </a:rPr>
              <a:t>(first_value, second_value,</a:t>
            </a:r>
            <a:r>
              <a:rPr sz="1400" spc="114" dirty="0">
                <a:solidFill>
                  <a:srgbClr val="292934"/>
                </a:solidFill>
                <a:latin typeface="Arial"/>
                <a:cs typeface="Arial"/>
              </a:rPr>
              <a:t> </a:t>
            </a:r>
            <a:r>
              <a:rPr sz="1400" spc="-5" dirty="0">
                <a:solidFill>
                  <a:srgbClr val="292934"/>
                </a:solidFill>
                <a:latin typeface="Arial"/>
                <a:cs typeface="Arial"/>
              </a:rPr>
              <a:t>third_value);</a:t>
            </a:r>
            <a:endParaRPr sz="1400" dirty="0">
              <a:latin typeface="Arial"/>
              <a:cs typeface="Arial"/>
            </a:endParaRPr>
          </a:p>
          <a:p>
            <a:pPr>
              <a:lnSpc>
                <a:spcPct val="100000"/>
              </a:lnSpc>
              <a:spcBef>
                <a:spcPts val="17"/>
              </a:spcBef>
            </a:pPr>
            <a:endParaRPr sz="1700" dirty="0">
              <a:latin typeface="Times New Roman"/>
              <a:cs typeface="Times New Roman"/>
            </a:endParaRPr>
          </a:p>
          <a:p>
            <a:pPr marL="195580" indent="-182880">
              <a:lnSpc>
                <a:spcPts val="1905"/>
              </a:lnSpc>
              <a:buClr>
                <a:srgbClr val="93A299"/>
              </a:buClr>
              <a:buSzPct val="84375"/>
              <a:buFont typeface="Arial"/>
              <a:buChar char="•"/>
              <a:tabLst>
                <a:tab pos="195580" algn="l"/>
              </a:tabLst>
            </a:pPr>
            <a:r>
              <a:rPr sz="1600" b="1" dirty="0">
                <a:solidFill>
                  <a:srgbClr val="292934"/>
                </a:solidFill>
                <a:latin typeface="Arial"/>
                <a:cs typeface="Arial"/>
              </a:rPr>
              <a:t>Examples</a:t>
            </a:r>
            <a:endParaRPr sz="1600" dirty="0">
              <a:latin typeface="Arial"/>
              <a:cs typeface="Arial"/>
            </a:endParaRPr>
          </a:p>
          <a:p>
            <a:pPr marL="279400">
              <a:lnSpc>
                <a:spcPts val="1510"/>
              </a:lnSpc>
            </a:pPr>
            <a:r>
              <a:rPr sz="1400" spc="-5" dirty="0">
                <a:solidFill>
                  <a:srgbClr val="292934"/>
                </a:solidFill>
                <a:latin typeface="Arial"/>
                <a:cs typeface="Arial"/>
              </a:rPr>
              <a:t>INSERT </a:t>
            </a:r>
            <a:r>
              <a:rPr sz="1400" spc="-10" dirty="0">
                <a:solidFill>
                  <a:srgbClr val="292934"/>
                </a:solidFill>
                <a:latin typeface="Arial"/>
                <a:cs typeface="Arial"/>
              </a:rPr>
              <a:t>INTO </a:t>
            </a:r>
            <a:r>
              <a:rPr sz="1400" dirty="0">
                <a:solidFill>
                  <a:srgbClr val="292934"/>
                </a:solidFill>
                <a:latin typeface="Arial"/>
                <a:cs typeface="Arial"/>
              </a:rPr>
              <a:t>employee (first, last, age, address, </a:t>
            </a:r>
            <a:r>
              <a:rPr sz="1400" spc="-25" dirty="0">
                <a:solidFill>
                  <a:srgbClr val="292934"/>
                </a:solidFill>
                <a:latin typeface="Arial"/>
                <a:cs typeface="Arial"/>
              </a:rPr>
              <a:t>city,</a:t>
            </a:r>
            <a:r>
              <a:rPr sz="1400" spc="-85" dirty="0">
                <a:solidFill>
                  <a:srgbClr val="292934"/>
                </a:solidFill>
                <a:latin typeface="Arial"/>
                <a:cs typeface="Arial"/>
              </a:rPr>
              <a:t> </a:t>
            </a:r>
            <a:r>
              <a:rPr sz="1400" dirty="0">
                <a:solidFill>
                  <a:srgbClr val="292934"/>
                </a:solidFill>
                <a:latin typeface="Arial"/>
                <a:cs typeface="Arial"/>
              </a:rPr>
              <a:t>state)</a:t>
            </a:r>
            <a:endParaRPr sz="1400" dirty="0">
              <a:latin typeface="Arial"/>
              <a:cs typeface="Arial"/>
            </a:endParaRPr>
          </a:p>
          <a:p>
            <a:pPr marL="279400">
              <a:lnSpc>
                <a:spcPts val="1520"/>
              </a:lnSpc>
            </a:pPr>
            <a:r>
              <a:rPr sz="1400" spc="-20" dirty="0">
                <a:solidFill>
                  <a:srgbClr val="292934"/>
                </a:solidFill>
                <a:latin typeface="Arial"/>
                <a:cs typeface="Arial"/>
              </a:rPr>
              <a:t>VALUES </a:t>
            </a:r>
            <a:r>
              <a:rPr sz="1400" dirty="0">
                <a:solidFill>
                  <a:srgbClr val="292934"/>
                </a:solidFill>
                <a:latin typeface="Arial"/>
                <a:cs typeface="Arial"/>
              </a:rPr>
              <a:t>('Luke', 'Duke', 45, '2130 Boars Nest', 'Hazard Co',</a:t>
            </a:r>
            <a:r>
              <a:rPr sz="1400" spc="-65" dirty="0">
                <a:solidFill>
                  <a:srgbClr val="292934"/>
                </a:solidFill>
                <a:latin typeface="Arial"/>
                <a:cs typeface="Arial"/>
              </a:rPr>
              <a:t> </a:t>
            </a:r>
            <a:r>
              <a:rPr sz="1400" dirty="0">
                <a:solidFill>
                  <a:srgbClr val="292934"/>
                </a:solidFill>
                <a:latin typeface="Arial"/>
                <a:cs typeface="Arial"/>
              </a:rPr>
              <a:t>'Georgia');</a:t>
            </a:r>
            <a:endParaRPr sz="14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UP</a:t>
            </a:r>
            <a:r>
              <a:rPr spc="-105" dirty="0"/>
              <a:t>D</a:t>
            </a:r>
            <a:r>
              <a:rPr spc="-395" dirty="0"/>
              <a:t>A</a:t>
            </a:r>
            <a:r>
              <a:rPr spc="-100" dirty="0"/>
              <a:t>TE</a:t>
            </a:r>
          </a:p>
        </p:txBody>
      </p:sp>
      <p:sp>
        <p:nvSpPr>
          <p:cNvPr id="3" name="object 3"/>
          <p:cNvSpPr txBox="1"/>
          <p:nvPr/>
        </p:nvSpPr>
        <p:spPr>
          <a:xfrm>
            <a:off x="535940" y="1476444"/>
            <a:ext cx="9370060" cy="4755084"/>
          </a:xfrm>
          <a:prstGeom prst="rect">
            <a:avLst/>
          </a:prstGeom>
        </p:spPr>
        <p:txBody>
          <a:bodyPr vert="horz" wrap="square" lIns="0" tIns="0" rIns="0" bIns="0" rtlCol="0">
            <a:spAutoFit/>
          </a:bodyPr>
          <a:lstStyle/>
          <a:p>
            <a:pPr marL="195580" indent="-182880">
              <a:lnSpc>
                <a:spcPct val="100000"/>
              </a:lnSpc>
              <a:buClr>
                <a:srgbClr val="93A299"/>
              </a:buClr>
              <a:buSzPct val="85000"/>
              <a:buFont typeface="Arial"/>
              <a:buChar char="•"/>
              <a:tabLst>
                <a:tab pos="195580" algn="l"/>
              </a:tabLst>
            </a:pPr>
            <a:r>
              <a:rPr sz="2000" b="1" spc="-25" dirty="0">
                <a:solidFill>
                  <a:srgbClr val="292934"/>
                </a:solidFill>
                <a:latin typeface="Arial"/>
                <a:cs typeface="Arial"/>
              </a:rPr>
              <a:t>UPDATE</a:t>
            </a:r>
            <a:endParaRPr sz="2000" dirty="0">
              <a:latin typeface="Arial"/>
              <a:cs typeface="Arial"/>
            </a:endParaRPr>
          </a:p>
          <a:p>
            <a:pPr marL="462280" lvl="1" indent="-182880" algn="just">
              <a:lnSpc>
                <a:spcPct val="100000"/>
              </a:lnSpc>
              <a:spcBef>
                <a:spcPts val="480"/>
              </a:spcBef>
              <a:buClr>
                <a:srgbClr val="93A299"/>
              </a:buClr>
              <a:buSzPct val="85000"/>
              <a:buChar char="•"/>
              <a:tabLst>
                <a:tab pos="462280" algn="l"/>
              </a:tabLst>
            </a:pPr>
            <a:r>
              <a:rPr sz="2000" dirty="0">
                <a:solidFill>
                  <a:srgbClr val="292934"/>
                </a:solidFill>
                <a:latin typeface="Arial"/>
                <a:cs typeface="Arial"/>
              </a:rPr>
              <a:t>Update or change records that match a specified</a:t>
            </a:r>
            <a:r>
              <a:rPr sz="2000" spc="-105" dirty="0">
                <a:solidFill>
                  <a:srgbClr val="292934"/>
                </a:solidFill>
                <a:latin typeface="Arial"/>
                <a:cs typeface="Arial"/>
              </a:rPr>
              <a:t> </a:t>
            </a:r>
            <a:r>
              <a:rPr sz="2000" dirty="0">
                <a:solidFill>
                  <a:srgbClr val="292934"/>
                </a:solidFill>
                <a:latin typeface="Arial"/>
                <a:cs typeface="Arial"/>
              </a:rPr>
              <a:t>criteria</a:t>
            </a:r>
            <a:endParaRPr sz="2850" dirty="0">
              <a:latin typeface="Times New Roman"/>
              <a:cs typeface="Times New Roman"/>
            </a:endParaRPr>
          </a:p>
          <a:p>
            <a:pPr marL="195580" indent="-182880">
              <a:lnSpc>
                <a:spcPct val="100000"/>
              </a:lnSpc>
              <a:buClr>
                <a:srgbClr val="93A299"/>
              </a:buClr>
              <a:buSzPct val="85000"/>
              <a:buFont typeface="Arial"/>
              <a:buChar char="•"/>
              <a:tabLst>
                <a:tab pos="195580" algn="l"/>
              </a:tabLst>
            </a:pPr>
            <a:r>
              <a:rPr sz="2000" b="1" dirty="0">
                <a:solidFill>
                  <a:srgbClr val="292934"/>
                </a:solidFill>
                <a:latin typeface="Arial"/>
                <a:cs typeface="Arial"/>
              </a:rPr>
              <a:t>Syntax</a:t>
            </a:r>
            <a:endParaRPr sz="2000" dirty="0">
              <a:latin typeface="Arial"/>
              <a:cs typeface="Arial"/>
            </a:endParaRPr>
          </a:p>
          <a:p>
            <a:pPr marL="279400" algn="just">
              <a:lnSpc>
                <a:spcPct val="100000"/>
              </a:lnSpc>
              <a:spcBef>
                <a:spcPts val="450"/>
              </a:spcBef>
            </a:pPr>
            <a:r>
              <a:rPr sz="1800" b="1" spc="-25" dirty="0">
                <a:solidFill>
                  <a:srgbClr val="292934"/>
                </a:solidFill>
                <a:latin typeface="Arial"/>
                <a:cs typeface="Arial"/>
              </a:rPr>
              <a:t>UPDATE</a:t>
            </a:r>
            <a:r>
              <a:rPr sz="1800" spc="-90" dirty="0">
                <a:solidFill>
                  <a:srgbClr val="292934"/>
                </a:solidFill>
                <a:latin typeface="Arial"/>
                <a:cs typeface="Arial"/>
              </a:rPr>
              <a:t> </a:t>
            </a:r>
            <a:r>
              <a:rPr sz="1800" dirty="0">
                <a:solidFill>
                  <a:srgbClr val="292934"/>
                </a:solidFill>
                <a:latin typeface="Arial"/>
                <a:cs typeface="Arial"/>
              </a:rPr>
              <a:t>table_name</a:t>
            </a:r>
            <a:endParaRPr sz="1800" dirty="0">
              <a:latin typeface="Arial"/>
              <a:cs typeface="Arial"/>
            </a:endParaRPr>
          </a:p>
          <a:p>
            <a:pPr marL="279400" marR="2477770">
              <a:lnSpc>
                <a:spcPct val="120400"/>
              </a:lnSpc>
            </a:pPr>
            <a:r>
              <a:rPr sz="1800" b="1" dirty="0">
                <a:solidFill>
                  <a:srgbClr val="292934"/>
                </a:solidFill>
                <a:latin typeface="Arial"/>
                <a:cs typeface="Arial"/>
              </a:rPr>
              <a:t>SET</a:t>
            </a:r>
            <a:r>
              <a:rPr sz="1800" dirty="0">
                <a:solidFill>
                  <a:srgbClr val="292934"/>
                </a:solidFill>
                <a:latin typeface="Arial"/>
                <a:cs typeface="Arial"/>
              </a:rPr>
              <a:t> column</a:t>
            </a:r>
            <a:r>
              <a:rPr lang="en-US" sz="1800" dirty="0">
                <a:solidFill>
                  <a:srgbClr val="292934"/>
                </a:solidFill>
                <a:latin typeface="Arial"/>
                <a:cs typeface="Arial"/>
              </a:rPr>
              <a:t>1_</a:t>
            </a:r>
            <a:r>
              <a:rPr sz="1800" dirty="0">
                <a:solidFill>
                  <a:srgbClr val="292934"/>
                </a:solidFill>
                <a:latin typeface="Arial"/>
                <a:cs typeface="Arial"/>
              </a:rPr>
              <a:t>name = </a:t>
            </a:r>
            <a:r>
              <a:rPr sz="1800" spc="-5" dirty="0">
                <a:solidFill>
                  <a:srgbClr val="292934"/>
                </a:solidFill>
                <a:latin typeface="Arial"/>
                <a:cs typeface="Arial"/>
              </a:rPr>
              <a:t>“newvalue”  </a:t>
            </a:r>
            <a:endParaRPr lang="en-US" sz="1800" spc="-5" dirty="0">
              <a:solidFill>
                <a:srgbClr val="292934"/>
              </a:solidFill>
              <a:latin typeface="Arial"/>
              <a:cs typeface="Arial"/>
            </a:endParaRPr>
          </a:p>
          <a:p>
            <a:pPr marL="279400" marR="2477770">
              <a:lnSpc>
                <a:spcPct val="120400"/>
              </a:lnSpc>
            </a:pPr>
            <a:r>
              <a:rPr sz="1800" b="1" dirty="0">
                <a:solidFill>
                  <a:srgbClr val="292934"/>
                </a:solidFill>
                <a:latin typeface="Arial"/>
                <a:cs typeface="Arial"/>
              </a:rPr>
              <a:t>WHERE</a:t>
            </a:r>
            <a:r>
              <a:rPr sz="1800" dirty="0">
                <a:solidFill>
                  <a:srgbClr val="292934"/>
                </a:solidFill>
                <a:latin typeface="Arial"/>
                <a:cs typeface="Arial"/>
              </a:rPr>
              <a:t> column</a:t>
            </a:r>
            <a:r>
              <a:rPr lang="en-US" altLang="zh-CN" sz="1800" dirty="0">
                <a:solidFill>
                  <a:srgbClr val="292934"/>
                </a:solidFill>
                <a:latin typeface="Arial"/>
                <a:cs typeface="Arial"/>
              </a:rPr>
              <a:t>2_</a:t>
            </a:r>
            <a:r>
              <a:rPr sz="1800" dirty="0">
                <a:solidFill>
                  <a:srgbClr val="292934"/>
                </a:solidFill>
                <a:latin typeface="Arial"/>
                <a:cs typeface="Arial"/>
              </a:rPr>
              <a:t>name =</a:t>
            </a:r>
            <a:r>
              <a:rPr sz="1800" spc="-30" dirty="0">
                <a:solidFill>
                  <a:srgbClr val="292934"/>
                </a:solidFill>
                <a:latin typeface="Arial"/>
                <a:cs typeface="Arial"/>
              </a:rPr>
              <a:t> </a:t>
            </a:r>
            <a:r>
              <a:rPr sz="1800" spc="-5" dirty="0">
                <a:solidFill>
                  <a:srgbClr val="292934"/>
                </a:solidFill>
                <a:latin typeface="Arial"/>
                <a:cs typeface="Arial"/>
              </a:rPr>
              <a:t>“</a:t>
            </a:r>
            <a:r>
              <a:rPr sz="1800" spc="-5" dirty="0" err="1">
                <a:solidFill>
                  <a:srgbClr val="292934"/>
                </a:solidFill>
                <a:latin typeface="Arial"/>
                <a:cs typeface="Arial"/>
              </a:rPr>
              <a:t>existingvalue</a:t>
            </a:r>
            <a:r>
              <a:rPr sz="1800" spc="-5" dirty="0">
                <a:solidFill>
                  <a:srgbClr val="292934"/>
                </a:solidFill>
                <a:latin typeface="Arial"/>
                <a:cs typeface="Arial"/>
              </a:rPr>
              <a:t>”;</a:t>
            </a:r>
            <a:endParaRPr sz="1800" dirty="0">
              <a:latin typeface="Times New Roman"/>
              <a:cs typeface="Times New Roman"/>
            </a:endParaRPr>
          </a:p>
          <a:p>
            <a:pPr marL="195580" indent="-182880">
              <a:lnSpc>
                <a:spcPct val="100000"/>
              </a:lnSpc>
              <a:spcBef>
                <a:spcPts val="1215"/>
              </a:spcBef>
              <a:buClr>
                <a:srgbClr val="93A299"/>
              </a:buClr>
              <a:buSzPct val="85000"/>
              <a:buFont typeface="Arial"/>
              <a:buChar char="•"/>
              <a:tabLst>
                <a:tab pos="195580" algn="l"/>
              </a:tabLst>
            </a:pPr>
            <a:r>
              <a:rPr sz="2000" b="1" dirty="0">
                <a:solidFill>
                  <a:srgbClr val="292934"/>
                </a:solidFill>
                <a:latin typeface="Arial"/>
                <a:cs typeface="Arial"/>
              </a:rPr>
              <a:t>Examples</a:t>
            </a:r>
            <a:endParaRPr sz="2000" dirty="0">
              <a:latin typeface="Arial"/>
              <a:cs typeface="Arial"/>
            </a:endParaRPr>
          </a:p>
          <a:p>
            <a:pPr marL="279400" marR="4266565" algn="just">
              <a:lnSpc>
                <a:spcPct val="101099"/>
              </a:lnSpc>
              <a:spcBef>
                <a:spcPts val="425"/>
              </a:spcBef>
            </a:pPr>
            <a:r>
              <a:rPr lang="en-US" sz="1800" spc="-25" dirty="0">
                <a:solidFill>
                  <a:srgbClr val="292934"/>
                </a:solidFill>
                <a:latin typeface="Arial"/>
                <a:cs typeface="Arial"/>
              </a:rPr>
              <a:t>(A) </a:t>
            </a:r>
            <a:r>
              <a:rPr sz="1800" spc="-25" dirty="0">
                <a:solidFill>
                  <a:srgbClr val="292934"/>
                </a:solidFill>
                <a:latin typeface="Arial"/>
                <a:cs typeface="Arial"/>
              </a:rPr>
              <a:t>UPDATE</a:t>
            </a:r>
            <a:r>
              <a:rPr sz="1800" spc="-90" dirty="0">
                <a:solidFill>
                  <a:srgbClr val="292934"/>
                </a:solidFill>
                <a:latin typeface="Arial"/>
                <a:cs typeface="Arial"/>
              </a:rPr>
              <a:t> </a:t>
            </a:r>
            <a:r>
              <a:rPr sz="1800" dirty="0">
                <a:solidFill>
                  <a:srgbClr val="292934"/>
                </a:solidFill>
                <a:latin typeface="Arial"/>
                <a:cs typeface="Arial"/>
              </a:rPr>
              <a:t>phone_book  </a:t>
            </a:r>
            <a:endParaRPr lang="en-US" sz="1800" dirty="0">
              <a:solidFill>
                <a:srgbClr val="292934"/>
              </a:solidFill>
              <a:latin typeface="Arial"/>
              <a:cs typeface="Arial"/>
            </a:endParaRPr>
          </a:p>
          <a:p>
            <a:pPr marL="279400" marR="4266565" algn="just">
              <a:lnSpc>
                <a:spcPct val="101099"/>
              </a:lnSpc>
              <a:spcBef>
                <a:spcPts val="425"/>
              </a:spcBef>
            </a:pPr>
            <a:r>
              <a:rPr sz="1800" dirty="0">
                <a:solidFill>
                  <a:srgbClr val="292934"/>
                </a:solidFill>
                <a:latin typeface="Arial"/>
                <a:cs typeface="Arial"/>
              </a:rPr>
              <a:t>SET area_code =</a:t>
            </a:r>
            <a:r>
              <a:rPr sz="1800" spc="-140" dirty="0">
                <a:solidFill>
                  <a:srgbClr val="292934"/>
                </a:solidFill>
                <a:latin typeface="Arial"/>
                <a:cs typeface="Arial"/>
              </a:rPr>
              <a:t> </a:t>
            </a:r>
            <a:r>
              <a:rPr sz="1800" dirty="0">
                <a:solidFill>
                  <a:srgbClr val="292934"/>
                </a:solidFill>
                <a:latin typeface="Arial"/>
                <a:cs typeface="Arial"/>
              </a:rPr>
              <a:t>850  </a:t>
            </a:r>
            <a:endParaRPr lang="en-US" sz="1800" dirty="0">
              <a:solidFill>
                <a:srgbClr val="292934"/>
              </a:solidFill>
              <a:latin typeface="Arial"/>
              <a:cs typeface="Arial"/>
            </a:endParaRPr>
          </a:p>
          <a:p>
            <a:pPr marL="279400" marR="4266565" algn="just">
              <a:lnSpc>
                <a:spcPct val="101099"/>
              </a:lnSpc>
              <a:spcBef>
                <a:spcPts val="425"/>
              </a:spcBef>
            </a:pPr>
            <a:r>
              <a:rPr sz="1800" dirty="0">
                <a:solidFill>
                  <a:srgbClr val="292934"/>
                </a:solidFill>
                <a:latin typeface="Arial"/>
                <a:cs typeface="Arial"/>
              </a:rPr>
              <a:t>WHERE prefix =</a:t>
            </a:r>
            <a:r>
              <a:rPr sz="1800" spc="-100" dirty="0">
                <a:solidFill>
                  <a:srgbClr val="292934"/>
                </a:solidFill>
                <a:latin typeface="Arial"/>
                <a:cs typeface="Arial"/>
              </a:rPr>
              <a:t> </a:t>
            </a:r>
            <a:r>
              <a:rPr sz="1800" dirty="0">
                <a:solidFill>
                  <a:srgbClr val="292934"/>
                </a:solidFill>
                <a:latin typeface="Arial"/>
                <a:cs typeface="Arial"/>
              </a:rPr>
              <a:t>979;</a:t>
            </a:r>
            <a:endParaRPr lang="en-US" sz="1800" dirty="0">
              <a:solidFill>
                <a:srgbClr val="292934"/>
              </a:solidFill>
              <a:latin typeface="Arial"/>
              <a:cs typeface="Arial"/>
            </a:endParaRPr>
          </a:p>
          <a:p>
            <a:pPr marL="279400" marR="4266565" algn="just">
              <a:lnSpc>
                <a:spcPct val="101099"/>
              </a:lnSpc>
              <a:spcBef>
                <a:spcPts val="425"/>
              </a:spcBef>
            </a:pPr>
            <a:endParaRPr lang="en-US" spc="-25" dirty="0">
              <a:solidFill>
                <a:srgbClr val="292934"/>
              </a:solidFill>
              <a:latin typeface="Arial"/>
              <a:cs typeface="Arial"/>
            </a:endParaRPr>
          </a:p>
          <a:p>
            <a:pPr marL="279400" marR="4266565" algn="just">
              <a:lnSpc>
                <a:spcPct val="101099"/>
              </a:lnSpc>
              <a:spcBef>
                <a:spcPts val="425"/>
              </a:spcBef>
            </a:pPr>
            <a:r>
              <a:rPr lang="en-US" spc="-25" dirty="0">
                <a:solidFill>
                  <a:srgbClr val="292934"/>
                </a:solidFill>
                <a:latin typeface="Arial"/>
                <a:cs typeface="Arial"/>
              </a:rPr>
              <a:t>(B) UPDATE</a:t>
            </a:r>
            <a:r>
              <a:rPr lang="en-US" spc="-90" dirty="0">
                <a:solidFill>
                  <a:srgbClr val="292934"/>
                </a:solidFill>
                <a:latin typeface="Arial"/>
                <a:cs typeface="Arial"/>
              </a:rPr>
              <a:t> </a:t>
            </a:r>
            <a:r>
              <a:rPr lang="en-US" dirty="0" err="1">
                <a:solidFill>
                  <a:srgbClr val="292934"/>
                </a:solidFill>
                <a:latin typeface="Arial"/>
                <a:cs typeface="Arial"/>
              </a:rPr>
              <a:t>phone_book</a:t>
            </a:r>
            <a:r>
              <a:rPr lang="en-US" dirty="0">
                <a:solidFill>
                  <a:srgbClr val="292934"/>
                </a:solidFill>
                <a:latin typeface="Arial"/>
                <a:cs typeface="Arial"/>
              </a:rPr>
              <a:t>  </a:t>
            </a:r>
          </a:p>
          <a:p>
            <a:pPr marL="279400" marR="4266565" algn="just">
              <a:lnSpc>
                <a:spcPct val="101099"/>
              </a:lnSpc>
              <a:spcBef>
                <a:spcPts val="425"/>
              </a:spcBef>
            </a:pPr>
            <a:r>
              <a:rPr lang="en-US" dirty="0">
                <a:solidFill>
                  <a:srgbClr val="292934"/>
                </a:solidFill>
                <a:latin typeface="Arial"/>
                <a:cs typeface="Arial"/>
              </a:rPr>
              <a:t>SET </a:t>
            </a:r>
            <a:r>
              <a:rPr lang="en-US" dirty="0" err="1">
                <a:solidFill>
                  <a:srgbClr val="292934"/>
                </a:solidFill>
                <a:latin typeface="Arial"/>
                <a:cs typeface="Arial"/>
              </a:rPr>
              <a:t>area_code</a:t>
            </a:r>
            <a:r>
              <a:rPr lang="en-US" dirty="0">
                <a:solidFill>
                  <a:srgbClr val="292934"/>
                </a:solidFill>
                <a:latin typeface="Arial"/>
                <a:cs typeface="Arial"/>
              </a:rPr>
              <a:t> =</a:t>
            </a:r>
            <a:r>
              <a:rPr lang="en-US" spc="-140" dirty="0">
                <a:solidFill>
                  <a:srgbClr val="292934"/>
                </a:solidFill>
                <a:latin typeface="Arial"/>
                <a:cs typeface="Arial"/>
              </a:rPr>
              <a:t> </a:t>
            </a:r>
            <a:r>
              <a:rPr lang="en-US" dirty="0">
                <a:solidFill>
                  <a:srgbClr val="292934"/>
                </a:solidFill>
                <a:latin typeface="Arial"/>
                <a:cs typeface="Arial"/>
              </a:rPr>
              <a:t>850; </a:t>
            </a:r>
          </a:p>
          <a:p>
            <a:pPr marL="279400" marR="4266565" algn="just">
              <a:lnSpc>
                <a:spcPct val="101099"/>
              </a:lnSpc>
              <a:spcBef>
                <a:spcPts val="425"/>
              </a:spcBef>
            </a:pPr>
            <a:r>
              <a:rPr lang="en-US" dirty="0">
                <a:solidFill>
                  <a:srgbClr val="292934"/>
                </a:solidFill>
                <a:latin typeface="Arial"/>
                <a:cs typeface="Arial"/>
              </a:rPr>
              <a:t>what is the difference between A and B? </a:t>
            </a:r>
            <a:endParaRPr sz="18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5" dirty="0"/>
              <a:t>DELETE</a:t>
            </a:r>
          </a:p>
        </p:txBody>
      </p:sp>
      <p:sp>
        <p:nvSpPr>
          <p:cNvPr id="3" name="object 3"/>
          <p:cNvSpPr txBox="1"/>
          <p:nvPr/>
        </p:nvSpPr>
        <p:spPr>
          <a:xfrm>
            <a:off x="535938" y="1645920"/>
            <a:ext cx="3750945" cy="3447610"/>
          </a:xfrm>
          <a:prstGeom prst="rect">
            <a:avLst/>
          </a:prstGeom>
        </p:spPr>
        <p:txBody>
          <a:bodyPr vert="horz" wrap="square" lIns="0" tIns="0" rIns="0" bIns="0" rtlCol="0">
            <a:spAutoFit/>
          </a:bodyPr>
          <a:lstStyle/>
          <a:p>
            <a:pPr marL="195580" indent="-182880">
              <a:lnSpc>
                <a:spcPct val="100000"/>
              </a:lnSpc>
              <a:buClr>
                <a:srgbClr val="93A299"/>
              </a:buClr>
              <a:buSzPct val="85000"/>
              <a:buFont typeface="Arial"/>
              <a:buChar char="•"/>
              <a:tabLst>
                <a:tab pos="195580" algn="l"/>
              </a:tabLst>
            </a:pPr>
            <a:r>
              <a:rPr sz="2000" b="1" dirty="0">
                <a:solidFill>
                  <a:srgbClr val="292934"/>
                </a:solidFill>
                <a:latin typeface="Arial"/>
                <a:cs typeface="Arial"/>
              </a:rPr>
              <a:t>DELETE</a:t>
            </a:r>
            <a:endParaRPr sz="2000" dirty="0">
              <a:latin typeface="Arial"/>
              <a:cs typeface="Arial"/>
            </a:endParaRPr>
          </a:p>
          <a:p>
            <a:pPr marL="462280" lvl="1" indent="-182880">
              <a:lnSpc>
                <a:spcPct val="100000"/>
              </a:lnSpc>
              <a:spcBef>
                <a:spcPts val="480"/>
              </a:spcBef>
              <a:buClr>
                <a:srgbClr val="93A299"/>
              </a:buClr>
              <a:buSzPct val="85000"/>
              <a:buChar char="•"/>
              <a:tabLst>
                <a:tab pos="462280" algn="l"/>
              </a:tabLst>
            </a:pPr>
            <a:r>
              <a:rPr sz="2000" dirty="0">
                <a:solidFill>
                  <a:srgbClr val="292934"/>
                </a:solidFill>
                <a:latin typeface="Arial"/>
                <a:cs typeface="Arial"/>
              </a:rPr>
              <a:t>Delete records from the</a:t>
            </a:r>
            <a:r>
              <a:rPr sz="2000" spc="-100" dirty="0">
                <a:solidFill>
                  <a:srgbClr val="292934"/>
                </a:solidFill>
                <a:latin typeface="Arial"/>
                <a:cs typeface="Arial"/>
              </a:rPr>
              <a:t> </a:t>
            </a:r>
            <a:r>
              <a:rPr sz="2000" dirty="0">
                <a:solidFill>
                  <a:srgbClr val="292934"/>
                </a:solidFill>
                <a:latin typeface="Arial"/>
                <a:cs typeface="Arial"/>
              </a:rPr>
              <a:t>table</a:t>
            </a:r>
            <a:endParaRPr sz="2000" dirty="0">
              <a:latin typeface="Arial"/>
              <a:cs typeface="Arial"/>
            </a:endParaRPr>
          </a:p>
          <a:p>
            <a:pPr lvl="1">
              <a:lnSpc>
                <a:spcPct val="100000"/>
              </a:lnSpc>
              <a:spcBef>
                <a:spcPts val="22"/>
              </a:spcBef>
              <a:buClr>
                <a:srgbClr val="93A299"/>
              </a:buClr>
              <a:buFont typeface="Arial"/>
              <a:buChar char="•"/>
            </a:pPr>
            <a:endParaRPr sz="2850" dirty="0">
              <a:latin typeface="Times New Roman"/>
              <a:cs typeface="Times New Roman"/>
            </a:endParaRPr>
          </a:p>
          <a:p>
            <a:pPr marL="195580" indent="-182880">
              <a:lnSpc>
                <a:spcPct val="100000"/>
              </a:lnSpc>
              <a:buClr>
                <a:srgbClr val="93A299"/>
              </a:buClr>
              <a:buSzPct val="85000"/>
              <a:buFont typeface="Arial"/>
              <a:buChar char="•"/>
              <a:tabLst>
                <a:tab pos="195580" algn="l"/>
              </a:tabLst>
            </a:pPr>
            <a:r>
              <a:rPr sz="2000" b="1" dirty="0">
                <a:solidFill>
                  <a:srgbClr val="292934"/>
                </a:solidFill>
                <a:latin typeface="Arial"/>
                <a:cs typeface="Arial"/>
              </a:rPr>
              <a:t>Syntax</a:t>
            </a:r>
            <a:endParaRPr sz="2000" dirty="0">
              <a:latin typeface="Arial"/>
              <a:cs typeface="Arial"/>
            </a:endParaRPr>
          </a:p>
          <a:p>
            <a:pPr marL="279400" marR="217170">
              <a:lnSpc>
                <a:spcPct val="120400"/>
              </a:lnSpc>
              <a:spcBef>
                <a:spcPts val="10"/>
              </a:spcBef>
            </a:pPr>
            <a:r>
              <a:rPr sz="1800" b="1" dirty="0">
                <a:solidFill>
                  <a:srgbClr val="292934"/>
                </a:solidFill>
                <a:latin typeface="Arial"/>
                <a:cs typeface="Arial"/>
              </a:rPr>
              <a:t>DELETE FROM </a:t>
            </a:r>
            <a:r>
              <a:rPr sz="1800" dirty="0">
                <a:solidFill>
                  <a:srgbClr val="292934"/>
                </a:solidFill>
                <a:latin typeface="Arial"/>
                <a:cs typeface="Arial"/>
              </a:rPr>
              <a:t>table_name  </a:t>
            </a:r>
            <a:r>
              <a:rPr sz="1800" b="1" dirty="0">
                <a:solidFill>
                  <a:srgbClr val="292934"/>
                </a:solidFill>
                <a:latin typeface="Arial"/>
                <a:cs typeface="Arial"/>
              </a:rPr>
              <a:t>WHERE</a:t>
            </a:r>
            <a:r>
              <a:rPr sz="1800" dirty="0">
                <a:solidFill>
                  <a:srgbClr val="292934"/>
                </a:solidFill>
                <a:latin typeface="Arial"/>
                <a:cs typeface="Arial"/>
              </a:rPr>
              <a:t> columnname =</a:t>
            </a:r>
            <a:r>
              <a:rPr sz="1800" spc="-105" dirty="0">
                <a:solidFill>
                  <a:srgbClr val="292934"/>
                </a:solidFill>
                <a:latin typeface="Arial"/>
                <a:cs typeface="Arial"/>
              </a:rPr>
              <a:t> </a:t>
            </a:r>
            <a:r>
              <a:rPr sz="1800" dirty="0">
                <a:solidFill>
                  <a:srgbClr val="292934"/>
                </a:solidFill>
                <a:latin typeface="Arial"/>
                <a:cs typeface="Arial"/>
              </a:rPr>
              <a:t>“value”;</a:t>
            </a:r>
            <a:endParaRPr sz="1800" dirty="0">
              <a:latin typeface="Arial"/>
              <a:cs typeface="Arial"/>
            </a:endParaRPr>
          </a:p>
          <a:p>
            <a:pPr>
              <a:lnSpc>
                <a:spcPct val="100000"/>
              </a:lnSpc>
            </a:pPr>
            <a:endParaRPr sz="1800" dirty="0">
              <a:latin typeface="Times New Roman"/>
              <a:cs typeface="Times New Roman"/>
            </a:endParaRPr>
          </a:p>
          <a:p>
            <a:pPr marL="195580" indent="-182880">
              <a:lnSpc>
                <a:spcPct val="100000"/>
              </a:lnSpc>
              <a:spcBef>
                <a:spcPts val="1315"/>
              </a:spcBef>
              <a:buClr>
                <a:srgbClr val="93A299"/>
              </a:buClr>
              <a:buSzPct val="85000"/>
              <a:buFont typeface="Arial"/>
              <a:buChar char="•"/>
              <a:tabLst>
                <a:tab pos="195580" algn="l"/>
              </a:tabLst>
            </a:pPr>
            <a:r>
              <a:rPr sz="2000" b="1" dirty="0">
                <a:solidFill>
                  <a:srgbClr val="292934"/>
                </a:solidFill>
                <a:latin typeface="Arial"/>
                <a:cs typeface="Arial"/>
              </a:rPr>
              <a:t>Examples</a:t>
            </a:r>
            <a:endParaRPr sz="2000" dirty="0">
              <a:latin typeface="Arial"/>
              <a:cs typeface="Arial"/>
            </a:endParaRPr>
          </a:p>
          <a:p>
            <a:pPr marL="279400" marR="777875">
              <a:lnSpc>
                <a:spcPct val="100000"/>
              </a:lnSpc>
              <a:spcBef>
                <a:spcPts val="350"/>
              </a:spcBef>
            </a:pPr>
            <a:r>
              <a:rPr sz="1800" dirty="0">
                <a:solidFill>
                  <a:srgbClr val="292934"/>
                </a:solidFill>
                <a:latin typeface="Arial"/>
                <a:cs typeface="Arial"/>
              </a:rPr>
              <a:t>DELETE FROM</a:t>
            </a:r>
            <a:r>
              <a:rPr sz="1800" spc="-95" dirty="0">
                <a:solidFill>
                  <a:srgbClr val="292934"/>
                </a:solidFill>
                <a:latin typeface="Arial"/>
                <a:cs typeface="Arial"/>
              </a:rPr>
              <a:t> </a:t>
            </a:r>
            <a:r>
              <a:rPr sz="1800" dirty="0">
                <a:solidFill>
                  <a:srgbClr val="292934"/>
                </a:solidFill>
                <a:latin typeface="Arial"/>
                <a:cs typeface="Arial"/>
              </a:rPr>
              <a:t>employee  WHERE lastname =</a:t>
            </a:r>
            <a:r>
              <a:rPr sz="1800" spc="-105" dirty="0">
                <a:solidFill>
                  <a:srgbClr val="292934"/>
                </a:solidFill>
                <a:latin typeface="Arial"/>
                <a:cs typeface="Arial"/>
              </a:rPr>
              <a:t> </a:t>
            </a:r>
            <a:r>
              <a:rPr sz="1800" dirty="0">
                <a:solidFill>
                  <a:srgbClr val="292934"/>
                </a:solidFill>
                <a:latin typeface="Arial"/>
                <a:cs typeface="Arial"/>
              </a:rPr>
              <a:t>'May';</a:t>
            </a:r>
            <a:endParaRPr sz="1800" dirty="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2438400"/>
            <a:ext cx="4083685" cy="3082925"/>
          </a:xfrm>
          <a:prstGeom prst="rect">
            <a:avLst/>
          </a:prstGeom>
        </p:spPr>
        <p:txBody>
          <a:bodyPr vert="horz" wrap="square" lIns="0" tIns="0" rIns="0" bIns="0" rtlCol="0">
            <a:spAutoFit/>
          </a:bodyPr>
          <a:lstStyle/>
          <a:p>
            <a:pPr marL="195580" indent="-182880">
              <a:lnSpc>
                <a:spcPct val="100000"/>
              </a:lnSpc>
              <a:buClr>
                <a:srgbClr val="93A299"/>
              </a:buClr>
              <a:buSzPct val="85000"/>
              <a:buFont typeface="Arial"/>
              <a:buChar char="•"/>
              <a:tabLst>
                <a:tab pos="195580" algn="l"/>
              </a:tabLst>
            </a:pPr>
            <a:r>
              <a:rPr sz="2000" b="1" dirty="0">
                <a:solidFill>
                  <a:srgbClr val="292934"/>
                </a:solidFill>
                <a:latin typeface="Arial"/>
                <a:cs typeface="Arial"/>
              </a:rPr>
              <a:t>DROP</a:t>
            </a:r>
            <a:r>
              <a:rPr sz="2000" b="1" spc="-140" dirty="0">
                <a:solidFill>
                  <a:srgbClr val="292934"/>
                </a:solidFill>
                <a:latin typeface="Arial"/>
                <a:cs typeface="Arial"/>
              </a:rPr>
              <a:t> </a:t>
            </a:r>
            <a:r>
              <a:rPr sz="2000" b="1" spc="-30" dirty="0">
                <a:solidFill>
                  <a:srgbClr val="292934"/>
                </a:solidFill>
                <a:latin typeface="Arial"/>
                <a:cs typeface="Arial"/>
              </a:rPr>
              <a:t>TABLE</a:t>
            </a:r>
            <a:endParaRPr sz="2000" dirty="0">
              <a:latin typeface="Arial"/>
              <a:cs typeface="Arial"/>
            </a:endParaRPr>
          </a:p>
          <a:p>
            <a:pPr marL="462280" lvl="1" indent="-182880">
              <a:lnSpc>
                <a:spcPct val="100000"/>
              </a:lnSpc>
              <a:spcBef>
                <a:spcPts val="430"/>
              </a:spcBef>
              <a:buClr>
                <a:srgbClr val="93A299"/>
              </a:buClr>
              <a:buSzPct val="83333"/>
              <a:buChar char="•"/>
              <a:tabLst>
                <a:tab pos="462280" algn="l"/>
              </a:tabLst>
            </a:pPr>
            <a:r>
              <a:rPr sz="1800" spc="-100" dirty="0">
                <a:solidFill>
                  <a:srgbClr val="292934"/>
                </a:solidFill>
                <a:latin typeface="Arial"/>
                <a:cs typeface="Arial"/>
              </a:rPr>
              <a:t>To </a:t>
            </a:r>
            <a:r>
              <a:rPr sz="1800" spc="-5" dirty="0">
                <a:solidFill>
                  <a:srgbClr val="292934"/>
                </a:solidFill>
                <a:latin typeface="Arial"/>
                <a:cs typeface="Arial"/>
              </a:rPr>
              <a:t>delete </a:t>
            </a:r>
            <a:r>
              <a:rPr sz="1800" dirty="0">
                <a:solidFill>
                  <a:srgbClr val="292934"/>
                </a:solidFill>
                <a:latin typeface="Arial"/>
                <a:cs typeface="Arial"/>
              </a:rPr>
              <a:t>a</a:t>
            </a:r>
            <a:r>
              <a:rPr sz="1800" spc="25" dirty="0">
                <a:solidFill>
                  <a:srgbClr val="292934"/>
                </a:solidFill>
                <a:latin typeface="Arial"/>
                <a:cs typeface="Arial"/>
              </a:rPr>
              <a:t> </a:t>
            </a:r>
            <a:r>
              <a:rPr sz="1800" spc="-5" dirty="0">
                <a:solidFill>
                  <a:srgbClr val="292934"/>
                </a:solidFill>
                <a:latin typeface="Arial"/>
                <a:cs typeface="Arial"/>
              </a:rPr>
              <a:t>table</a:t>
            </a:r>
            <a:endParaRPr sz="1800" dirty="0">
              <a:latin typeface="Arial"/>
              <a:cs typeface="Arial"/>
            </a:endParaRPr>
          </a:p>
          <a:p>
            <a:pPr marL="195580" indent="-182880">
              <a:lnSpc>
                <a:spcPct val="100000"/>
              </a:lnSpc>
              <a:spcBef>
                <a:spcPts val="385"/>
              </a:spcBef>
              <a:buClr>
                <a:srgbClr val="93A299"/>
              </a:buClr>
              <a:buSzPct val="85000"/>
              <a:buFont typeface="Arial"/>
              <a:buChar char="•"/>
              <a:tabLst>
                <a:tab pos="195580" algn="l"/>
              </a:tabLst>
            </a:pPr>
            <a:r>
              <a:rPr sz="2000" b="1" dirty="0">
                <a:solidFill>
                  <a:srgbClr val="292934"/>
                </a:solidFill>
                <a:latin typeface="Arial"/>
                <a:cs typeface="Arial"/>
              </a:rPr>
              <a:t>Syntax</a:t>
            </a:r>
            <a:endParaRPr sz="2000" dirty="0">
              <a:latin typeface="Arial"/>
              <a:cs typeface="Arial"/>
            </a:endParaRPr>
          </a:p>
          <a:p>
            <a:pPr marL="462280" lvl="1" indent="-182880">
              <a:lnSpc>
                <a:spcPct val="100000"/>
              </a:lnSpc>
              <a:spcBef>
                <a:spcPts val="450"/>
              </a:spcBef>
              <a:buClr>
                <a:srgbClr val="93A299"/>
              </a:buClr>
              <a:buSzPct val="83333"/>
              <a:buChar char="•"/>
              <a:tabLst>
                <a:tab pos="462280" algn="l"/>
              </a:tabLst>
            </a:pPr>
            <a:r>
              <a:rPr sz="1800" dirty="0">
                <a:solidFill>
                  <a:srgbClr val="292934"/>
                </a:solidFill>
                <a:latin typeface="Arial"/>
                <a:cs typeface="Arial"/>
              </a:rPr>
              <a:t>DROP </a:t>
            </a:r>
            <a:r>
              <a:rPr sz="1800" spc="-30" dirty="0">
                <a:solidFill>
                  <a:srgbClr val="292934"/>
                </a:solidFill>
                <a:latin typeface="Arial"/>
                <a:cs typeface="Arial"/>
              </a:rPr>
              <a:t>TABLE</a:t>
            </a:r>
            <a:r>
              <a:rPr sz="1800" spc="-155" dirty="0">
                <a:solidFill>
                  <a:srgbClr val="292934"/>
                </a:solidFill>
                <a:latin typeface="Arial"/>
                <a:cs typeface="Arial"/>
              </a:rPr>
              <a:t> </a:t>
            </a:r>
            <a:r>
              <a:rPr sz="1800" dirty="0">
                <a:solidFill>
                  <a:srgbClr val="292934"/>
                </a:solidFill>
                <a:latin typeface="Arial"/>
                <a:cs typeface="Arial"/>
              </a:rPr>
              <a:t>table_name</a:t>
            </a:r>
            <a:endParaRPr sz="1800" dirty="0">
              <a:latin typeface="Arial"/>
              <a:cs typeface="Arial"/>
            </a:endParaRPr>
          </a:p>
          <a:p>
            <a:pPr lvl="1">
              <a:lnSpc>
                <a:spcPct val="100000"/>
              </a:lnSpc>
              <a:buClr>
                <a:srgbClr val="93A299"/>
              </a:buClr>
              <a:buFont typeface="Arial"/>
              <a:buChar char="•"/>
            </a:pPr>
            <a:endParaRPr sz="1800" dirty="0">
              <a:latin typeface="Times New Roman"/>
              <a:cs typeface="Times New Roman"/>
            </a:endParaRPr>
          </a:p>
          <a:p>
            <a:pPr marL="195580" indent="-182880">
              <a:lnSpc>
                <a:spcPct val="100000"/>
              </a:lnSpc>
              <a:spcBef>
                <a:spcPts val="1315"/>
              </a:spcBef>
              <a:buClr>
                <a:srgbClr val="93A299"/>
              </a:buClr>
              <a:buSzPct val="85000"/>
              <a:buFont typeface="Arial"/>
              <a:buChar char="•"/>
              <a:tabLst>
                <a:tab pos="195580" algn="l"/>
              </a:tabLst>
            </a:pPr>
            <a:r>
              <a:rPr sz="2000" b="1" dirty="0">
                <a:solidFill>
                  <a:srgbClr val="292934"/>
                </a:solidFill>
                <a:latin typeface="Arial"/>
                <a:cs typeface="Arial"/>
              </a:rPr>
              <a:t>DROP</a:t>
            </a:r>
            <a:r>
              <a:rPr sz="2000" b="1" spc="-120" dirty="0">
                <a:solidFill>
                  <a:srgbClr val="292934"/>
                </a:solidFill>
                <a:latin typeface="Arial"/>
                <a:cs typeface="Arial"/>
              </a:rPr>
              <a:t> </a:t>
            </a:r>
            <a:r>
              <a:rPr sz="2000" b="1" spc="-40" dirty="0">
                <a:solidFill>
                  <a:srgbClr val="292934"/>
                </a:solidFill>
                <a:latin typeface="Arial"/>
                <a:cs typeface="Arial"/>
              </a:rPr>
              <a:t>DATABASE</a:t>
            </a:r>
            <a:endParaRPr sz="2000" dirty="0">
              <a:latin typeface="Arial"/>
              <a:cs typeface="Arial"/>
            </a:endParaRPr>
          </a:p>
          <a:p>
            <a:pPr marL="462280" lvl="1" indent="-182880">
              <a:lnSpc>
                <a:spcPct val="100000"/>
              </a:lnSpc>
              <a:spcBef>
                <a:spcPts val="450"/>
              </a:spcBef>
              <a:buClr>
                <a:srgbClr val="93A299"/>
              </a:buClr>
              <a:buSzPct val="83333"/>
              <a:buChar char="•"/>
              <a:tabLst>
                <a:tab pos="462280" algn="l"/>
              </a:tabLst>
            </a:pPr>
            <a:r>
              <a:rPr sz="1800" spc="-100" dirty="0">
                <a:solidFill>
                  <a:srgbClr val="292934"/>
                </a:solidFill>
                <a:latin typeface="Arial"/>
                <a:cs typeface="Arial"/>
              </a:rPr>
              <a:t>To </a:t>
            </a:r>
            <a:r>
              <a:rPr sz="1800" dirty="0">
                <a:solidFill>
                  <a:srgbClr val="292934"/>
                </a:solidFill>
                <a:latin typeface="Arial"/>
                <a:cs typeface="Arial"/>
              </a:rPr>
              <a:t>delete a database</a:t>
            </a:r>
            <a:endParaRPr sz="1800" dirty="0">
              <a:latin typeface="Arial"/>
              <a:cs typeface="Arial"/>
            </a:endParaRPr>
          </a:p>
          <a:p>
            <a:pPr marL="195580" indent="-182880">
              <a:lnSpc>
                <a:spcPct val="100000"/>
              </a:lnSpc>
              <a:spcBef>
                <a:spcPts val="484"/>
              </a:spcBef>
              <a:buClr>
                <a:srgbClr val="93A299"/>
              </a:buClr>
              <a:buSzPct val="85000"/>
              <a:buFont typeface="Arial"/>
              <a:buChar char="•"/>
              <a:tabLst>
                <a:tab pos="195580" algn="l"/>
              </a:tabLst>
            </a:pPr>
            <a:r>
              <a:rPr sz="2000" b="1" dirty="0">
                <a:solidFill>
                  <a:srgbClr val="292934"/>
                </a:solidFill>
                <a:latin typeface="Arial"/>
                <a:cs typeface="Arial"/>
              </a:rPr>
              <a:t>Syntax</a:t>
            </a:r>
            <a:endParaRPr sz="2000" dirty="0">
              <a:latin typeface="Arial"/>
              <a:cs typeface="Arial"/>
            </a:endParaRPr>
          </a:p>
          <a:p>
            <a:pPr marL="462280" lvl="1" indent="-182880">
              <a:lnSpc>
                <a:spcPct val="100000"/>
              </a:lnSpc>
              <a:spcBef>
                <a:spcPts val="350"/>
              </a:spcBef>
              <a:buClr>
                <a:srgbClr val="93A299"/>
              </a:buClr>
              <a:buSzPct val="83333"/>
              <a:buChar char="•"/>
              <a:tabLst>
                <a:tab pos="462280" algn="l"/>
              </a:tabLst>
            </a:pPr>
            <a:r>
              <a:rPr sz="1800" dirty="0">
                <a:solidFill>
                  <a:srgbClr val="292934"/>
                </a:solidFill>
                <a:latin typeface="Arial"/>
                <a:cs typeface="Arial"/>
              </a:rPr>
              <a:t>DROP </a:t>
            </a:r>
            <a:r>
              <a:rPr sz="1800" spc="-35" dirty="0">
                <a:solidFill>
                  <a:srgbClr val="292934"/>
                </a:solidFill>
                <a:latin typeface="Arial"/>
                <a:cs typeface="Arial"/>
              </a:rPr>
              <a:t>DATABASE</a:t>
            </a:r>
            <a:r>
              <a:rPr sz="1800" spc="-130" dirty="0">
                <a:solidFill>
                  <a:srgbClr val="292934"/>
                </a:solidFill>
                <a:latin typeface="Arial"/>
                <a:cs typeface="Arial"/>
              </a:rPr>
              <a:t> </a:t>
            </a:r>
            <a:r>
              <a:rPr sz="1800" dirty="0">
                <a:solidFill>
                  <a:srgbClr val="292934"/>
                </a:solidFill>
                <a:latin typeface="Arial"/>
                <a:cs typeface="Arial"/>
              </a:rPr>
              <a:t>database_name</a:t>
            </a:r>
            <a:endParaRPr sz="1800" dirty="0">
              <a:latin typeface="Arial"/>
              <a:cs typeface="Arial"/>
            </a:endParaRPr>
          </a:p>
        </p:txBody>
      </p:sp>
      <p:sp>
        <p:nvSpPr>
          <p:cNvPr id="3" name="object 3"/>
          <p:cNvSpPr txBox="1">
            <a:spLocks noGrp="1"/>
          </p:cNvSpPr>
          <p:nvPr>
            <p:ph type="title"/>
          </p:nvPr>
        </p:nvSpPr>
        <p:spPr>
          <a:xfrm>
            <a:off x="535940" y="500379"/>
            <a:ext cx="8072119" cy="1456809"/>
          </a:xfrm>
          <a:prstGeom prst="rect">
            <a:avLst/>
          </a:prstGeom>
        </p:spPr>
        <p:txBody>
          <a:bodyPr vert="horz" wrap="square" lIns="0" tIns="223520" rIns="0" bIns="0" rtlCol="0">
            <a:spAutoFit/>
          </a:bodyPr>
          <a:lstStyle/>
          <a:p>
            <a:pPr marL="12700">
              <a:lnSpc>
                <a:spcPct val="100000"/>
              </a:lnSpc>
            </a:pPr>
            <a:r>
              <a:rPr lang="en-US" b="1" dirty="0">
                <a:solidFill>
                  <a:srgbClr val="292934"/>
                </a:solidFill>
              </a:rPr>
              <a:t>Data Definition Language (DDL) </a:t>
            </a:r>
            <a:r>
              <a:rPr spc="-75" dirty="0"/>
              <a:t>DROP</a:t>
            </a:r>
            <a:r>
              <a:rPr spc="-434" dirty="0"/>
              <a:t> </a:t>
            </a:r>
            <a:r>
              <a:rPr spc="-165" dirty="0"/>
              <a:t>TABLE/DATABASE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45920"/>
            <a:ext cx="3587750" cy="1320165"/>
          </a:xfrm>
          <a:prstGeom prst="rect">
            <a:avLst/>
          </a:prstGeom>
        </p:spPr>
        <p:txBody>
          <a:bodyPr vert="horz" wrap="square" lIns="0" tIns="0" rIns="0" bIns="0" rtlCol="0">
            <a:spAutoFit/>
          </a:bodyPr>
          <a:lstStyle/>
          <a:p>
            <a:pPr marL="195580" indent="-182880">
              <a:lnSpc>
                <a:spcPct val="100000"/>
              </a:lnSpc>
              <a:buClr>
                <a:srgbClr val="93A299"/>
              </a:buClr>
              <a:buSzPct val="85000"/>
              <a:buFont typeface="Arial"/>
              <a:buChar char="•"/>
              <a:tabLst>
                <a:tab pos="195580" algn="l"/>
              </a:tabLst>
            </a:pPr>
            <a:r>
              <a:rPr sz="2000" b="1" spc="-25" dirty="0">
                <a:solidFill>
                  <a:srgbClr val="292934"/>
                </a:solidFill>
                <a:latin typeface="Arial"/>
                <a:cs typeface="Arial"/>
              </a:rPr>
              <a:t>CREATE</a:t>
            </a:r>
            <a:r>
              <a:rPr sz="2000" b="1" spc="-80" dirty="0">
                <a:solidFill>
                  <a:srgbClr val="292934"/>
                </a:solidFill>
                <a:latin typeface="Arial"/>
                <a:cs typeface="Arial"/>
              </a:rPr>
              <a:t> </a:t>
            </a:r>
            <a:r>
              <a:rPr sz="2000" b="1" spc="-40" dirty="0">
                <a:solidFill>
                  <a:srgbClr val="292934"/>
                </a:solidFill>
                <a:latin typeface="Arial"/>
                <a:cs typeface="Arial"/>
              </a:rPr>
              <a:t>DATABASE</a:t>
            </a:r>
            <a:endParaRPr sz="2000">
              <a:latin typeface="Arial"/>
              <a:cs typeface="Arial"/>
            </a:endParaRPr>
          </a:p>
          <a:p>
            <a:pPr marL="462280" lvl="1" indent="-182880">
              <a:lnSpc>
                <a:spcPct val="100000"/>
              </a:lnSpc>
              <a:spcBef>
                <a:spcPts val="430"/>
              </a:spcBef>
              <a:buClr>
                <a:srgbClr val="93A299"/>
              </a:buClr>
              <a:buSzPct val="83333"/>
              <a:buChar char="•"/>
              <a:tabLst>
                <a:tab pos="462280" algn="l"/>
              </a:tabLst>
            </a:pPr>
            <a:r>
              <a:rPr sz="1800" spc="-100" dirty="0">
                <a:solidFill>
                  <a:srgbClr val="292934"/>
                </a:solidFill>
                <a:latin typeface="Arial"/>
                <a:cs typeface="Arial"/>
              </a:rPr>
              <a:t>To </a:t>
            </a:r>
            <a:r>
              <a:rPr sz="1800" dirty="0">
                <a:solidFill>
                  <a:srgbClr val="292934"/>
                </a:solidFill>
                <a:latin typeface="Arial"/>
                <a:cs typeface="Arial"/>
              </a:rPr>
              <a:t>create a database</a:t>
            </a:r>
            <a:endParaRPr sz="1800">
              <a:latin typeface="Arial"/>
              <a:cs typeface="Arial"/>
            </a:endParaRPr>
          </a:p>
          <a:p>
            <a:pPr marL="195580" indent="-182880">
              <a:lnSpc>
                <a:spcPct val="100000"/>
              </a:lnSpc>
              <a:spcBef>
                <a:spcPts val="385"/>
              </a:spcBef>
              <a:buClr>
                <a:srgbClr val="93A299"/>
              </a:buClr>
              <a:buSzPct val="85000"/>
              <a:buFont typeface="Arial"/>
              <a:buChar char="•"/>
              <a:tabLst>
                <a:tab pos="195580" algn="l"/>
              </a:tabLst>
            </a:pPr>
            <a:r>
              <a:rPr sz="2000" b="1" dirty="0">
                <a:solidFill>
                  <a:srgbClr val="292934"/>
                </a:solidFill>
                <a:latin typeface="Arial"/>
                <a:cs typeface="Arial"/>
              </a:rPr>
              <a:t>Syntax</a:t>
            </a:r>
            <a:endParaRPr sz="2000">
              <a:latin typeface="Arial"/>
              <a:cs typeface="Arial"/>
            </a:endParaRPr>
          </a:p>
          <a:p>
            <a:pPr marL="462280" lvl="1" indent="-182880">
              <a:lnSpc>
                <a:spcPct val="100000"/>
              </a:lnSpc>
              <a:spcBef>
                <a:spcPts val="450"/>
              </a:spcBef>
              <a:buClr>
                <a:srgbClr val="93A299"/>
              </a:buClr>
              <a:buSzPct val="83333"/>
              <a:buChar char="•"/>
              <a:tabLst>
                <a:tab pos="462280" algn="l"/>
              </a:tabLst>
            </a:pPr>
            <a:r>
              <a:rPr sz="1800" spc="-25" dirty="0">
                <a:solidFill>
                  <a:srgbClr val="292934"/>
                </a:solidFill>
                <a:latin typeface="Arial"/>
                <a:cs typeface="Arial"/>
              </a:rPr>
              <a:t>CREATE </a:t>
            </a:r>
            <a:r>
              <a:rPr sz="1800" spc="-35" dirty="0">
                <a:solidFill>
                  <a:srgbClr val="292934"/>
                </a:solidFill>
                <a:latin typeface="Arial"/>
                <a:cs typeface="Arial"/>
              </a:rPr>
              <a:t>DATABASE</a:t>
            </a:r>
            <a:r>
              <a:rPr sz="1800" spc="-25" dirty="0">
                <a:solidFill>
                  <a:srgbClr val="292934"/>
                </a:solidFill>
                <a:latin typeface="Arial"/>
                <a:cs typeface="Arial"/>
              </a:rPr>
              <a:t> </a:t>
            </a:r>
            <a:r>
              <a:rPr sz="1800" spc="-5" dirty="0">
                <a:solidFill>
                  <a:srgbClr val="292934"/>
                </a:solidFill>
                <a:latin typeface="Arial"/>
                <a:cs typeface="Arial"/>
              </a:rPr>
              <a:t>dbname;</a:t>
            </a:r>
            <a:endParaRPr sz="1800">
              <a:latin typeface="Arial"/>
              <a:cs typeface="Arial"/>
            </a:endParaRPr>
          </a:p>
        </p:txBody>
      </p:sp>
      <p:sp>
        <p:nvSpPr>
          <p:cNvPr id="3" name="object 3"/>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35" dirty="0"/>
              <a:t>CREATE</a:t>
            </a:r>
            <a:r>
              <a:rPr spc="-290" dirty="0"/>
              <a:t> </a:t>
            </a:r>
            <a:r>
              <a:rPr spc="-175" dirty="0"/>
              <a:t>DATABASE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100" dirty="0"/>
              <a:t>Aliases</a:t>
            </a:r>
          </a:p>
        </p:txBody>
      </p:sp>
      <p:sp>
        <p:nvSpPr>
          <p:cNvPr id="3" name="object 3"/>
          <p:cNvSpPr txBox="1"/>
          <p:nvPr/>
        </p:nvSpPr>
        <p:spPr>
          <a:xfrm>
            <a:off x="535940" y="1645920"/>
            <a:ext cx="6646545" cy="3235325"/>
          </a:xfrm>
          <a:prstGeom prst="rect">
            <a:avLst/>
          </a:prstGeom>
        </p:spPr>
        <p:txBody>
          <a:bodyPr vert="horz" wrap="square" lIns="0" tIns="0" rIns="0" bIns="0" rtlCol="0">
            <a:spAutoFit/>
          </a:bodyPr>
          <a:lstStyle/>
          <a:p>
            <a:pPr marL="195580" indent="-182880">
              <a:lnSpc>
                <a:spcPct val="100000"/>
              </a:lnSpc>
              <a:buClr>
                <a:srgbClr val="93A299"/>
              </a:buClr>
              <a:buSzPct val="85416"/>
              <a:buChar char="•"/>
              <a:tabLst>
                <a:tab pos="195580" algn="l"/>
              </a:tabLst>
            </a:pPr>
            <a:r>
              <a:rPr sz="2400" dirty="0">
                <a:solidFill>
                  <a:srgbClr val="292934"/>
                </a:solidFill>
                <a:latin typeface="Arial"/>
                <a:cs typeface="Arial"/>
              </a:rPr>
              <a:t>Used to temporarily rename a table or a</a:t>
            </a:r>
            <a:r>
              <a:rPr sz="2400" spc="-100" dirty="0">
                <a:solidFill>
                  <a:srgbClr val="292934"/>
                </a:solidFill>
                <a:latin typeface="Arial"/>
                <a:cs typeface="Arial"/>
              </a:rPr>
              <a:t> </a:t>
            </a:r>
            <a:r>
              <a:rPr sz="2400" dirty="0">
                <a:solidFill>
                  <a:srgbClr val="292934"/>
                </a:solidFill>
                <a:latin typeface="Arial"/>
                <a:cs typeface="Arial"/>
              </a:rPr>
              <a:t>column</a:t>
            </a:r>
            <a:endParaRPr sz="2400" dirty="0">
              <a:latin typeface="Arial"/>
              <a:cs typeface="Arial"/>
            </a:endParaRPr>
          </a:p>
          <a:p>
            <a:pPr>
              <a:lnSpc>
                <a:spcPct val="100000"/>
              </a:lnSpc>
              <a:spcBef>
                <a:spcPts val="28"/>
              </a:spcBef>
              <a:buFont typeface="Arial"/>
              <a:buChar char="•"/>
            </a:pPr>
            <a:endParaRPr sz="3450" dirty="0">
              <a:latin typeface="Times New Roman"/>
              <a:cs typeface="Times New Roman"/>
            </a:endParaRPr>
          </a:p>
          <a:p>
            <a:pPr marL="195580" indent="-182880">
              <a:lnSpc>
                <a:spcPct val="100000"/>
              </a:lnSpc>
              <a:buClr>
                <a:srgbClr val="93A299"/>
              </a:buClr>
              <a:buSzPct val="83333"/>
              <a:buFont typeface="Arial"/>
              <a:buChar char="•"/>
              <a:tabLst>
                <a:tab pos="195580" algn="l"/>
              </a:tabLst>
            </a:pPr>
            <a:r>
              <a:rPr sz="2400" b="1" dirty="0">
                <a:solidFill>
                  <a:srgbClr val="292934"/>
                </a:solidFill>
                <a:latin typeface="Arial"/>
                <a:cs typeface="Arial"/>
              </a:rPr>
              <a:t>Syntax</a:t>
            </a:r>
            <a:endParaRPr sz="2400" dirty="0">
              <a:latin typeface="Arial"/>
              <a:cs typeface="Arial"/>
            </a:endParaRPr>
          </a:p>
          <a:p>
            <a:pPr marL="279400">
              <a:lnSpc>
                <a:spcPct val="100000"/>
              </a:lnSpc>
              <a:spcBef>
                <a:spcPts val="375"/>
              </a:spcBef>
            </a:pPr>
            <a:r>
              <a:rPr sz="1800" dirty="0">
                <a:solidFill>
                  <a:srgbClr val="292934"/>
                </a:solidFill>
                <a:latin typeface="Arial"/>
                <a:cs typeface="Arial"/>
              </a:rPr>
              <a:t>SELECT </a:t>
            </a:r>
            <a:r>
              <a:rPr sz="1800" i="1" dirty="0">
                <a:solidFill>
                  <a:srgbClr val="292934"/>
                </a:solidFill>
                <a:latin typeface="Arial"/>
                <a:cs typeface="Arial"/>
              </a:rPr>
              <a:t>column_name </a:t>
            </a:r>
            <a:r>
              <a:rPr sz="1800" dirty="0">
                <a:solidFill>
                  <a:srgbClr val="292934"/>
                </a:solidFill>
                <a:latin typeface="Arial"/>
                <a:cs typeface="Arial"/>
              </a:rPr>
              <a:t>AS</a:t>
            </a:r>
            <a:r>
              <a:rPr sz="1800" spc="-240" dirty="0">
                <a:solidFill>
                  <a:srgbClr val="292934"/>
                </a:solidFill>
                <a:latin typeface="Arial"/>
                <a:cs typeface="Arial"/>
              </a:rPr>
              <a:t> </a:t>
            </a:r>
            <a:r>
              <a:rPr sz="1800" i="1" dirty="0">
                <a:solidFill>
                  <a:srgbClr val="292934"/>
                </a:solidFill>
                <a:latin typeface="Arial"/>
                <a:cs typeface="Arial"/>
              </a:rPr>
              <a:t>alias_name</a:t>
            </a:r>
            <a:endParaRPr sz="1800" dirty="0">
              <a:latin typeface="Arial"/>
              <a:cs typeface="Arial"/>
            </a:endParaRPr>
          </a:p>
          <a:p>
            <a:pPr marL="279400">
              <a:lnSpc>
                <a:spcPct val="100000"/>
              </a:lnSpc>
              <a:spcBef>
                <a:spcPts val="5"/>
              </a:spcBef>
            </a:pPr>
            <a:r>
              <a:rPr sz="1800" dirty="0">
                <a:solidFill>
                  <a:srgbClr val="292934"/>
                </a:solidFill>
                <a:latin typeface="Arial"/>
                <a:cs typeface="Arial"/>
              </a:rPr>
              <a:t>FROM</a:t>
            </a:r>
            <a:r>
              <a:rPr sz="1800" spc="-50" dirty="0">
                <a:solidFill>
                  <a:srgbClr val="292934"/>
                </a:solidFill>
                <a:latin typeface="Arial"/>
                <a:cs typeface="Arial"/>
              </a:rPr>
              <a:t> </a:t>
            </a:r>
            <a:r>
              <a:rPr sz="1800" i="1" spc="-5" dirty="0">
                <a:solidFill>
                  <a:srgbClr val="292934"/>
                </a:solidFill>
                <a:latin typeface="Arial"/>
                <a:cs typeface="Arial"/>
              </a:rPr>
              <a:t>table_name;</a:t>
            </a:r>
            <a:endParaRPr sz="1800" dirty="0">
              <a:latin typeface="Arial"/>
              <a:cs typeface="Arial"/>
            </a:endParaRPr>
          </a:p>
          <a:p>
            <a:pPr>
              <a:lnSpc>
                <a:spcPct val="100000"/>
              </a:lnSpc>
            </a:pPr>
            <a:endParaRPr sz="1800" dirty="0">
              <a:latin typeface="Times New Roman"/>
              <a:cs typeface="Times New Roman"/>
            </a:endParaRPr>
          </a:p>
          <a:p>
            <a:pPr marL="195580" indent="-182880">
              <a:lnSpc>
                <a:spcPct val="100000"/>
              </a:lnSpc>
              <a:spcBef>
                <a:spcPts val="1095"/>
              </a:spcBef>
              <a:buClr>
                <a:srgbClr val="93A299"/>
              </a:buClr>
              <a:buSzPct val="84090"/>
              <a:buChar char="•"/>
              <a:tabLst>
                <a:tab pos="195580" algn="l"/>
              </a:tabLst>
            </a:pPr>
            <a:r>
              <a:rPr sz="2200" dirty="0">
                <a:solidFill>
                  <a:srgbClr val="292934"/>
                </a:solidFill>
                <a:latin typeface="Arial"/>
                <a:cs typeface="Arial"/>
              </a:rPr>
              <a:t>Examples</a:t>
            </a:r>
            <a:endParaRPr sz="2200" dirty="0">
              <a:latin typeface="Arial"/>
              <a:cs typeface="Arial"/>
            </a:endParaRPr>
          </a:p>
          <a:p>
            <a:pPr marL="279400" marR="2399030">
              <a:lnSpc>
                <a:spcPct val="115700"/>
              </a:lnSpc>
              <a:spcBef>
                <a:spcPts val="125"/>
              </a:spcBef>
            </a:pPr>
            <a:r>
              <a:rPr sz="1800" dirty="0">
                <a:solidFill>
                  <a:srgbClr val="292934"/>
                </a:solidFill>
                <a:latin typeface="Arial"/>
                <a:cs typeface="Arial"/>
              </a:rPr>
              <a:t>SELECT CustomerName AS</a:t>
            </a:r>
            <a:r>
              <a:rPr sz="1800" spc="-235" dirty="0">
                <a:solidFill>
                  <a:srgbClr val="292934"/>
                </a:solidFill>
                <a:latin typeface="Arial"/>
                <a:cs typeface="Arial"/>
              </a:rPr>
              <a:t> </a:t>
            </a:r>
            <a:r>
              <a:rPr sz="1800" dirty="0">
                <a:solidFill>
                  <a:srgbClr val="292934"/>
                </a:solidFill>
                <a:latin typeface="Arial"/>
                <a:cs typeface="Arial"/>
              </a:rPr>
              <a:t>Customer  FROM</a:t>
            </a:r>
            <a:r>
              <a:rPr sz="1800" spc="-100" dirty="0">
                <a:solidFill>
                  <a:srgbClr val="292934"/>
                </a:solidFill>
                <a:latin typeface="Arial"/>
                <a:cs typeface="Arial"/>
              </a:rPr>
              <a:t> </a:t>
            </a:r>
            <a:r>
              <a:rPr sz="1800" dirty="0">
                <a:solidFill>
                  <a:srgbClr val="292934"/>
                </a:solidFill>
                <a:latin typeface="Arial"/>
                <a:cs typeface="Arial"/>
              </a:rPr>
              <a:t>Customers;</a:t>
            </a:r>
            <a:endParaRPr sz="1800" dirty="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20" rIns="0" bIns="0" rtlCol="0">
            <a:spAutoFit/>
          </a:bodyPr>
          <a:lstStyle/>
          <a:p>
            <a:pPr marL="12700">
              <a:lnSpc>
                <a:spcPct val="100000"/>
              </a:lnSpc>
            </a:pPr>
            <a:r>
              <a:rPr spc="-70" dirty="0"/>
              <a:t>SQL</a:t>
            </a:r>
            <a:r>
              <a:rPr spc="-440" dirty="0"/>
              <a:t> </a:t>
            </a:r>
            <a:r>
              <a:rPr spc="-100" dirty="0"/>
              <a:t>commands</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195580" indent="-182880">
              <a:lnSpc>
                <a:spcPct val="100000"/>
              </a:lnSpc>
              <a:buClr>
                <a:srgbClr val="93A299"/>
              </a:buClr>
              <a:buSzPct val="85000"/>
              <a:buChar char="•"/>
              <a:tabLst>
                <a:tab pos="195580" algn="l"/>
              </a:tabLst>
            </a:pPr>
            <a:r>
              <a:rPr sz="2000" spc="-35" dirty="0"/>
              <a:t>SELECT:</a:t>
            </a:r>
            <a:r>
              <a:rPr sz="2000" spc="15" dirty="0"/>
              <a:t> </a:t>
            </a:r>
            <a:r>
              <a:rPr sz="2000" u="sng" spc="-5" dirty="0">
                <a:solidFill>
                  <a:srgbClr val="0000FF"/>
                </a:solidFill>
                <a:hlinkClick r:id="rId2"/>
              </a:rPr>
              <a:t>http://www.w3schools.com/sql/sql_select.asp</a:t>
            </a:r>
            <a:endParaRPr sz="2000" dirty="0"/>
          </a:p>
          <a:p>
            <a:pPr marL="195580" indent="-182880">
              <a:lnSpc>
                <a:spcPct val="100000"/>
              </a:lnSpc>
              <a:spcBef>
                <a:spcPts val="480"/>
              </a:spcBef>
              <a:buClr>
                <a:srgbClr val="93A299"/>
              </a:buClr>
              <a:buSzPct val="85000"/>
              <a:buChar char="•"/>
              <a:tabLst>
                <a:tab pos="195580" algn="l"/>
              </a:tabLst>
            </a:pPr>
            <a:r>
              <a:rPr sz="2000" spc="-10" dirty="0"/>
              <a:t>INSERT INTO:</a:t>
            </a:r>
            <a:r>
              <a:rPr sz="2000" dirty="0"/>
              <a:t> </a:t>
            </a:r>
            <a:r>
              <a:rPr sz="2000" u="sng" spc="-5" dirty="0">
                <a:solidFill>
                  <a:srgbClr val="0000FF"/>
                </a:solidFill>
                <a:hlinkClick r:id="rId3"/>
              </a:rPr>
              <a:t>http://www.w3schools.com/sql/sql_insert.asp</a:t>
            </a:r>
            <a:endParaRPr sz="2000" dirty="0"/>
          </a:p>
          <a:p>
            <a:pPr marL="195580" indent="-182880">
              <a:lnSpc>
                <a:spcPct val="100000"/>
              </a:lnSpc>
              <a:spcBef>
                <a:spcPts val="400"/>
              </a:spcBef>
              <a:buClr>
                <a:srgbClr val="93A299"/>
              </a:buClr>
              <a:buSzPct val="85000"/>
              <a:buChar char="•"/>
              <a:tabLst>
                <a:tab pos="195580" algn="l"/>
              </a:tabLst>
            </a:pPr>
            <a:r>
              <a:rPr sz="2000" spc="-25" dirty="0"/>
              <a:t>UPDATE:</a:t>
            </a:r>
            <a:r>
              <a:rPr sz="2000" spc="20" dirty="0"/>
              <a:t> </a:t>
            </a:r>
            <a:r>
              <a:rPr sz="2000" u="sng" spc="-5" dirty="0">
                <a:solidFill>
                  <a:srgbClr val="0000FF"/>
                </a:solidFill>
                <a:hlinkClick r:id="rId4"/>
              </a:rPr>
              <a:t>http://www.w3schools.com/sql/sql_update.asp</a:t>
            </a:r>
            <a:endParaRPr sz="2000" dirty="0"/>
          </a:p>
          <a:p>
            <a:pPr marL="195580" indent="-182880">
              <a:lnSpc>
                <a:spcPct val="100000"/>
              </a:lnSpc>
              <a:spcBef>
                <a:spcPts val="500"/>
              </a:spcBef>
              <a:buClr>
                <a:srgbClr val="93A299"/>
              </a:buClr>
              <a:buSzPct val="85000"/>
              <a:buChar char="•"/>
              <a:tabLst>
                <a:tab pos="195580" algn="l"/>
              </a:tabLst>
            </a:pPr>
            <a:r>
              <a:rPr sz="2000" dirty="0"/>
              <a:t>DELETE:</a:t>
            </a:r>
            <a:r>
              <a:rPr sz="2000" spc="-5" dirty="0"/>
              <a:t> </a:t>
            </a:r>
            <a:r>
              <a:rPr sz="2000" u="sng" spc="-5" dirty="0">
                <a:solidFill>
                  <a:srgbClr val="0000FF"/>
                </a:solidFill>
                <a:hlinkClick r:id="rId5"/>
              </a:rPr>
              <a:t>http://www.w3schools.com/sql/sql_delete.asp</a:t>
            </a:r>
            <a:endParaRPr sz="2000" dirty="0"/>
          </a:p>
          <a:p>
            <a:pPr marL="195580" indent="-182880">
              <a:lnSpc>
                <a:spcPct val="100000"/>
              </a:lnSpc>
              <a:spcBef>
                <a:spcPts val="500"/>
              </a:spcBef>
              <a:buClr>
                <a:srgbClr val="93A299"/>
              </a:buClr>
              <a:buSzPct val="85000"/>
              <a:buChar char="•"/>
              <a:tabLst>
                <a:tab pos="195580" algn="l"/>
              </a:tabLst>
            </a:pPr>
            <a:r>
              <a:rPr sz="2000" dirty="0"/>
              <a:t>ORDER </a:t>
            </a:r>
            <a:r>
              <a:rPr sz="2000" spc="-40" dirty="0"/>
              <a:t>BY:</a:t>
            </a:r>
            <a:r>
              <a:rPr sz="2000" spc="80" dirty="0"/>
              <a:t> </a:t>
            </a:r>
            <a:r>
              <a:rPr sz="2000" u="sng" spc="-10" dirty="0">
                <a:solidFill>
                  <a:srgbClr val="0000FF"/>
                </a:solidFill>
                <a:hlinkClick r:id="rId6"/>
              </a:rPr>
              <a:t>http://www.w3schools.com/sql/sql_orderby.asp</a:t>
            </a:r>
            <a:endParaRPr sz="2000" dirty="0"/>
          </a:p>
          <a:p>
            <a:pPr marL="195580" indent="-182880">
              <a:lnSpc>
                <a:spcPct val="100000"/>
              </a:lnSpc>
              <a:spcBef>
                <a:spcPts val="500"/>
              </a:spcBef>
              <a:buClr>
                <a:srgbClr val="93A299"/>
              </a:buClr>
              <a:buSzPct val="85000"/>
              <a:buChar char="•"/>
              <a:tabLst>
                <a:tab pos="195580" algn="l"/>
              </a:tabLst>
            </a:pPr>
            <a:r>
              <a:rPr sz="2000" dirty="0"/>
              <a:t>WHERE:</a:t>
            </a:r>
            <a:r>
              <a:rPr sz="2000" spc="-5" dirty="0"/>
              <a:t> </a:t>
            </a:r>
            <a:r>
              <a:rPr sz="2000" u="sng" spc="-5" dirty="0">
                <a:solidFill>
                  <a:srgbClr val="0000FF"/>
                </a:solidFill>
                <a:hlinkClick r:id="rId7"/>
              </a:rPr>
              <a:t>http://www.w3schools.com/sql/sql_where.asp</a:t>
            </a:r>
            <a:endParaRPr sz="2000" dirty="0"/>
          </a:p>
          <a:p>
            <a:pPr marL="195580" indent="-182880">
              <a:lnSpc>
                <a:spcPct val="100000"/>
              </a:lnSpc>
              <a:spcBef>
                <a:spcPts val="500"/>
              </a:spcBef>
              <a:buClr>
                <a:srgbClr val="93A299"/>
              </a:buClr>
              <a:buSzPct val="85000"/>
              <a:buChar char="•"/>
              <a:tabLst>
                <a:tab pos="195580" algn="l"/>
              </a:tabLst>
            </a:pPr>
            <a:r>
              <a:rPr sz="2000" dirty="0"/>
              <a:t>AS (Aliases):</a:t>
            </a:r>
            <a:r>
              <a:rPr sz="2000" spc="-10" dirty="0"/>
              <a:t> </a:t>
            </a:r>
            <a:r>
              <a:rPr sz="2000" u="sng" spc="-5" dirty="0">
                <a:solidFill>
                  <a:srgbClr val="0000FF"/>
                </a:solidFill>
                <a:hlinkClick r:id="rId8"/>
              </a:rPr>
              <a:t>http://www.w3schools.com/sql/sql_alias.asp</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3039" rIns="0" bIns="0" rtlCol="0">
            <a:spAutoFit/>
          </a:bodyPr>
          <a:lstStyle/>
          <a:p>
            <a:pPr marL="12700">
              <a:lnSpc>
                <a:spcPct val="100000"/>
              </a:lnSpc>
            </a:pPr>
            <a:r>
              <a:rPr sz="3600" spc="-95" dirty="0"/>
              <a:t>Weak</a:t>
            </a:r>
            <a:r>
              <a:rPr sz="3600" spc="-285" dirty="0"/>
              <a:t> </a:t>
            </a:r>
            <a:r>
              <a:rPr sz="3600" spc="-90" dirty="0"/>
              <a:t>Entity</a:t>
            </a:r>
            <a:endParaRPr sz="3600"/>
          </a:p>
        </p:txBody>
      </p:sp>
      <p:sp>
        <p:nvSpPr>
          <p:cNvPr id="3" name="object 3"/>
          <p:cNvSpPr txBox="1"/>
          <p:nvPr/>
        </p:nvSpPr>
        <p:spPr>
          <a:xfrm>
            <a:off x="535940" y="1645920"/>
            <a:ext cx="7539355" cy="1397000"/>
          </a:xfrm>
          <a:prstGeom prst="rect">
            <a:avLst/>
          </a:prstGeom>
        </p:spPr>
        <p:txBody>
          <a:bodyPr vert="horz" wrap="square" lIns="0" tIns="0" rIns="0" bIns="0" rtlCol="0">
            <a:spAutoFit/>
          </a:bodyPr>
          <a:lstStyle/>
          <a:p>
            <a:pPr marL="195580" indent="-182880">
              <a:lnSpc>
                <a:spcPct val="100000"/>
              </a:lnSpc>
              <a:buClr>
                <a:srgbClr val="93A299"/>
              </a:buClr>
              <a:buSzPct val="85416"/>
              <a:buFont typeface="Arial"/>
              <a:buChar char="•"/>
              <a:tabLst>
                <a:tab pos="195580" algn="l"/>
              </a:tabLst>
            </a:pPr>
            <a:r>
              <a:rPr sz="2400" b="1" dirty="0">
                <a:solidFill>
                  <a:srgbClr val="292934"/>
                </a:solidFill>
                <a:latin typeface="Arial"/>
                <a:cs typeface="Arial"/>
              </a:rPr>
              <a:t>Conditions</a:t>
            </a:r>
            <a:endParaRPr sz="2400">
              <a:latin typeface="Arial"/>
              <a:cs typeface="Arial"/>
            </a:endParaRPr>
          </a:p>
          <a:p>
            <a:pPr marL="736600" lvl="1" indent="-457200">
              <a:lnSpc>
                <a:spcPct val="100000"/>
              </a:lnSpc>
              <a:spcBef>
                <a:spcPts val="400"/>
              </a:spcBef>
              <a:buClr>
                <a:srgbClr val="93A299"/>
              </a:buClr>
              <a:buSzPct val="85000"/>
              <a:buAutoNum type="arabicPeriod"/>
              <a:tabLst>
                <a:tab pos="736600" algn="l"/>
              </a:tabLst>
            </a:pPr>
            <a:r>
              <a:rPr sz="2000" dirty="0">
                <a:solidFill>
                  <a:srgbClr val="292934"/>
                </a:solidFill>
                <a:latin typeface="Arial"/>
                <a:cs typeface="Arial"/>
              </a:rPr>
              <a:t>The entity must be existence-dependent on its parent</a:t>
            </a:r>
            <a:r>
              <a:rPr sz="2000" spc="-90" dirty="0">
                <a:solidFill>
                  <a:srgbClr val="292934"/>
                </a:solidFill>
                <a:latin typeface="Arial"/>
                <a:cs typeface="Arial"/>
              </a:rPr>
              <a:t> </a:t>
            </a:r>
            <a:r>
              <a:rPr sz="2000" spc="-25" dirty="0">
                <a:solidFill>
                  <a:srgbClr val="292934"/>
                </a:solidFill>
                <a:latin typeface="Arial"/>
                <a:cs typeface="Arial"/>
              </a:rPr>
              <a:t>entity.</a:t>
            </a:r>
            <a:endParaRPr sz="2000">
              <a:latin typeface="Arial"/>
              <a:cs typeface="Arial"/>
            </a:endParaRPr>
          </a:p>
          <a:p>
            <a:pPr marL="736600" marR="5080" lvl="1" indent="-457200">
              <a:lnSpc>
                <a:spcPct val="100800"/>
              </a:lnSpc>
              <a:spcBef>
                <a:spcPts val="480"/>
              </a:spcBef>
              <a:buClr>
                <a:srgbClr val="93A299"/>
              </a:buClr>
              <a:buSzPct val="85000"/>
              <a:buAutoNum type="arabicPeriod"/>
              <a:tabLst>
                <a:tab pos="736600" algn="l"/>
              </a:tabLst>
            </a:pPr>
            <a:r>
              <a:rPr sz="2000" dirty="0">
                <a:solidFill>
                  <a:srgbClr val="292934"/>
                </a:solidFill>
                <a:latin typeface="Arial"/>
                <a:cs typeface="Arial"/>
              </a:rPr>
              <a:t>The entity must inherit at least part of its primary key from</a:t>
            </a:r>
            <a:r>
              <a:rPr sz="2000" spc="-130" dirty="0">
                <a:solidFill>
                  <a:srgbClr val="292934"/>
                </a:solidFill>
                <a:latin typeface="Arial"/>
                <a:cs typeface="Arial"/>
              </a:rPr>
              <a:t> </a:t>
            </a:r>
            <a:r>
              <a:rPr sz="2000" dirty="0">
                <a:solidFill>
                  <a:srgbClr val="292934"/>
                </a:solidFill>
                <a:latin typeface="Arial"/>
                <a:cs typeface="Arial"/>
              </a:rPr>
              <a:t>its  parent</a:t>
            </a:r>
            <a:r>
              <a:rPr sz="2000" spc="-80" dirty="0">
                <a:solidFill>
                  <a:srgbClr val="292934"/>
                </a:solidFill>
                <a:latin typeface="Arial"/>
                <a:cs typeface="Arial"/>
              </a:rPr>
              <a:t> </a:t>
            </a:r>
            <a:r>
              <a:rPr sz="2000" spc="-25" dirty="0">
                <a:solidFill>
                  <a:srgbClr val="292934"/>
                </a:solidFill>
                <a:latin typeface="Arial"/>
                <a:cs typeface="Arial"/>
              </a:rPr>
              <a:t>entity.</a:t>
            </a:r>
            <a:endParaRPr sz="2000">
              <a:latin typeface="Arial"/>
              <a:cs typeface="Arial"/>
            </a:endParaRPr>
          </a:p>
        </p:txBody>
      </p:sp>
    </p:spTree>
    <p:extLst>
      <p:ext uri="{BB962C8B-B14F-4D97-AF65-F5344CB8AC3E}">
        <p14:creationId xmlns:p14="http://schemas.microsoft.com/office/powerpoint/2010/main" val="113244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3039" rIns="0" bIns="0" rtlCol="0">
            <a:spAutoFit/>
          </a:bodyPr>
          <a:lstStyle/>
          <a:p>
            <a:pPr marL="12700">
              <a:lnSpc>
                <a:spcPct val="100000"/>
              </a:lnSpc>
            </a:pPr>
            <a:r>
              <a:rPr sz="3600" spc="-100" dirty="0"/>
              <a:t>Relationship</a:t>
            </a:r>
            <a:r>
              <a:rPr sz="3600" spc="-245" dirty="0"/>
              <a:t> </a:t>
            </a:r>
            <a:r>
              <a:rPr sz="3600" spc="-100" dirty="0"/>
              <a:t>Participation</a:t>
            </a:r>
            <a:endParaRPr sz="3600"/>
          </a:p>
        </p:txBody>
      </p:sp>
      <p:sp>
        <p:nvSpPr>
          <p:cNvPr id="3" name="object 3"/>
          <p:cNvSpPr/>
          <p:nvPr/>
        </p:nvSpPr>
        <p:spPr>
          <a:xfrm>
            <a:off x="367787" y="1679989"/>
            <a:ext cx="8484618" cy="114962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67787" y="3796787"/>
            <a:ext cx="8484618" cy="1149623"/>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14569" y="2056676"/>
            <a:ext cx="7916545" cy="3683060"/>
          </a:xfrm>
          <a:prstGeom prst="rect">
            <a:avLst/>
          </a:prstGeom>
        </p:spPr>
        <p:txBody>
          <a:bodyPr vert="horz" wrap="square" lIns="0" tIns="0" rIns="0" bIns="0" rtlCol="0">
            <a:spAutoFit/>
          </a:bodyPr>
          <a:lstStyle/>
          <a:p>
            <a:pPr marL="12700">
              <a:lnSpc>
                <a:spcPct val="100000"/>
              </a:lnSpc>
            </a:pPr>
            <a:r>
              <a:rPr sz="2400" b="1" dirty="0">
                <a:solidFill>
                  <a:srgbClr val="FFFFFF"/>
                </a:solidFill>
                <a:latin typeface="Arial"/>
                <a:cs typeface="Arial"/>
              </a:rPr>
              <a:t>Optional</a:t>
            </a:r>
            <a:r>
              <a:rPr sz="2400" b="1" spc="-105" dirty="0">
                <a:solidFill>
                  <a:srgbClr val="FFFFFF"/>
                </a:solidFill>
                <a:latin typeface="Arial"/>
                <a:cs typeface="Arial"/>
              </a:rPr>
              <a:t> </a:t>
            </a:r>
            <a:r>
              <a:rPr sz="2400" b="1" dirty="0">
                <a:solidFill>
                  <a:srgbClr val="FFFFFF"/>
                </a:solidFill>
                <a:latin typeface="Arial"/>
                <a:cs typeface="Arial"/>
              </a:rPr>
              <a:t>participation</a:t>
            </a:r>
            <a:r>
              <a:rPr lang="en-US" sz="2400" b="1" dirty="0">
                <a:solidFill>
                  <a:srgbClr val="FFFFFF"/>
                </a:solidFill>
                <a:latin typeface="Arial"/>
                <a:cs typeface="Arial"/>
              </a:rPr>
              <a:t>=Optinality</a:t>
            </a:r>
            <a:endParaRPr sz="2400" dirty="0">
              <a:latin typeface="Arial"/>
              <a:cs typeface="Arial"/>
            </a:endParaRPr>
          </a:p>
          <a:p>
            <a:pPr>
              <a:lnSpc>
                <a:spcPct val="100000"/>
              </a:lnSpc>
              <a:spcBef>
                <a:spcPts val="52"/>
              </a:spcBef>
            </a:pPr>
            <a:endParaRPr sz="3000" dirty="0">
              <a:latin typeface="Times New Roman"/>
              <a:cs typeface="Times New Roman"/>
            </a:endParaRPr>
          </a:p>
          <a:p>
            <a:pPr marL="363220" marR="5080" indent="-228600">
              <a:lnSpc>
                <a:spcPts val="2500"/>
              </a:lnSpc>
              <a:buChar char="•"/>
              <a:tabLst>
                <a:tab pos="363855" algn="l"/>
              </a:tabLst>
            </a:pPr>
            <a:r>
              <a:rPr sz="2400" dirty="0">
                <a:solidFill>
                  <a:srgbClr val="292934"/>
                </a:solidFill>
                <a:latin typeface="Arial"/>
                <a:cs typeface="Arial"/>
              </a:rPr>
              <a:t>One entity occurrence does not require a</a:t>
            </a:r>
            <a:r>
              <a:rPr sz="2400" spc="-105" dirty="0">
                <a:solidFill>
                  <a:srgbClr val="292934"/>
                </a:solidFill>
                <a:latin typeface="Arial"/>
                <a:cs typeface="Arial"/>
              </a:rPr>
              <a:t> </a:t>
            </a:r>
            <a:r>
              <a:rPr sz="2400" dirty="0">
                <a:solidFill>
                  <a:srgbClr val="292934"/>
                </a:solidFill>
                <a:latin typeface="Arial"/>
                <a:cs typeface="Arial"/>
              </a:rPr>
              <a:t>corresponding  entity occurrence in a particular</a:t>
            </a:r>
            <a:r>
              <a:rPr sz="2400" spc="-100" dirty="0">
                <a:solidFill>
                  <a:srgbClr val="292934"/>
                </a:solidFill>
                <a:latin typeface="Arial"/>
                <a:cs typeface="Arial"/>
              </a:rPr>
              <a:t> </a:t>
            </a:r>
            <a:r>
              <a:rPr sz="2400" dirty="0">
                <a:solidFill>
                  <a:srgbClr val="292934"/>
                </a:solidFill>
                <a:latin typeface="Arial"/>
                <a:cs typeface="Arial"/>
              </a:rPr>
              <a:t>relationship</a:t>
            </a:r>
            <a:endParaRPr sz="2400" dirty="0">
              <a:latin typeface="Arial"/>
              <a:cs typeface="Arial"/>
            </a:endParaRPr>
          </a:p>
          <a:p>
            <a:pPr>
              <a:lnSpc>
                <a:spcPct val="100000"/>
              </a:lnSpc>
              <a:buClr>
                <a:srgbClr val="292934"/>
              </a:buClr>
              <a:buFont typeface="Arial"/>
              <a:buChar char="•"/>
            </a:pPr>
            <a:endParaRPr sz="2400" dirty="0">
              <a:latin typeface="Times New Roman"/>
              <a:cs typeface="Times New Roman"/>
            </a:endParaRPr>
          </a:p>
          <a:p>
            <a:pPr>
              <a:lnSpc>
                <a:spcPct val="100000"/>
              </a:lnSpc>
              <a:spcBef>
                <a:spcPts val="53"/>
              </a:spcBef>
              <a:buClr>
                <a:srgbClr val="292934"/>
              </a:buClr>
              <a:buFont typeface="Arial"/>
              <a:buChar char="•"/>
            </a:pPr>
            <a:endParaRPr sz="2150" dirty="0">
              <a:latin typeface="Times New Roman"/>
              <a:cs typeface="Times New Roman"/>
            </a:endParaRPr>
          </a:p>
          <a:p>
            <a:pPr marL="12700">
              <a:lnSpc>
                <a:spcPct val="100000"/>
              </a:lnSpc>
            </a:pPr>
            <a:r>
              <a:rPr sz="2400" b="1" dirty="0">
                <a:solidFill>
                  <a:srgbClr val="FFFFFF"/>
                </a:solidFill>
                <a:latin typeface="Arial"/>
                <a:cs typeface="Arial"/>
              </a:rPr>
              <a:t>Mandatory</a:t>
            </a:r>
            <a:r>
              <a:rPr sz="2400" b="1" spc="-100" dirty="0">
                <a:solidFill>
                  <a:srgbClr val="FFFFFF"/>
                </a:solidFill>
                <a:latin typeface="Arial"/>
                <a:cs typeface="Arial"/>
              </a:rPr>
              <a:t> </a:t>
            </a:r>
            <a:r>
              <a:rPr sz="2400" b="1" dirty="0">
                <a:solidFill>
                  <a:srgbClr val="FFFFFF"/>
                </a:solidFill>
                <a:latin typeface="Arial"/>
                <a:cs typeface="Arial"/>
              </a:rPr>
              <a:t>participation</a:t>
            </a:r>
            <a:endParaRPr sz="2400" dirty="0">
              <a:latin typeface="Arial"/>
              <a:cs typeface="Arial"/>
            </a:endParaRPr>
          </a:p>
          <a:p>
            <a:pPr>
              <a:lnSpc>
                <a:spcPct val="100000"/>
              </a:lnSpc>
              <a:spcBef>
                <a:spcPts val="52"/>
              </a:spcBef>
            </a:pPr>
            <a:endParaRPr sz="3000" dirty="0">
              <a:latin typeface="Times New Roman"/>
              <a:cs typeface="Times New Roman"/>
            </a:endParaRPr>
          </a:p>
          <a:p>
            <a:pPr marL="363220" marR="293370" indent="-228600">
              <a:lnSpc>
                <a:spcPts val="2500"/>
              </a:lnSpc>
              <a:buChar char="•"/>
              <a:tabLst>
                <a:tab pos="363855" algn="l"/>
              </a:tabLst>
            </a:pPr>
            <a:r>
              <a:rPr sz="2400" dirty="0">
                <a:solidFill>
                  <a:srgbClr val="292934"/>
                </a:solidFill>
                <a:latin typeface="Arial"/>
                <a:cs typeface="Arial"/>
              </a:rPr>
              <a:t>One entity occurrence requires a corresponding</a:t>
            </a:r>
            <a:r>
              <a:rPr sz="2400" spc="-100" dirty="0">
                <a:solidFill>
                  <a:srgbClr val="292934"/>
                </a:solidFill>
                <a:latin typeface="Arial"/>
                <a:cs typeface="Arial"/>
              </a:rPr>
              <a:t> </a:t>
            </a:r>
            <a:r>
              <a:rPr sz="2400" dirty="0">
                <a:solidFill>
                  <a:srgbClr val="292934"/>
                </a:solidFill>
                <a:latin typeface="Arial"/>
                <a:cs typeface="Arial"/>
              </a:rPr>
              <a:t>entity  occurrence in a particular</a:t>
            </a:r>
            <a:r>
              <a:rPr sz="2400" spc="-100" dirty="0">
                <a:solidFill>
                  <a:srgbClr val="292934"/>
                </a:solidFill>
                <a:latin typeface="Arial"/>
                <a:cs typeface="Arial"/>
              </a:rPr>
              <a:t> </a:t>
            </a:r>
            <a:r>
              <a:rPr sz="2400" dirty="0">
                <a:solidFill>
                  <a:srgbClr val="292934"/>
                </a:solidFill>
                <a:latin typeface="Arial"/>
                <a:cs typeface="Arial"/>
              </a:rPr>
              <a:t>relationship</a:t>
            </a:r>
            <a:endParaRPr sz="2400" dirty="0">
              <a:latin typeface="Arial"/>
              <a:cs typeface="Arial"/>
            </a:endParaRPr>
          </a:p>
        </p:txBody>
      </p:sp>
    </p:spTree>
    <p:extLst>
      <p:ext uri="{BB962C8B-B14F-4D97-AF65-F5344CB8AC3E}">
        <p14:creationId xmlns:p14="http://schemas.microsoft.com/office/powerpoint/2010/main" val="195208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3519" rIns="0" bIns="0" rtlCol="0">
            <a:spAutoFit/>
          </a:bodyPr>
          <a:lstStyle/>
          <a:p>
            <a:pPr marL="12700">
              <a:lnSpc>
                <a:spcPct val="100000"/>
              </a:lnSpc>
            </a:pPr>
            <a:r>
              <a:rPr sz="3200" spc="-155" dirty="0"/>
              <a:t>Table</a:t>
            </a:r>
            <a:r>
              <a:rPr sz="3200" spc="-220" dirty="0"/>
              <a:t> </a:t>
            </a:r>
            <a:r>
              <a:rPr sz="3200" spc="-70" dirty="0"/>
              <a:t>4.3</a:t>
            </a:r>
            <a:r>
              <a:rPr sz="3200" spc="-220" dirty="0"/>
              <a:t> </a:t>
            </a:r>
            <a:r>
              <a:rPr sz="3200" dirty="0"/>
              <a:t>-</a:t>
            </a:r>
            <a:r>
              <a:rPr sz="3200" spc="-215" dirty="0"/>
              <a:t> </a:t>
            </a:r>
            <a:r>
              <a:rPr sz="3200" spc="-100" dirty="0"/>
              <a:t>Crow’s</a:t>
            </a:r>
            <a:r>
              <a:rPr sz="3200" spc="-215" dirty="0"/>
              <a:t> </a:t>
            </a:r>
            <a:r>
              <a:rPr sz="3200" spc="-80" dirty="0"/>
              <a:t>Foot</a:t>
            </a:r>
            <a:r>
              <a:rPr sz="3200" spc="-215" dirty="0"/>
              <a:t> </a:t>
            </a:r>
            <a:r>
              <a:rPr sz="3200" spc="-90" dirty="0"/>
              <a:t>Symbols</a:t>
            </a:r>
            <a:endParaRPr sz="3200"/>
          </a:p>
        </p:txBody>
      </p:sp>
      <p:sp>
        <p:nvSpPr>
          <p:cNvPr id="3" name="object 3"/>
          <p:cNvSpPr/>
          <p:nvPr/>
        </p:nvSpPr>
        <p:spPr>
          <a:xfrm>
            <a:off x="76200" y="2466975"/>
            <a:ext cx="8991600" cy="19526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49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61340"/>
            <a:ext cx="8072119" cy="748922"/>
          </a:xfrm>
          <a:prstGeom prst="rect">
            <a:avLst/>
          </a:prstGeom>
        </p:spPr>
        <p:txBody>
          <a:bodyPr vert="horz" wrap="square" lIns="0" tIns="193039" rIns="0" bIns="0" rtlCol="0">
            <a:spAutoFit/>
          </a:bodyPr>
          <a:lstStyle/>
          <a:p>
            <a:pPr marL="12700">
              <a:lnSpc>
                <a:spcPct val="100000"/>
              </a:lnSpc>
            </a:pPr>
            <a:r>
              <a:rPr sz="3600" spc="-100" dirty="0"/>
              <a:t>Relationship</a:t>
            </a:r>
            <a:r>
              <a:rPr sz="3600" spc="-245" dirty="0"/>
              <a:t> </a:t>
            </a:r>
            <a:r>
              <a:rPr sz="3600" spc="-105" dirty="0"/>
              <a:t>Degree</a:t>
            </a:r>
            <a:endParaRPr sz="3600" dirty="0"/>
          </a:p>
        </p:txBody>
      </p:sp>
      <p:sp>
        <p:nvSpPr>
          <p:cNvPr id="3" name="object 3"/>
          <p:cNvSpPr txBox="1"/>
          <p:nvPr/>
        </p:nvSpPr>
        <p:spPr>
          <a:xfrm>
            <a:off x="535940" y="1666240"/>
            <a:ext cx="7985759" cy="3365500"/>
          </a:xfrm>
          <a:prstGeom prst="rect">
            <a:avLst/>
          </a:prstGeom>
        </p:spPr>
        <p:txBody>
          <a:bodyPr vert="horz" wrap="square" lIns="0" tIns="0" rIns="0" bIns="0" rtlCol="0">
            <a:spAutoFit/>
          </a:bodyPr>
          <a:lstStyle/>
          <a:p>
            <a:pPr marL="190500" marR="5080" indent="-177800">
              <a:lnSpc>
                <a:spcPts val="2800"/>
              </a:lnSpc>
              <a:buClr>
                <a:srgbClr val="93A299"/>
              </a:buClr>
              <a:buSzPct val="85416"/>
              <a:buChar char="•"/>
              <a:tabLst>
                <a:tab pos="195580" algn="l"/>
              </a:tabLst>
            </a:pPr>
            <a:r>
              <a:rPr sz="2400" dirty="0">
                <a:solidFill>
                  <a:srgbClr val="292934"/>
                </a:solidFill>
                <a:latin typeface="Arial"/>
                <a:cs typeface="Arial"/>
              </a:rPr>
              <a:t>Indicates the number of entities or participants</a:t>
            </a:r>
            <a:r>
              <a:rPr sz="2400" spc="-105" dirty="0">
                <a:solidFill>
                  <a:srgbClr val="292934"/>
                </a:solidFill>
                <a:latin typeface="Arial"/>
                <a:cs typeface="Arial"/>
              </a:rPr>
              <a:t> </a:t>
            </a:r>
            <a:r>
              <a:rPr sz="2400" dirty="0">
                <a:solidFill>
                  <a:srgbClr val="292934"/>
                </a:solidFill>
                <a:latin typeface="Arial"/>
                <a:cs typeface="Arial"/>
              </a:rPr>
              <a:t>associated  with a</a:t>
            </a:r>
            <a:r>
              <a:rPr sz="2400" spc="-100" dirty="0">
                <a:solidFill>
                  <a:srgbClr val="292934"/>
                </a:solidFill>
                <a:latin typeface="Arial"/>
                <a:cs typeface="Arial"/>
              </a:rPr>
              <a:t> </a:t>
            </a:r>
            <a:r>
              <a:rPr sz="2400" dirty="0">
                <a:solidFill>
                  <a:srgbClr val="292934"/>
                </a:solidFill>
                <a:latin typeface="Arial"/>
                <a:cs typeface="Arial"/>
              </a:rPr>
              <a:t>relationship</a:t>
            </a:r>
            <a:endParaRPr sz="2400" dirty="0">
              <a:latin typeface="Arial"/>
              <a:cs typeface="Arial"/>
            </a:endParaRPr>
          </a:p>
          <a:p>
            <a:pPr marL="190500" marR="395605" indent="-177800">
              <a:lnSpc>
                <a:spcPct val="101499"/>
              </a:lnSpc>
              <a:spcBef>
                <a:spcPts val="470"/>
              </a:spcBef>
              <a:buClr>
                <a:srgbClr val="93A299"/>
              </a:buClr>
              <a:buSzPct val="83333"/>
              <a:buFont typeface="Arial"/>
              <a:buChar char="•"/>
              <a:tabLst>
                <a:tab pos="195580" algn="l"/>
              </a:tabLst>
            </a:pPr>
            <a:r>
              <a:rPr sz="2400" b="1" dirty="0">
                <a:solidFill>
                  <a:srgbClr val="292934"/>
                </a:solidFill>
                <a:latin typeface="Arial"/>
                <a:cs typeface="Arial"/>
              </a:rPr>
              <a:t>Unary </a:t>
            </a:r>
            <a:r>
              <a:rPr sz="2400" b="1" spc="-5" dirty="0">
                <a:solidFill>
                  <a:srgbClr val="292934"/>
                </a:solidFill>
                <a:latin typeface="Arial"/>
                <a:cs typeface="Arial"/>
              </a:rPr>
              <a:t>relationship</a:t>
            </a:r>
            <a:r>
              <a:rPr sz="2400" spc="-5" dirty="0">
                <a:solidFill>
                  <a:srgbClr val="292934"/>
                </a:solidFill>
                <a:latin typeface="Arial"/>
                <a:cs typeface="Arial"/>
              </a:rPr>
              <a:t>: </a:t>
            </a:r>
            <a:r>
              <a:rPr sz="2400" dirty="0">
                <a:solidFill>
                  <a:srgbClr val="292934"/>
                </a:solidFill>
                <a:latin typeface="Arial"/>
                <a:cs typeface="Arial"/>
              </a:rPr>
              <a:t>Association is maintained within</a:t>
            </a:r>
            <a:r>
              <a:rPr sz="2400" spc="-170" dirty="0">
                <a:solidFill>
                  <a:srgbClr val="292934"/>
                </a:solidFill>
                <a:latin typeface="Arial"/>
                <a:cs typeface="Arial"/>
              </a:rPr>
              <a:t> </a:t>
            </a:r>
            <a:r>
              <a:rPr sz="2400" dirty="0">
                <a:solidFill>
                  <a:srgbClr val="292934"/>
                </a:solidFill>
                <a:latin typeface="Arial"/>
                <a:cs typeface="Arial"/>
              </a:rPr>
              <a:t>a  single</a:t>
            </a:r>
            <a:r>
              <a:rPr sz="2400" spc="-100" dirty="0">
                <a:solidFill>
                  <a:srgbClr val="292934"/>
                </a:solidFill>
                <a:latin typeface="Arial"/>
                <a:cs typeface="Arial"/>
              </a:rPr>
              <a:t> </a:t>
            </a:r>
            <a:r>
              <a:rPr sz="2400" dirty="0">
                <a:solidFill>
                  <a:srgbClr val="292934"/>
                </a:solidFill>
                <a:latin typeface="Arial"/>
                <a:cs typeface="Arial"/>
              </a:rPr>
              <a:t>entity</a:t>
            </a:r>
            <a:endParaRPr sz="2400" dirty="0">
              <a:latin typeface="Arial"/>
              <a:cs typeface="Arial"/>
            </a:endParaRPr>
          </a:p>
          <a:p>
            <a:pPr marL="469900" marR="286385" lvl="1" indent="-190500">
              <a:lnSpc>
                <a:spcPct val="100400"/>
              </a:lnSpc>
              <a:spcBef>
                <a:spcPts val="390"/>
              </a:spcBef>
              <a:buClr>
                <a:srgbClr val="93A299"/>
              </a:buClr>
              <a:buSzPct val="85000"/>
              <a:buFont typeface="Arial"/>
              <a:buChar char="•"/>
              <a:tabLst>
                <a:tab pos="462280" algn="l"/>
              </a:tabLst>
            </a:pPr>
            <a:r>
              <a:rPr sz="2000" b="1" dirty="0">
                <a:solidFill>
                  <a:srgbClr val="292934"/>
                </a:solidFill>
                <a:latin typeface="Arial"/>
                <a:cs typeface="Arial"/>
              </a:rPr>
              <a:t>Recursive </a:t>
            </a:r>
            <a:r>
              <a:rPr sz="2000" b="1" spc="-5" dirty="0">
                <a:solidFill>
                  <a:srgbClr val="292934"/>
                </a:solidFill>
                <a:latin typeface="Arial"/>
                <a:cs typeface="Arial"/>
              </a:rPr>
              <a:t>relationship</a:t>
            </a:r>
            <a:r>
              <a:rPr sz="2000" spc="-5" dirty="0">
                <a:solidFill>
                  <a:srgbClr val="292934"/>
                </a:solidFill>
                <a:latin typeface="Arial"/>
                <a:cs typeface="Arial"/>
              </a:rPr>
              <a:t>: </a:t>
            </a:r>
            <a:r>
              <a:rPr sz="2000" dirty="0">
                <a:solidFill>
                  <a:srgbClr val="292934"/>
                </a:solidFill>
                <a:latin typeface="Arial"/>
                <a:cs typeface="Arial"/>
              </a:rPr>
              <a:t>A recursive relationship exists when</a:t>
            </a:r>
            <a:r>
              <a:rPr sz="2000" spc="-265" dirty="0">
                <a:solidFill>
                  <a:srgbClr val="292934"/>
                </a:solidFill>
                <a:latin typeface="Arial"/>
                <a:cs typeface="Arial"/>
              </a:rPr>
              <a:t> </a:t>
            </a:r>
            <a:r>
              <a:rPr sz="2000" dirty="0">
                <a:solidFill>
                  <a:srgbClr val="292934"/>
                </a:solidFill>
                <a:latin typeface="Arial"/>
                <a:cs typeface="Arial"/>
              </a:rPr>
              <a:t>an  entity is related to itself. For example, a COURSE may be a  prerequisite to a COURSE. (p.</a:t>
            </a:r>
            <a:r>
              <a:rPr sz="2000" spc="-110" dirty="0">
                <a:solidFill>
                  <a:srgbClr val="292934"/>
                </a:solidFill>
                <a:latin typeface="Arial"/>
                <a:cs typeface="Arial"/>
              </a:rPr>
              <a:t> </a:t>
            </a:r>
            <a:r>
              <a:rPr sz="2000" dirty="0">
                <a:solidFill>
                  <a:srgbClr val="292934"/>
                </a:solidFill>
                <a:latin typeface="Arial"/>
                <a:cs typeface="Arial"/>
              </a:rPr>
              <a:t>133)</a:t>
            </a:r>
            <a:endParaRPr sz="2000" dirty="0">
              <a:latin typeface="Arial"/>
              <a:cs typeface="Arial"/>
            </a:endParaRPr>
          </a:p>
          <a:p>
            <a:pPr marL="195580" indent="-182880">
              <a:lnSpc>
                <a:spcPct val="100000"/>
              </a:lnSpc>
              <a:spcBef>
                <a:spcPts val="575"/>
              </a:spcBef>
              <a:buClr>
                <a:srgbClr val="93A299"/>
              </a:buClr>
              <a:buSzPct val="85416"/>
              <a:buFont typeface="Arial"/>
              <a:buChar char="•"/>
              <a:tabLst>
                <a:tab pos="195580" algn="l"/>
              </a:tabLst>
            </a:pPr>
            <a:r>
              <a:rPr sz="2400" b="1" dirty="0">
                <a:solidFill>
                  <a:srgbClr val="FF0000"/>
                </a:solidFill>
                <a:latin typeface="Arial"/>
                <a:cs typeface="Arial"/>
              </a:rPr>
              <a:t>Binary relationship</a:t>
            </a:r>
            <a:r>
              <a:rPr sz="2400" dirty="0">
                <a:solidFill>
                  <a:srgbClr val="292934"/>
                </a:solidFill>
                <a:latin typeface="Arial"/>
                <a:cs typeface="Arial"/>
              </a:rPr>
              <a:t>: </a:t>
            </a:r>
            <a:r>
              <a:rPr sz="2400" spc="-45" dirty="0">
                <a:solidFill>
                  <a:srgbClr val="292934"/>
                </a:solidFill>
                <a:latin typeface="Arial"/>
                <a:cs typeface="Arial"/>
              </a:rPr>
              <a:t>Two </a:t>
            </a:r>
            <a:r>
              <a:rPr sz="2400" dirty="0">
                <a:solidFill>
                  <a:srgbClr val="292934"/>
                </a:solidFill>
                <a:latin typeface="Arial"/>
                <a:cs typeface="Arial"/>
              </a:rPr>
              <a:t>entities are</a:t>
            </a:r>
            <a:r>
              <a:rPr sz="2400" spc="-100" dirty="0">
                <a:solidFill>
                  <a:srgbClr val="292934"/>
                </a:solidFill>
                <a:latin typeface="Arial"/>
                <a:cs typeface="Arial"/>
              </a:rPr>
              <a:t> </a:t>
            </a:r>
            <a:r>
              <a:rPr sz="2400" dirty="0">
                <a:solidFill>
                  <a:srgbClr val="292934"/>
                </a:solidFill>
                <a:latin typeface="Arial"/>
                <a:cs typeface="Arial"/>
              </a:rPr>
              <a:t>associated</a:t>
            </a:r>
            <a:endParaRPr sz="2400" dirty="0">
              <a:latin typeface="Arial"/>
              <a:cs typeface="Arial"/>
            </a:endParaRPr>
          </a:p>
          <a:p>
            <a:pPr marL="195580" indent="-182880">
              <a:lnSpc>
                <a:spcPct val="100000"/>
              </a:lnSpc>
              <a:spcBef>
                <a:spcPts val="620"/>
              </a:spcBef>
              <a:buClr>
                <a:srgbClr val="93A299"/>
              </a:buClr>
              <a:buSzPct val="85416"/>
              <a:buFont typeface="Arial"/>
              <a:buChar char="•"/>
              <a:tabLst>
                <a:tab pos="195580" algn="l"/>
              </a:tabLst>
            </a:pPr>
            <a:r>
              <a:rPr sz="2400" b="1" spc="-30" dirty="0">
                <a:solidFill>
                  <a:srgbClr val="292934"/>
                </a:solidFill>
                <a:latin typeface="Arial"/>
                <a:cs typeface="Arial"/>
              </a:rPr>
              <a:t>Ternary </a:t>
            </a:r>
            <a:r>
              <a:rPr sz="2400" b="1" spc="-5" dirty="0">
                <a:solidFill>
                  <a:srgbClr val="292934"/>
                </a:solidFill>
                <a:latin typeface="Arial"/>
                <a:cs typeface="Arial"/>
              </a:rPr>
              <a:t>relationship</a:t>
            </a:r>
            <a:r>
              <a:rPr sz="2400" spc="-5" dirty="0">
                <a:solidFill>
                  <a:srgbClr val="292934"/>
                </a:solidFill>
                <a:latin typeface="Arial"/>
                <a:cs typeface="Arial"/>
              </a:rPr>
              <a:t>: </a:t>
            </a:r>
            <a:r>
              <a:rPr sz="2400" dirty="0">
                <a:solidFill>
                  <a:srgbClr val="292934"/>
                </a:solidFill>
                <a:latin typeface="Arial"/>
                <a:cs typeface="Arial"/>
              </a:rPr>
              <a:t>Three entities are</a:t>
            </a:r>
            <a:r>
              <a:rPr sz="2400" spc="-20" dirty="0">
                <a:solidFill>
                  <a:srgbClr val="292934"/>
                </a:solidFill>
                <a:latin typeface="Arial"/>
                <a:cs typeface="Arial"/>
              </a:rPr>
              <a:t> </a:t>
            </a:r>
            <a:r>
              <a:rPr sz="2400" dirty="0">
                <a:solidFill>
                  <a:srgbClr val="292934"/>
                </a:solidFill>
                <a:latin typeface="Arial"/>
                <a:cs typeface="Arial"/>
              </a:rPr>
              <a:t>associated</a:t>
            </a:r>
            <a:endParaRPr sz="2400" dirty="0">
              <a:latin typeface="Arial"/>
              <a:cs typeface="Arial"/>
            </a:endParaRPr>
          </a:p>
        </p:txBody>
      </p:sp>
    </p:spTree>
    <p:extLst>
      <p:ext uri="{BB962C8B-B14F-4D97-AF65-F5344CB8AC3E}">
        <p14:creationId xmlns:p14="http://schemas.microsoft.com/office/powerpoint/2010/main" val="54123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TotalTime>
  <Words>3473</Words>
  <Application>Microsoft Office PowerPoint</Application>
  <PresentationFormat>On-screen Show (4:3)</PresentationFormat>
  <Paragraphs>414</Paragraphs>
  <Slides>57</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Georgia</vt:lpstr>
      <vt:lpstr>Times New Roman</vt:lpstr>
      <vt:lpstr>Wingdings</vt:lpstr>
      <vt:lpstr>Office Theme</vt:lpstr>
      <vt:lpstr>EXAM TWO  REVIEW</vt:lpstr>
      <vt:lpstr>Scope</vt:lpstr>
      <vt:lpstr>ENTITY RELATIONSHIP  MODELING</vt:lpstr>
      <vt:lpstr>Existence Dependence</vt:lpstr>
      <vt:lpstr>Relationship Strength</vt:lpstr>
      <vt:lpstr>Weak Entity</vt:lpstr>
      <vt:lpstr>Relationship Participation</vt:lpstr>
      <vt:lpstr>Table 4.3 - Crow’s Foot Symbols</vt:lpstr>
      <vt:lpstr>Relationship Degree</vt:lpstr>
      <vt:lpstr>Associative (Composite) Entities</vt:lpstr>
      <vt:lpstr>PowerPoint Presentation</vt:lpstr>
      <vt:lpstr>Entity Supertypes and Subtypes</vt:lpstr>
      <vt:lpstr>Specialization Hierarchy</vt:lpstr>
      <vt:lpstr>Specialization Hierarchy</vt:lpstr>
      <vt:lpstr>Specialization Hierarchy</vt:lpstr>
      <vt:lpstr>Figure 5.2 - Specialization Hierarchy</vt:lpstr>
      <vt:lpstr>Inheritance</vt:lpstr>
      <vt:lpstr>Subtype Discriminator</vt:lpstr>
      <vt:lpstr>Disjoint and Overlapping Constraints</vt:lpstr>
      <vt:lpstr>Figure 5.4 - Specialization Hierarchy with  Overlapping Subtypes</vt:lpstr>
      <vt:lpstr>Completeness Constraint</vt:lpstr>
      <vt:lpstr>Table 5.2 - Specialization Hierarchy  Constraint Scenarios</vt:lpstr>
      <vt:lpstr>Entity Cluster</vt:lpstr>
      <vt:lpstr>Primary Keys</vt:lpstr>
      <vt:lpstr>Use of Composite Primary Keys</vt:lpstr>
      <vt:lpstr>Natural Keys or Natural Identifier</vt:lpstr>
      <vt:lpstr>Surrogate Keys</vt:lpstr>
      <vt:lpstr>PowerPoint Presentation</vt:lpstr>
      <vt:lpstr>Normalization</vt:lpstr>
      <vt:lpstr>Normalization</vt:lpstr>
      <vt:lpstr>Normalization Process</vt:lpstr>
      <vt:lpstr>Normalization Process</vt:lpstr>
      <vt:lpstr>Table 6.2 - Normal Forms</vt:lpstr>
      <vt:lpstr>Functional Dependence Concepts</vt:lpstr>
      <vt:lpstr>Types of Functional Dependencies</vt:lpstr>
      <vt:lpstr>Conversion to First Normal Form (1NF)</vt:lpstr>
      <vt:lpstr>Conversion to First Normal Form</vt:lpstr>
      <vt:lpstr>Conversion to Second Normal Form</vt:lpstr>
      <vt:lpstr>Conversion to Third Normal Form</vt:lpstr>
      <vt:lpstr>Requirements for Good Normalized Set of  Tables</vt:lpstr>
      <vt:lpstr>The Boyce-Codd Normal Form (BCNF)</vt:lpstr>
      <vt:lpstr>Normalization and Database Design</vt:lpstr>
      <vt:lpstr>Denormalization</vt:lpstr>
      <vt:lpstr>DATA MODELS &amp; SQL BASICS</vt:lpstr>
      <vt:lpstr>Structured Query Language (SQL)</vt:lpstr>
      <vt:lpstr>Structured Query Language (SQL)</vt:lpstr>
      <vt:lpstr>Table 7.2 - SQL Data Manipulation  Commands</vt:lpstr>
      <vt:lpstr>SQL statement structure</vt:lpstr>
      <vt:lpstr>SELECT</vt:lpstr>
      <vt:lpstr>SELECT (Cont’d)</vt:lpstr>
      <vt:lpstr>Data Manipulation Language (DML)  INSERT INTO</vt:lpstr>
      <vt:lpstr>UPDATE</vt:lpstr>
      <vt:lpstr>DELETE</vt:lpstr>
      <vt:lpstr>Data Definition Language (DDL) DROP TABLE/DATABASE</vt:lpstr>
      <vt:lpstr>CREATE DATABASE</vt:lpstr>
      <vt:lpstr>Aliases</vt:lpstr>
      <vt:lpstr>SQL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dc:title>
  <cp:lastModifiedBy>Bader Albahlal</cp:lastModifiedBy>
  <cp:revision>41</cp:revision>
  <dcterms:created xsi:type="dcterms:W3CDTF">2016-04-10T03:53:29Z</dcterms:created>
  <dcterms:modified xsi:type="dcterms:W3CDTF">2021-03-18T17:25:11Z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2016-04-10T00:00:00Z</vt:filetime>
  </property>
</Properties>
</file>