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94" r:id="rId3"/>
    <p:sldId id="288" r:id="rId4"/>
    <p:sldId id="291" r:id="rId5"/>
    <p:sldId id="261" r:id="rId6"/>
    <p:sldId id="263" r:id="rId7"/>
    <p:sldId id="289" r:id="rId8"/>
    <p:sldId id="26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81612" autoAdjust="0"/>
  </p:normalViewPr>
  <p:slideViewPr>
    <p:cSldViewPr>
      <p:cViewPr varScale="1">
        <p:scale>
          <a:sx n="70" d="100"/>
          <a:sy n="70" d="100"/>
        </p:scale>
        <p:origin x="1608" y="48"/>
      </p:cViewPr>
      <p:guideLst>
        <p:guide orient="horz" pos="2880"/>
        <p:guide pos="2160"/>
      </p:guideLst>
    </p:cSldViewPr>
  </p:slideViewPr>
  <p:notesTextViewPr>
    <p:cViewPr>
      <p:scale>
        <a:sx n="100" d="100"/>
        <a:sy n="100" d="100"/>
      </p:scale>
      <p:origin x="0" y="0"/>
    </p:cViewPr>
  </p:notesTextViewPr>
  <p:notesViewPr>
    <p:cSldViewPr>
      <p:cViewPr varScale="1">
        <p:scale>
          <a:sx n="71" d="100"/>
          <a:sy n="71" d="100"/>
        </p:scale>
        <p:origin x="393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5B255C6E-EC36-D748-94BF-C93406B42CCD}" type="datetimeFigureOut">
              <a:rPr lang="en-US" smtClean="0"/>
              <a:t>11/16/2020</a:t>
            </a:fld>
            <a:endParaRPr lang="en-US"/>
          </a:p>
        </p:txBody>
      </p:sp>
      <p:sp>
        <p:nvSpPr>
          <p:cNvPr id="4" name="Footer Placeholder 3"/>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DC599B41-0AAF-814F-AD7A-34ECCF96F01C}" type="slidenum">
              <a:rPr lang="en-US" smtClean="0"/>
              <a:t>‹#›</a:t>
            </a:fld>
            <a:endParaRPr lang="en-US"/>
          </a:p>
        </p:txBody>
      </p:sp>
    </p:spTree>
    <p:extLst>
      <p:ext uri="{BB962C8B-B14F-4D97-AF65-F5344CB8AC3E}">
        <p14:creationId xmlns:p14="http://schemas.microsoft.com/office/powerpoint/2010/main" val="101151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ED32801B-D745-764A-AC97-1CE1B4503E76}" type="datetimeFigureOut">
              <a:rPr lang="en-US" smtClean="0"/>
              <a:t>11/16/2020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3D656CB7-C77C-2543-80F3-7B8A7E93C612}" type="slidenum">
              <a:rPr lang="en-US" smtClean="0"/>
              <a:t>‹#›</a:t>
            </a:fld>
            <a:endParaRPr lang="en-US"/>
          </a:p>
        </p:txBody>
      </p:sp>
    </p:spTree>
    <p:extLst>
      <p:ext uri="{BB962C8B-B14F-4D97-AF65-F5344CB8AC3E}">
        <p14:creationId xmlns:p14="http://schemas.microsoft.com/office/powerpoint/2010/main" val="904614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656CB7-C77C-2543-80F3-7B8A7E93C612}" type="slidenum">
              <a:rPr lang="en-US" smtClean="0"/>
              <a:t>1</a:t>
            </a:fld>
            <a:endParaRPr lang="en-US"/>
          </a:p>
        </p:txBody>
      </p:sp>
    </p:spTree>
    <p:extLst>
      <p:ext uri="{BB962C8B-B14F-4D97-AF65-F5344CB8AC3E}">
        <p14:creationId xmlns:p14="http://schemas.microsoft.com/office/powerpoint/2010/main" val="360015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Department</a:t>
            </a:r>
            <a:r>
              <a:rPr lang="en-US" baseline="0" dirty="0"/>
              <a:t> employs</a:t>
            </a:r>
            <a:r>
              <a:rPr lang="zh-CN" altLang="en-US" dirty="0"/>
              <a:t> </a:t>
            </a:r>
            <a:r>
              <a:rPr lang="en-US" altLang="zh-CN" dirty="0"/>
              <a:t>Employee</a:t>
            </a:r>
            <a:r>
              <a:rPr lang="zh-CN" altLang="en-US" dirty="0"/>
              <a:t> </a:t>
            </a:r>
            <a:r>
              <a:rPr lang="en-US" altLang="zh-CN" dirty="0"/>
              <a:t>relationship:</a:t>
            </a:r>
            <a:r>
              <a:rPr lang="zh-CN" altLang="en-US" dirty="0"/>
              <a:t> </a:t>
            </a:r>
            <a:r>
              <a:rPr lang="en-US" altLang="zh-CN" dirty="0"/>
              <a:t>One-to-Many</a:t>
            </a:r>
            <a:r>
              <a:rPr lang="zh-CN" altLang="en-US" dirty="0"/>
              <a:t> </a:t>
            </a:r>
            <a:r>
              <a:rPr lang="en-US" altLang="zh-CN" dirty="0"/>
              <a:t>relationship.</a:t>
            </a:r>
            <a:r>
              <a:rPr lang="zh-CN" altLang="en-US" dirty="0"/>
              <a:t> </a:t>
            </a:r>
            <a:r>
              <a:rPr lang="en-US" altLang="zh-CN" dirty="0"/>
              <a:t>Department</a:t>
            </a:r>
            <a:r>
              <a:rPr lang="zh-CN" altLang="en-US" dirty="0"/>
              <a:t> </a:t>
            </a:r>
            <a:r>
              <a:rPr lang="en-US" altLang="zh-CN" dirty="0"/>
              <a:t>is</a:t>
            </a:r>
            <a:r>
              <a:rPr lang="zh-CN" altLang="en-US" dirty="0"/>
              <a:t> </a:t>
            </a:r>
            <a:r>
              <a:rPr lang="en-US" altLang="zh-CN" dirty="0"/>
              <a:t>optional</a:t>
            </a:r>
            <a:r>
              <a:rPr lang="zh-CN" altLang="en-US" dirty="0"/>
              <a:t> </a:t>
            </a:r>
            <a:r>
              <a:rPr lang="en-US" altLang="zh-CN" dirty="0"/>
              <a:t>in</a:t>
            </a:r>
            <a:r>
              <a:rPr lang="zh-CN" altLang="en-US" dirty="0"/>
              <a:t> </a:t>
            </a:r>
            <a:r>
              <a:rPr lang="en-US" altLang="zh-CN" dirty="0"/>
              <a:t>this</a:t>
            </a:r>
            <a:r>
              <a:rPr lang="zh-CN" altLang="en-US" dirty="0"/>
              <a:t> </a:t>
            </a:r>
            <a:r>
              <a:rPr lang="en-US" altLang="zh-CN" dirty="0"/>
              <a:t>relationship.</a:t>
            </a:r>
          </a:p>
          <a:p>
            <a:pPr marL="171450" indent="-171450">
              <a:buFont typeface="Arial"/>
              <a:buChar char="•"/>
            </a:pPr>
            <a:r>
              <a:rPr lang="en-US" dirty="0"/>
              <a:t>Division</a:t>
            </a:r>
            <a:r>
              <a:rPr lang="zh-CN" altLang="en-US" dirty="0"/>
              <a:t> </a:t>
            </a:r>
            <a:r>
              <a:rPr lang="en-US" altLang="zh-CN" dirty="0"/>
              <a:t>operates</a:t>
            </a:r>
            <a:r>
              <a:rPr lang="zh-CN" altLang="en-US" dirty="0"/>
              <a:t> </a:t>
            </a:r>
            <a:r>
              <a:rPr lang="en-US" altLang="zh-CN" dirty="0"/>
              <a:t>Department</a:t>
            </a:r>
            <a:r>
              <a:rPr lang="zh-CN" altLang="en-US" dirty="0"/>
              <a:t> </a:t>
            </a:r>
            <a:r>
              <a:rPr lang="en-US" altLang="zh-CN" dirty="0"/>
              <a:t>relationship:</a:t>
            </a:r>
            <a:r>
              <a:rPr lang="zh-CN" altLang="en-US" dirty="0"/>
              <a:t> </a:t>
            </a:r>
            <a:r>
              <a:rPr lang="en-US" altLang="zh-CN" dirty="0"/>
              <a:t>one</a:t>
            </a:r>
            <a:r>
              <a:rPr lang="zh-CN" altLang="en-US" dirty="0"/>
              <a:t>-</a:t>
            </a:r>
            <a:r>
              <a:rPr lang="en-US" altLang="zh-CN" dirty="0"/>
              <a:t>to-Many</a:t>
            </a:r>
            <a:r>
              <a:rPr lang="zh-CN" altLang="en-US" dirty="0"/>
              <a:t> </a:t>
            </a:r>
            <a:r>
              <a:rPr lang="en-US" altLang="zh-CN" dirty="0"/>
              <a:t>relationship.</a:t>
            </a:r>
            <a:r>
              <a:rPr lang="zh-CN" altLang="en-US" dirty="0"/>
              <a:t> </a:t>
            </a:r>
            <a:r>
              <a:rPr lang="en-US" altLang="zh-CN" dirty="0"/>
              <a:t>Both</a:t>
            </a:r>
            <a:r>
              <a:rPr lang="zh-CN" altLang="en-US" dirty="0"/>
              <a:t> </a:t>
            </a:r>
            <a:r>
              <a:rPr lang="en-US" altLang="zh-CN" dirty="0"/>
              <a:t>entities</a:t>
            </a:r>
            <a:r>
              <a:rPr lang="zh-CN" altLang="en-US" dirty="0"/>
              <a:t> </a:t>
            </a:r>
            <a:r>
              <a:rPr lang="en-US" altLang="zh-CN" dirty="0"/>
              <a:t>are</a:t>
            </a:r>
            <a:r>
              <a:rPr lang="zh-CN" altLang="en-US" dirty="0"/>
              <a:t> </a:t>
            </a:r>
            <a:r>
              <a:rPr lang="en-US" altLang="zh-CN" dirty="0"/>
              <a:t>mandatory in this relationship.</a:t>
            </a:r>
          </a:p>
          <a:p>
            <a:pPr marL="171450" indent="-171450">
              <a:buFont typeface="Arial"/>
              <a:buChar char="•"/>
            </a:pPr>
            <a:r>
              <a:rPr lang="en-US" altLang="zh-CN" dirty="0"/>
              <a:t>Employee has Project relationship: Many-to-Many</a:t>
            </a:r>
            <a:r>
              <a:rPr lang="en-US" altLang="zh-CN" baseline="0" dirty="0"/>
              <a:t> relationship. Need to create an associative entity (called assignment) to split it to two one-to-many relationship. </a:t>
            </a:r>
          </a:p>
          <a:p>
            <a:pPr marL="171450" indent="-171450">
              <a:buFont typeface="Arial"/>
              <a:buChar char="•"/>
            </a:pPr>
            <a:r>
              <a:rPr lang="en-US" altLang="zh-CN" baseline="0" dirty="0"/>
              <a:t>Employee has Assignment relationship: One-to-Many relationship. Assignment is optional in this relationship.</a:t>
            </a:r>
            <a:endParaRPr lang="en-US" altLang="zh-CN" dirty="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altLang="zh-CN" dirty="0"/>
              <a:t>Project</a:t>
            </a:r>
            <a:r>
              <a:rPr lang="en-US" altLang="zh-CN" baseline="0" dirty="0"/>
              <a:t> has Assignment</a:t>
            </a:r>
            <a:r>
              <a:rPr lang="en-US" altLang="zh-CN" dirty="0"/>
              <a:t> relationship: One-to-Many</a:t>
            </a:r>
            <a:r>
              <a:rPr lang="en-US" altLang="zh-CN" baseline="0" dirty="0"/>
              <a:t> relationship. </a:t>
            </a:r>
            <a:r>
              <a:rPr lang="en-US" altLang="zh-CN" dirty="0"/>
              <a:t>Both</a:t>
            </a:r>
            <a:r>
              <a:rPr lang="zh-CN" altLang="en-US" dirty="0"/>
              <a:t> </a:t>
            </a:r>
            <a:r>
              <a:rPr lang="en-US" altLang="zh-CN" dirty="0"/>
              <a:t>entities</a:t>
            </a:r>
            <a:r>
              <a:rPr lang="zh-CN" altLang="en-US" dirty="0"/>
              <a:t> </a:t>
            </a:r>
            <a:r>
              <a:rPr lang="en-US" altLang="zh-CN" dirty="0"/>
              <a:t>are</a:t>
            </a:r>
            <a:r>
              <a:rPr lang="zh-CN" altLang="en-US" dirty="0"/>
              <a:t> </a:t>
            </a:r>
            <a:r>
              <a:rPr lang="en-US" altLang="zh-CN" dirty="0"/>
              <a:t>mandatory in this relationship.</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altLang="zh-CN" dirty="0"/>
              <a:t>Employee manages Department relationship: One-to-One</a:t>
            </a:r>
            <a:r>
              <a:rPr lang="en-US" altLang="zh-CN" baseline="0" dirty="0"/>
              <a:t> relationship. Department is optional in this relationship.</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altLang="zh-CN" dirty="0"/>
              <a:t>Employee runs Division relationship: One-to-One relationship. Division is optional in this relationship.</a:t>
            </a:r>
          </a:p>
          <a:p>
            <a:endParaRPr lang="en-US" dirty="0"/>
          </a:p>
        </p:txBody>
      </p:sp>
      <p:sp>
        <p:nvSpPr>
          <p:cNvPr id="4" name="Slide Number Placeholder 3"/>
          <p:cNvSpPr>
            <a:spLocks noGrp="1"/>
          </p:cNvSpPr>
          <p:nvPr>
            <p:ph type="sldNum" sz="quarter" idx="10"/>
          </p:nvPr>
        </p:nvSpPr>
        <p:spPr/>
        <p:txBody>
          <a:bodyPr/>
          <a:lstStyle/>
          <a:p>
            <a:fld id="{48AEC7EA-0EA9-E144-8961-99EC1B78A39F}" type="slidenum">
              <a:rPr lang="en-US" smtClean="0"/>
              <a:t>2</a:t>
            </a:fld>
            <a:endParaRPr lang="en-US"/>
          </a:p>
        </p:txBody>
      </p:sp>
    </p:spTree>
    <p:extLst>
      <p:ext uri="{BB962C8B-B14F-4D97-AF65-F5344CB8AC3E}">
        <p14:creationId xmlns:p14="http://schemas.microsoft.com/office/powerpoint/2010/main" val="78693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56CB7-C77C-2543-80F3-7B8A7E93C612}" type="slidenum">
              <a:rPr lang="en-US" smtClean="0"/>
              <a:t>3</a:t>
            </a:fld>
            <a:endParaRPr lang="en-US"/>
          </a:p>
        </p:txBody>
      </p:sp>
    </p:spTree>
    <p:extLst>
      <p:ext uri="{BB962C8B-B14F-4D97-AF65-F5344CB8AC3E}">
        <p14:creationId xmlns:p14="http://schemas.microsoft.com/office/powerpoint/2010/main" val="61326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AEC7EA-0EA9-E144-8961-99EC1B78A39F}" type="slidenum">
              <a:rPr lang="en-US" smtClean="0"/>
              <a:t>4</a:t>
            </a:fld>
            <a:endParaRPr lang="en-US"/>
          </a:p>
        </p:txBody>
      </p:sp>
    </p:spTree>
    <p:extLst>
      <p:ext uri="{BB962C8B-B14F-4D97-AF65-F5344CB8AC3E}">
        <p14:creationId xmlns:p14="http://schemas.microsoft.com/office/powerpoint/2010/main" val="169265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Tables are related to each other through the sharing of a common attribute. The common link between the CUSTOMER and AGENT tables enables you to match the customer to his or her sales agent, even though the customer data are stored in one table and the sales representative data are stored in another table</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Although the tables are independent of one another, you can easily associate the data between tables. The relational model provides a </a:t>
            </a:r>
            <a:r>
              <a:rPr lang="en-US" sz="1200" b="1" i="0" u="none" strike="noStrike" kern="1200" baseline="0" dirty="0">
                <a:solidFill>
                  <a:schemeClr val="tx1"/>
                </a:solidFill>
                <a:latin typeface="+mn-lt"/>
                <a:ea typeface="+mn-ea"/>
                <a:cs typeface="+mn-cs"/>
              </a:rPr>
              <a:t>minimum level of controlled redundancy to eliminate most of the redundancies commonly found in</a:t>
            </a:r>
            <a:r>
              <a:rPr lang="zh-CN" altLang="en-US" sz="1200" b="1"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file systems.</a:t>
            </a:r>
            <a:endParaRPr lang="en-US" b="1" dirty="0"/>
          </a:p>
        </p:txBody>
      </p:sp>
      <p:sp>
        <p:nvSpPr>
          <p:cNvPr id="4" name="Slide Number Placeholder 3"/>
          <p:cNvSpPr>
            <a:spLocks noGrp="1"/>
          </p:cNvSpPr>
          <p:nvPr>
            <p:ph type="sldNum" sz="quarter" idx="10"/>
          </p:nvPr>
        </p:nvSpPr>
        <p:spPr/>
        <p:txBody>
          <a:bodyPr/>
          <a:lstStyle/>
          <a:p>
            <a:fld id="{3D656CB7-C77C-2543-80F3-7B8A7E93C612}" type="slidenum">
              <a:rPr lang="en-US" smtClean="0"/>
              <a:t>5</a:t>
            </a:fld>
            <a:endParaRPr lang="en-US"/>
          </a:p>
        </p:txBody>
      </p:sp>
    </p:spTree>
    <p:extLst>
      <p:ext uri="{BB962C8B-B14F-4D97-AF65-F5344CB8AC3E}">
        <p14:creationId xmlns:p14="http://schemas.microsoft.com/office/powerpoint/2010/main" val="2851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 at (b) customer and agent connectivity.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connectivity of a relationship is its classification. It may be a one to one (1:1), one to many (1:M) or many to many (M:N) relationship.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The cardinality of a relationship is the number of instances of entity B that can be associated with entity A.  There is a minimum cardinality and a maximum cardinality for each relationship</a:t>
            </a:r>
            <a:r>
              <a:rPr lang="zh-CN" altLang="en-US" sz="1200" b="1" kern="1200" dirty="0">
                <a:solidFill>
                  <a:schemeClr val="tx1"/>
                </a:solidFill>
                <a:effectLst/>
                <a:latin typeface="+mn-lt"/>
                <a:ea typeface="+mn-ea"/>
                <a:cs typeface="+mn-cs"/>
              </a:rPr>
              <a:t>.</a:t>
            </a:r>
            <a:endParaRPr lang="en-US" sz="1200" b="1"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altLang="zh-CN" dirty="0"/>
              <a:t>First</a:t>
            </a:r>
            <a:r>
              <a:rPr lang="zh-CN" altLang="en-US" dirty="0"/>
              <a:t> </a:t>
            </a:r>
            <a:r>
              <a:rPr lang="en-US" altLang="zh-CN" dirty="0"/>
              <a:t>example:</a:t>
            </a:r>
            <a:r>
              <a:rPr lang="zh-CN" altLang="en-US" dirty="0"/>
              <a:t> </a:t>
            </a:r>
            <a:r>
              <a:rPr lang="en-US" altLang="zh-CN" dirty="0"/>
              <a:t>A:</a:t>
            </a:r>
            <a:r>
              <a:rPr lang="zh-CN" altLang="en-US" dirty="0"/>
              <a:t> </a:t>
            </a:r>
            <a:r>
              <a:rPr lang="en-US" altLang="zh-CN" dirty="0"/>
              <a:t>order;</a:t>
            </a:r>
            <a:r>
              <a:rPr lang="zh-CN" altLang="en-US" dirty="0"/>
              <a:t> </a:t>
            </a:r>
            <a:r>
              <a:rPr lang="en-US" altLang="zh-CN" dirty="0"/>
              <a:t>B:</a:t>
            </a:r>
            <a:r>
              <a:rPr lang="zh-CN" altLang="en-US" dirty="0"/>
              <a:t> </a:t>
            </a:r>
            <a:r>
              <a:rPr lang="en-US" altLang="zh-CN" dirty="0"/>
              <a:t>item</a:t>
            </a:r>
          </a:p>
          <a:p>
            <a:r>
              <a:rPr lang="en-US" altLang="zh-CN" dirty="0"/>
              <a:t>Second example: A:</a:t>
            </a:r>
            <a:r>
              <a:rPr lang="zh-CN" altLang="en-US" dirty="0"/>
              <a:t> </a:t>
            </a:r>
            <a:r>
              <a:rPr lang="en-US" altLang="zh-CN" dirty="0"/>
              <a:t>person;</a:t>
            </a:r>
            <a:r>
              <a:rPr lang="zh-CN" altLang="en-US" dirty="0"/>
              <a:t> </a:t>
            </a:r>
            <a:r>
              <a:rPr lang="en-US" altLang="zh-CN" dirty="0"/>
              <a:t>B:</a:t>
            </a:r>
            <a:r>
              <a:rPr lang="zh-CN" altLang="en-US" dirty="0"/>
              <a:t> </a:t>
            </a:r>
            <a:r>
              <a:rPr lang="en-US" altLang="zh-CN" dirty="0"/>
              <a:t>library</a:t>
            </a:r>
            <a:r>
              <a:rPr lang="en-US" altLang="zh-CN" baseline="0" dirty="0"/>
              <a:t> account</a:t>
            </a:r>
          </a:p>
          <a:p>
            <a:r>
              <a:rPr lang="en-US" altLang="zh-CN" baseline="0" dirty="0"/>
              <a:t>Third example: A:</a:t>
            </a:r>
            <a:r>
              <a:rPr lang="zh-CN" altLang="en-US" baseline="0" dirty="0"/>
              <a:t> </a:t>
            </a:r>
            <a:r>
              <a:rPr lang="en-US" altLang="zh-CN" baseline="0" dirty="0"/>
              <a:t>teaching assistant;</a:t>
            </a:r>
            <a:r>
              <a:rPr lang="zh-CN" altLang="en-US" baseline="0" dirty="0"/>
              <a:t> </a:t>
            </a:r>
            <a:r>
              <a:rPr lang="en-US" altLang="zh-CN" baseline="0" dirty="0"/>
              <a:t>B:</a:t>
            </a:r>
            <a:r>
              <a:rPr lang="zh-CN" altLang="en-US" baseline="0" dirty="0"/>
              <a:t> </a:t>
            </a:r>
            <a:r>
              <a:rPr lang="en-US" altLang="zh-CN" baseline="0" dirty="0"/>
              <a:t>course</a:t>
            </a:r>
          </a:p>
        </p:txBody>
      </p:sp>
      <p:sp>
        <p:nvSpPr>
          <p:cNvPr id="4" name="Slide Number Placeholder 3"/>
          <p:cNvSpPr>
            <a:spLocks noGrp="1"/>
          </p:cNvSpPr>
          <p:nvPr>
            <p:ph type="sldNum" sz="quarter" idx="10"/>
          </p:nvPr>
        </p:nvSpPr>
        <p:spPr/>
        <p:txBody>
          <a:bodyPr/>
          <a:lstStyle/>
          <a:p>
            <a:fld id="{3D656CB7-C77C-2543-80F3-7B8A7E93C612}" type="slidenum">
              <a:rPr lang="en-US" smtClean="0"/>
              <a:t>6</a:t>
            </a:fld>
            <a:endParaRPr lang="en-US"/>
          </a:p>
        </p:txBody>
      </p:sp>
    </p:spTree>
    <p:extLst>
      <p:ext uri="{BB962C8B-B14F-4D97-AF65-F5344CB8AC3E}">
        <p14:creationId xmlns:p14="http://schemas.microsoft.com/office/powerpoint/2010/main" val="193422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0" i="0" u="none" strike="noStrike" kern="1200" baseline="0" dirty="0">
                <a:solidFill>
                  <a:schemeClr val="tx1"/>
                </a:solidFill>
                <a:latin typeface="+mn-lt"/>
                <a:ea typeface="+mn-ea"/>
                <a:cs typeface="+mn-cs"/>
              </a:rPr>
              <a:t>the original Chen notation: the </a:t>
            </a:r>
            <a:r>
              <a:rPr lang="en-US" sz="1200" b="0" i="0" u="none" strike="noStrike" kern="1200" baseline="0" dirty="0" err="1">
                <a:solidFill>
                  <a:schemeClr val="tx1"/>
                </a:solidFill>
                <a:latin typeface="+mn-lt"/>
                <a:ea typeface="+mn-ea"/>
                <a:cs typeface="+mn-cs"/>
              </a:rPr>
              <a:t>connectivities</a:t>
            </a:r>
            <a:r>
              <a:rPr lang="en-US" sz="1200" b="0" i="0" u="none" strike="noStrike" kern="1200" baseline="0" dirty="0">
                <a:solidFill>
                  <a:schemeClr val="tx1"/>
                </a:solidFill>
                <a:latin typeface="+mn-lt"/>
                <a:ea typeface="+mn-ea"/>
                <a:cs typeface="+mn-cs"/>
              </a:rPr>
              <a:t> are written next to each entity box. Relationships are represented by a diamond connected to the related entities through a relationship line. The relationship name is written inside the diamond.</a:t>
            </a:r>
          </a:p>
          <a:p>
            <a:pPr marL="171450" indent="-171450">
              <a:buFont typeface="Arial"/>
              <a:buChar char="•"/>
            </a:pPr>
            <a:r>
              <a:rPr lang="en-US" sz="1200" b="0" i="0" u="none" strike="noStrike" kern="1200" baseline="0" dirty="0">
                <a:solidFill>
                  <a:schemeClr val="tx1"/>
                </a:solidFill>
                <a:latin typeface="+mn-lt"/>
                <a:ea typeface="+mn-ea"/>
                <a:cs typeface="+mn-cs"/>
              </a:rPr>
              <a:t>the Crow’s Foot notation: the </a:t>
            </a:r>
            <a:r>
              <a:rPr lang="en-US" sz="1200" b="0" i="0" u="none" strike="noStrike" kern="1200" baseline="0" dirty="0" err="1">
                <a:solidFill>
                  <a:schemeClr val="tx1"/>
                </a:solidFill>
                <a:latin typeface="+mn-lt"/>
                <a:ea typeface="+mn-ea"/>
                <a:cs typeface="+mn-cs"/>
              </a:rPr>
              <a:t>connectivities</a:t>
            </a:r>
            <a:r>
              <a:rPr lang="en-US" sz="1200" b="0" i="0" u="none" strike="noStrike" kern="1200" baseline="0" dirty="0">
                <a:solidFill>
                  <a:schemeClr val="tx1"/>
                </a:solidFill>
                <a:latin typeface="+mn-lt"/>
                <a:ea typeface="+mn-ea"/>
                <a:cs typeface="+mn-cs"/>
              </a:rPr>
              <a:t> are </a:t>
            </a:r>
            <a:r>
              <a:rPr lang="en-US" sz="1200" b="1" i="0" u="none" strike="noStrike" kern="1200" baseline="0" dirty="0">
                <a:solidFill>
                  <a:schemeClr val="tx1"/>
                </a:solidFill>
                <a:latin typeface="+mn-lt"/>
                <a:ea typeface="+mn-ea"/>
                <a:cs typeface="+mn-cs"/>
              </a:rPr>
              <a:t>represented by symbols. </a:t>
            </a:r>
            <a:r>
              <a:rPr lang="en-US" sz="1200" b="0" i="0" u="none" strike="noStrike" kern="1200" baseline="0" dirty="0">
                <a:solidFill>
                  <a:schemeClr val="tx1"/>
                </a:solidFill>
                <a:latin typeface="+mn-lt"/>
                <a:ea typeface="+mn-ea"/>
                <a:cs typeface="+mn-cs"/>
              </a:rPr>
              <a:t>the relationship name is written above the relationship line.</a:t>
            </a:r>
          </a:p>
          <a:p>
            <a:pPr marL="171450" indent="-171450">
              <a:buFont typeface="Arial"/>
              <a:buChar char="•"/>
            </a:pPr>
            <a:r>
              <a:rPr lang="en-US" sz="1200" b="0" i="0" u="none" strike="noStrike" kern="1200" baseline="0" dirty="0">
                <a:solidFill>
                  <a:schemeClr val="tx1"/>
                </a:solidFill>
                <a:latin typeface="+mn-lt"/>
                <a:ea typeface="+mn-ea"/>
                <a:cs typeface="+mn-cs"/>
              </a:rPr>
              <a:t>the newer class diagram notation, which is part of the Unified Modeling Language (UML): the </a:t>
            </a:r>
            <a:r>
              <a:rPr lang="en-US" sz="1200" b="0" i="0" u="none" strike="noStrike" kern="1200" baseline="0" dirty="0" err="1">
                <a:solidFill>
                  <a:schemeClr val="tx1"/>
                </a:solidFill>
                <a:latin typeface="+mn-lt"/>
                <a:ea typeface="+mn-ea"/>
                <a:cs typeface="+mn-cs"/>
              </a:rPr>
              <a:t>connectivities</a:t>
            </a:r>
            <a:r>
              <a:rPr lang="en-US" sz="1200" b="0" i="0" u="none" strike="noStrike" kern="1200" baseline="0" dirty="0">
                <a:solidFill>
                  <a:schemeClr val="tx1"/>
                </a:solidFill>
                <a:latin typeface="+mn-lt"/>
                <a:ea typeface="+mn-ea"/>
                <a:cs typeface="+mn-cs"/>
              </a:rPr>
              <a:t> are represented by lines with symbols (1..1, 1..*). Also, the UML notation uses names in both sides of the relationship.</a:t>
            </a:r>
          </a:p>
          <a:p>
            <a:pPr marL="0" indent="0">
              <a:buFont typeface="Arial"/>
              <a:buNone/>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D656CB7-C77C-2543-80F3-7B8A7E93C612}" type="slidenum">
              <a:rPr lang="en-US" smtClean="0"/>
              <a:t>7</a:t>
            </a:fld>
            <a:endParaRPr lang="en-US"/>
          </a:p>
        </p:txBody>
      </p:sp>
    </p:spTree>
    <p:extLst>
      <p:ext uri="{BB962C8B-B14F-4D97-AF65-F5344CB8AC3E}">
        <p14:creationId xmlns:p14="http://schemas.microsoft.com/office/powerpoint/2010/main" val="2621304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3D656CB7-C77C-2543-80F3-7B8A7E93C612}" type="slidenum">
              <a:rPr lang="en-US" smtClean="0"/>
              <a:t>8</a:t>
            </a:fld>
            <a:endParaRPr lang="en-US"/>
          </a:p>
        </p:txBody>
      </p:sp>
    </p:spTree>
    <p:extLst>
      <p:ext uri="{BB962C8B-B14F-4D97-AF65-F5344CB8AC3E}">
        <p14:creationId xmlns:p14="http://schemas.microsoft.com/office/powerpoint/2010/main" val="398631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351F3DE-2A0B-514E-91C5-A426C8CF52DF}" type="datetime1">
              <a:rPr lang="en-US" smtClean="0"/>
              <a:t>11/16/2020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23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16D11B9-4BE7-A242-9311-58CEE5471963}" type="datetime1">
              <a:rPr lang="en-US" smtClean="0"/>
              <a:t>11/16/2020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23B"/>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022934C-329F-9340-9644-5529C3226B70}" type="datetime1">
              <a:rPr lang="en-US" smtClean="0"/>
              <a:t>11/16/2020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23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DAF9940-C823-4444-99BC-52892471804D}" type="datetime1">
              <a:rPr lang="en-US" smtClean="0"/>
              <a:t>11/16/2020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A233BD94-2FFE-4C45-B0B8-7FB5E80D298B}" type="datetime1">
              <a:rPr lang="en-US" smtClean="0"/>
              <a:t>11/16/2020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365760"/>
          </a:xfrm>
          <a:custGeom>
            <a:avLst/>
            <a:gdLst/>
            <a:ahLst/>
            <a:cxnLst/>
            <a:rect l="l" t="t" r="r" b="b"/>
            <a:pathLst>
              <a:path w="9144000" h="365760">
                <a:moveTo>
                  <a:pt x="0" y="365760"/>
                </a:moveTo>
                <a:lnTo>
                  <a:pt x="9144000" y="365760"/>
                </a:lnTo>
                <a:lnTo>
                  <a:pt x="9144000" y="0"/>
                </a:lnTo>
                <a:lnTo>
                  <a:pt x="0" y="0"/>
                </a:lnTo>
                <a:lnTo>
                  <a:pt x="0" y="365760"/>
                </a:lnTo>
                <a:close/>
              </a:path>
            </a:pathLst>
          </a:custGeom>
          <a:solidFill>
            <a:srgbClr val="92A199"/>
          </a:solidFill>
        </p:spPr>
        <p:txBody>
          <a:bodyPr wrap="square" lIns="0" tIns="0" rIns="0" bIns="0" rtlCol="0"/>
          <a:lstStyle/>
          <a:p>
            <a:endParaRPr/>
          </a:p>
        </p:txBody>
      </p:sp>
      <p:sp>
        <p:nvSpPr>
          <p:cNvPr id="2" name="Holder 2"/>
          <p:cNvSpPr>
            <a:spLocks noGrp="1"/>
          </p:cNvSpPr>
          <p:nvPr>
            <p:ph type="title"/>
          </p:nvPr>
        </p:nvSpPr>
        <p:spPr>
          <a:xfrm>
            <a:off x="535940" y="468121"/>
            <a:ext cx="8072119" cy="1097280"/>
          </a:xfrm>
          <a:prstGeom prst="rect">
            <a:avLst/>
          </a:prstGeom>
        </p:spPr>
        <p:txBody>
          <a:bodyPr wrap="square" lIns="0" tIns="0" rIns="0" bIns="0">
            <a:spAutoFit/>
          </a:bodyPr>
          <a:lstStyle>
            <a:lvl1pPr>
              <a:defRPr sz="4000" b="0" i="0">
                <a:solidFill>
                  <a:srgbClr val="D2523B"/>
                </a:solidFill>
                <a:latin typeface="Arial"/>
                <a:cs typeface="Arial"/>
              </a:defRPr>
            </a:lvl1pPr>
          </a:lstStyle>
          <a:p>
            <a:endParaRPr/>
          </a:p>
        </p:txBody>
      </p:sp>
      <p:sp>
        <p:nvSpPr>
          <p:cNvPr id="3" name="Holder 3"/>
          <p:cNvSpPr>
            <a:spLocks noGrp="1"/>
          </p:cNvSpPr>
          <p:nvPr>
            <p:ph type="body" idx="1"/>
          </p:nvPr>
        </p:nvSpPr>
        <p:spPr>
          <a:xfrm>
            <a:off x="535940" y="1080261"/>
            <a:ext cx="8072119" cy="3851275"/>
          </a:xfrm>
          <a:prstGeom prst="rect">
            <a:avLst/>
          </a:prstGeom>
        </p:spPr>
        <p:txBody>
          <a:bodyPr wrap="square" lIns="0" tIns="0" rIns="0" bIns="0">
            <a:spAutoFit/>
          </a:bodyPr>
          <a:lstStyle>
            <a:lvl1pPr>
              <a:defRPr sz="2400" b="0" i="0">
                <a:solidFill>
                  <a:srgbClr val="FF0000"/>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A29031FB-7574-C341-8F7F-E789C96C6A4D}" type="datetime1">
              <a:rPr lang="en-US" smtClean="0"/>
              <a:t>11/16/2020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398520"/>
            <a:ext cx="7848600" cy="1905"/>
          </a:xfrm>
          <a:custGeom>
            <a:avLst/>
            <a:gdLst/>
            <a:ahLst/>
            <a:cxnLst/>
            <a:rect l="l" t="t" r="r" b="b"/>
            <a:pathLst>
              <a:path w="7848600" h="1904">
                <a:moveTo>
                  <a:pt x="0" y="0"/>
                </a:moveTo>
                <a:lnTo>
                  <a:pt x="7848600" y="1650"/>
                </a:lnTo>
              </a:path>
            </a:pathLst>
          </a:custGeom>
          <a:ln w="19050">
            <a:solidFill>
              <a:srgbClr val="D2523B"/>
            </a:solidFill>
          </a:ln>
        </p:spPr>
        <p:txBody>
          <a:bodyPr wrap="square" lIns="0" tIns="0" rIns="0" bIns="0" rtlCol="0"/>
          <a:lstStyle/>
          <a:p>
            <a:endParaRPr/>
          </a:p>
        </p:txBody>
      </p:sp>
      <p:sp>
        <p:nvSpPr>
          <p:cNvPr id="3" name="object 3"/>
          <p:cNvSpPr txBox="1">
            <a:spLocks noGrp="1"/>
          </p:cNvSpPr>
          <p:nvPr>
            <p:ph type="body" idx="1"/>
          </p:nvPr>
        </p:nvSpPr>
        <p:spPr>
          <a:xfrm>
            <a:off x="535940" y="1080261"/>
            <a:ext cx="8072119" cy="2176237"/>
          </a:xfrm>
          <a:prstGeom prst="rect">
            <a:avLst/>
          </a:prstGeom>
        </p:spPr>
        <p:txBody>
          <a:bodyPr vert="horz" wrap="square" lIns="0" tIns="509270" rIns="0" bIns="0" rtlCol="0">
            <a:spAutoFit/>
          </a:bodyPr>
          <a:lstStyle/>
          <a:p>
            <a:pPr marL="241300">
              <a:lnSpc>
                <a:spcPct val="100000"/>
              </a:lnSpc>
            </a:pPr>
            <a:r>
              <a:rPr sz="5400" spc="-270" dirty="0">
                <a:solidFill>
                  <a:srgbClr val="D2523B"/>
                </a:solidFill>
              </a:rPr>
              <a:t>DATA </a:t>
            </a:r>
            <a:r>
              <a:rPr sz="5400" spc="-85" dirty="0">
                <a:solidFill>
                  <a:srgbClr val="D2523B"/>
                </a:solidFill>
              </a:rPr>
              <a:t>MODELING</a:t>
            </a:r>
            <a:r>
              <a:rPr sz="5400" spc="-565" dirty="0">
                <a:solidFill>
                  <a:srgbClr val="D2523B"/>
                </a:solidFill>
              </a:rPr>
              <a:t> </a:t>
            </a:r>
            <a:r>
              <a:rPr sz="5400" dirty="0">
                <a:solidFill>
                  <a:srgbClr val="D2523B"/>
                </a:solidFill>
              </a:rPr>
              <a:t>&amp;</a:t>
            </a:r>
            <a:endParaRPr sz="5400" dirty="0"/>
          </a:p>
          <a:p>
            <a:pPr marL="241300">
              <a:lnSpc>
                <a:spcPct val="100000"/>
              </a:lnSpc>
            </a:pPr>
            <a:r>
              <a:rPr lang="en-US" sz="5400" spc="-70" dirty="0">
                <a:solidFill>
                  <a:srgbClr val="D2523B"/>
                </a:solidFill>
              </a:rPr>
              <a:t>ER DIAGRAM BASICS</a:t>
            </a:r>
            <a:endParaRPr sz="5400" dirty="0"/>
          </a:p>
        </p:txBody>
      </p:sp>
      <p:sp>
        <p:nvSpPr>
          <p:cNvPr id="4" name="object 4"/>
          <p:cNvSpPr txBox="1"/>
          <p:nvPr/>
        </p:nvSpPr>
        <p:spPr>
          <a:xfrm>
            <a:off x="764540" y="3471036"/>
            <a:ext cx="3197860" cy="1702004"/>
          </a:xfrm>
          <a:prstGeom prst="rect">
            <a:avLst/>
          </a:prstGeom>
        </p:spPr>
        <p:txBody>
          <a:bodyPr vert="horz" wrap="square" lIns="0" tIns="0" rIns="0" bIns="0" rtlCol="0">
            <a:spAutoFit/>
          </a:bodyPr>
          <a:lstStyle/>
          <a:p>
            <a:pPr marL="12700" marR="5080">
              <a:lnSpc>
                <a:spcPct val="120000"/>
              </a:lnSpc>
            </a:pPr>
            <a:r>
              <a:rPr sz="2400" spc="-5" dirty="0">
                <a:solidFill>
                  <a:srgbClr val="56566D"/>
                </a:solidFill>
                <a:latin typeface="Arial"/>
                <a:cs typeface="Arial"/>
              </a:rPr>
              <a:t>Database Concepts  </a:t>
            </a:r>
            <a:endParaRPr lang="en-US" sz="2400" spc="-5" dirty="0">
              <a:solidFill>
                <a:srgbClr val="56566D"/>
              </a:solidFill>
              <a:latin typeface="Arial"/>
              <a:cs typeface="Arial"/>
            </a:endParaRPr>
          </a:p>
          <a:p>
            <a:pPr marL="12700" marR="5080">
              <a:lnSpc>
                <a:spcPct val="120000"/>
              </a:lnSpc>
            </a:pPr>
            <a:r>
              <a:rPr lang="en-US" altLang="zh-CN" sz="2400" spc="-5" dirty="0">
                <a:solidFill>
                  <a:srgbClr val="56566D"/>
                </a:solidFill>
                <a:latin typeface="Arial"/>
                <a:cs typeface="Arial"/>
              </a:rPr>
              <a:t>Spring 2021</a:t>
            </a:r>
            <a:endParaRPr lang="en-US" sz="2400" dirty="0">
              <a:latin typeface="Arial"/>
              <a:cs typeface="Arial"/>
            </a:endParaRPr>
          </a:p>
          <a:p>
            <a:pPr marL="12700">
              <a:lnSpc>
                <a:spcPct val="100000"/>
              </a:lnSpc>
              <a:spcBef>
                <a:spcPts val="575"/>
              </a:spcBef>
            </a:pPr>
            <a:r>
              <a:rPr sz="2400" spc="-15" dirty="0">
                <a:solidFill>
                  <a:srgbClr val="56566D"/>
                </a:solidFill>
                <a:latin typeface="Arial"/>
                <a:cs typeface="Arial"/>
              </a:rPr>
              <a:t>Week</a:t>
            </a:r>
            <a:r>
              <a:rPr sz="2400" spc="-80" dirty="0">
                <a:solidFill>
                  <a:srgbClr val="56566D"/>
                </a:solidFill>
                <a:latin typeface="Arial"/>
                <a:cs typeface="Arial"/>
              </a:rPr>
              <a:t> </a:t>
            </a:r>
            <a:r>
              <a:rPr lang="en-US" sz="2400" spc="-5" dirty="0">
                <a:solidFill>
                  <a:srgbClr val="56566D"/>
                </a:solidFill>
                <a:latin typeface="Arial"/>
                <a:cs typeface="Arial"/>
              </a:rPr>
              <a:t>2 – Lab 1</a:t>
            </a:r>
            <a:br>
              <a:rPr lang="en-US" sz="2400" spc="-5" dirty="0">
                <a:solidFill>
                  <a:srgbClr val="56566D"/>
                </a:solidFill>
                <a:latin typeface="Arial"/>
                <a:cs typeface="Arial"/>
              </a:rPr>
            </a:br>
            <a:endParaRPr sz="24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0"/>
            <a:ext cx="7772400" cy="6858000"/>
          </a:xfrm>
          <a:prstGeom prst="rect">
            <a:avLst/>
          </a:prstGeom>
        </p:spPr>
      </p:pic>
    </p:spTree>
    <p:extLst>
      <p:ext uri="{BB962C8B-B14F-4D97-AF65-F5344CB8AC3E}">
        <p14:creationId xmlns:p14="http://schemas.microsoft.com/office/powerpoint/2010/main" val="262628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8121"/>
            <a:ext cx="8072119" cy="779700"/>
          </a:xfrm>
          <a:prstGeom prst="rect">
            <a:avLst/>
          </a:prstGeom>
        </p:spPr>
        <p:txBody>
          <a:bodyPr vert="horz" wrap="square" lIns="0" tIns="162559" rIns="0" bIns="0" rtlCol="0">
            <a:spAutoFit/>
          </a:bodyPr>
          <a:lstStyle/>
          <a:p>
            <a:pPr marL="12700">
              <a:lnSpc>
                <a:spcPct val="100000"/>
              </a:lnSpc>
            </a:pPr>
            <a:r>
              <a:rPr spc="-85" dirty="0"/>
              <a:t>Entity </a:t>
            </a:r>
            <a:r>
              <a:rPr spc="-100" dirty="0"/>
              <a:t>Relationship</a:t>
            </a:r>
            <a:r>
              <a:rPr lang="en-US" spc="-100" dirty="0"/>
              <a:t> Diagram</a:t>
            </a:r>
            <a:r>
              <a:rPr spc="-459" dirty="0"/>
              <a:t> </a:t>
            </a:r>
            <a:r>
              <a:rPr spc="-100" dirty="0"/>
              <a:t>(ER</a:t>
            </a:r>
            <a:r>
              <a:rPr lang="en-US" spc="-100" dirty="0"/>
              <a:t>D</a:t>
            </a:r>
            <a:r>
              <a:rPr spc="-100" dirty="0"/>
              <a:t>)</a:t>
            </a:r>
          </a:p>
        </p:txBody>
      </p:sp>
      <p:sp>
        <p:nvSpPr>
          <p:cNvPr id="3" name="object 3"/>
          <p:cNvSpPr txBox="1"/>
          <p:nvPr/>
        </p:nvSpPr>
        <p:spPr>
          <a:xfrm>
            <a:off x="612140" y="1569720"/>
            <a:ext cx="7846060" cy="2907078"/>
          </a:xfrm>
          <a:prstGeom prst="rect">
            <a:avLst/>
          </a:prstGeom>
        </p:spPr>
        <p:txBody>
          <a:bodyPr vert="horz" wrap="square" lIns="0" tIns="0" rIns="0" bIns="0" rtlCol="0">
            <a:spAutoFit/>
          </a:bodyPr>
          <a:lstStyle/>
          <a:p>
            <a:pPr marL="195580" indent="-182880">
              <a:spcBef>
                <a:spcPts val="495"/>
              </a:spcBef>
              <a:buClr>
                <a:srgbClr val="93A299"/>
              </a:buClr>
              <a:buSzPct val="83333"/>
              <a:buChar char="•"/>
              <a:tabLst>
                <a:tab pos="195580" algn="l"/>
              </a:tabLst>
            </a:pPr>
            <a:r>
              <a:rPr lang="en-US" sz="2400" dirty="0">
                <a:solidFill>
                  <a:srgbClr val="292934"/>
                </a:solidFill>
                <a:latin typeface="Arial"/>
                <a:cs typeface="Arial"/>
              </a:rPr>
              <a:t>Graphical representation of entities and their relationships in a database structure</a:t>
            </a:r>
            <a:endParaRPr sz="2400" dirty="0">
              <a:solidFill>
                <a:srgbClr val="292934"/>
              </a:solidFill>
              <a:latin typeface="Arial"/>
              <a:cs typeface="Arial"/>
            </a:endParaRPr>
          </a:p>
          <a:p>
            <a:pPr marL="195580" indent="-182880">
              <a:lnSpc>
                <a:spcPct val="100000"/>
              </a:lnSpc>
              <a:spcBef>
                <a:spcPts val="495"/>
              </a:spcBef>
              <a:buClr>
                <a:srgbClr val="93A299"/>
              </a:buClr>
              <a:buSzPct val="83333"/>
              <a:buChar char="•"/>
              <a:tabLst>
                <a:tab pos="195580" algn="l"/>
              </a:tabLst>
            </a:pPr>
            <a:r>
              <a:rPr sz="2400" dirty="0">
                <a:solidFill>
                  <a:srgbClr val="292934"/>
                </a:solidFill>
                <a:latin typeface="Arial"/>
                <a:cs typeface="Arial"/>
              </a:rPr>
              <a:t>ERD de</a:t>
            </a:r>
            <a:r>
              <a:rPr lang="en-US" sz="2400" dirty="0">
                <a:solidFill>
                  <a:srgbClr val="292934"/>
                </a:solidFill>
                <a:latin typeface="Arial"/>
                <a:cs typeface="Arial"/>
              </a:rPr>
              <a:t>cribes</a:t>
            </a:r>
            <a:r>
              <a:rPr sz="2400" spc="-100" dirty="0">
                <a:solidFill>
                  <a:srgbClr val="292934"/>
                </a:solidFill>
                <a:latin typeface="Arial"/>
                <a:cs typeface="Arial"/>
              </a:rPr>
              <a:t> </a:t>
            </a:r>
            <a:r>
              <a:rPr sz="2400" dirty="0">
                <a:solidFill>
                  <a:srgbClr val="292934"/>
                </a:solidFill>
                <a:latin typeface="Arial"/>
                <a:cs typeface="Arial"/>
              </a:rPr>
              <a:t>the:</a:t>
            </a:r>
            <a:endParaRPr sz="2400" dirty="0">
              <a:latin typeface="Arial"/>
              <a:cs typeface="Arial"/>
            </a:endParaRPr>
          </a:p>
          <a:p>
            <a:pPr marL="462280" lvl="1" indent="-182880">
              <a:lnSpc>
                <a:spcPct val="100000"/>
              </a:lnSpc>
              <a:spcBef>
                <a:spcPts val="525"/>
              </a:spcBef>
              <a:buClr>
                <a:srgbClr val="93A299"/>
              </a:buClr>
              <a:buSzPct val="85000"/>
              <a:buChar char="•"/>
              <a:tabLst>
                <a:tab pos="462280" algn="l"/>
              </a:tabLst>
            </a:pPr>
            <a:r>
              <a:rPr sz="2000" dirty="0">
                <a:solidFill>
                  <a:srgbClr val="292934"/>
                </a:solidFill>
                <a:latin typeface="Arial"/>
                <a:cs typeface="Arial"/>
              </a:rPr>
              <a:t>Conceptual database as viewed by end</a:t>
            </a:r>
            <a:r>
              <a:rPr sz="2000" spc="-100" dirty="0">
                <a:solidFill>
                  <a:srgbClr val="292934"/>
                </a:solidFill>
                <a:latin typeface="Arial"/>
                <a:cs typeface="Arial"/>
              </a:rPr>
              <a:t> </a:t>
            </a:r>
            <a:r>
              <a:rPr sz="2000" dirty="0">
                <a:solidFill>
                  <a:srgbClr val="292934"/>
                </a:solidFill>
                <a:latin typeface="Arial"/>
                <a:cs typeface="Arial"/>
              </a:rPr>
              <a:t>user</a:t>
            </a:r>
            <a:endParaRPr sz="2000" dirty="0">
              <a:latin typeface="Arial"/>
              <a:cs typeface="Arial"/>
            </a:endParaRPr>
          </a:p>
          <a:p>
            <a:pPr marL="462280" lvl="1" indent="-182880">
              <a:lnSpc>
                <a:spcPct val="100000"/>
              </a:lnSpc>
              <a:spcBef>
                <a:spcPts val="500"/>
              </a:spcBef>
              <a:buClr>
                <a:srgbClr val="93A299"/>
              </a:buClr>
              <a:buSzPct val="85000"/>
              <a:buChar char="•"/>
              <a:tabLst>
                <a:tab pos="462280" algn="l"/>
              </a:tabLst>
            </a:pPr>
            <a:r>
              <a:rPr sz="2000" spc="-5" dirty="0">
                <a:solidFill>
                  <a:srgbClr val="292934"/>
                </a:solidFill>
                <a:latin typeface="Arial"/>
                <a:cs typeface="Arial"/>
              </a:rPr>
              <a:t>Database’s </a:t>
            </a:r>
            <a:r>
              <a:rPr sz="2000" dirty="0">
                <a:solidFill>
                  <a:srgbClr val="292934"/>
                </a:solidFill>
                <a:latin typeface="Arial"/>
                <a:cs typeface="Arial"/>
              </a:rPr>
              <a:t>main</a:t>
            </a:r>
            <a:r>
              <a:rPr sz="2000" spc="-85" dirty="0">
                <a:solidFill>
                  <a:srgbClr val="292934"/>
                </a:solidFill>
                <a:latin typeface="Arial"/>
                <a:cs typeface="Arial"/>
              </a:rPr>
              <a:t> </a:t>
            </a:r>
            <a:r>
              <a:rPr sz="2000" dirty="0">
                <a:solidFill>
                  <a:srgbClr val="292934"/>
                </a:solidFill>
                <a:latin typeface="Arial"/>
                <a:cs typeface="Arial"/>
              </a:rPr>
              <a:t>components</a:t>
            </a:r>
            <a:endParaRPr sz="2000" dirty="0">
              <a:latin typeface="Arial"/>
              <a:cs typeface="Arial"/>
            </a:endParaRPr>
          </a:p>
          <a:p>
            <a:pPr marL="741680" lvl="2" indent="-182880">
              <a:lnSpc>
                <a:spcPct val="100000"/>
              </a:lnSpc>
              <a:spcBef>
                <a:spcPts val="350"/>
              </a:spcBef>
              <a:buClr>
                <a:srgbClr val="93A299"/>
              </a:buClr>
              <a:buSzPct val="88888"/>
              <a:buChar char="•"/>
              <a:tabLst>
                <a:tab pos="741680" algn="l"/>
              </a:tabLst>
            </a:pPr>
            <a:r>
              <a:rPr sz="1800" dirty="0">
                <a:solidFill>
                  <a:srgbClr val="292934"/>
                </a:solidFill>
                <a:latin typeface="Arial"/>
                <a:cs typeface="Arial"/>
              </a:rPr>
              <a:t>Entities</a:t>
            </a:r>
            <a:endParaRPr sz="1800" dirty="0">
              <a:latin typeface="Arial"/>
              <a:cs typeface="Arial"/>
            </a:endParaRPr>
          </a:p>
          <a:p>
            <a:pPr marL="741680" lvl="2" indent="-182880">
              <a:lnSpc>
                <a:spcPct val="100000"/>
              </a:lnSpc>
              <a:spcBef>
                <a:spcPts val="439"/>
              </a:spcBef>
              <a:buClr>
                <a:srgbClr val="93A299"/>
              </a:buClr>
              <a:buSzPct val="88888"/>
              <a:buChar char="•"/>
              <a:tabLst>
                <a:tab pos="741680" algn="l"/>
              </a:tabLst>
            </a:pPr>
            <a:r>
              <a:rPr sz="1800" dirty="0">
                <a:solidFill>
                  <a:srgbClr val="292934"/>
                </a:solidFill>
                <a:latin typeface="Arial"/>
                <a:cs typeface="Arial"/>
              </a:rPr>
              <a:t>Attributes</a:t>
            </a:r>
            <a:r>
              <a:rPr lang="en-US" sz="1800" dirty="0">
                <a:solidFill>
                  <a:srgbClr val="292934"/>
                </a:solidFill>
                <a:latin typeface="Arial"/>
                <a:cs typeface="Arial"/>
              </a:rPr>
              <a:t> (keys and non-key attributes)</a:t>
            </a:r>
            <a:endParaRPr sz="1800" dirty="0">
              <a:latin typeface="Arial"/>
              <a:cs typeface="Arial"/>
            </a:endParaRPr>
          </a:p>
          <a:p>
            <a:pPr marL="741680" lvl="2" indent="-182880">
              <a:lnSpc>
                <a:spcPct val="100000"/>
              </a:lnSpc>
              <a:spcBef>
                <a:spcPts val="440"/>
              </a:spcBef>
              <a:buClr>
                <a:srgbClr val="93A299"/>
              </a:buClr>
              <a:buSzPct val="88888"/>
              <a:buChar char="•"/>
              <a:tabLst>
                <a:tab pos="741680" algn="l"/>
              </a:tabLst>
            </a:pPr>
            <a:r>
              <a:rPr sz="1800" dirty="0">
                <a:solidFill>
                  <a:srgbClr val="292934"/>
                </a:solidFill>
                <a:latin typeface="Arial"/>
                <a:cs typeface="Arial"/>
              </a:rPr>
              <a:t>Relationships</a:t>
            </a:r>
            <a:endParaRPr sz="1800" dirty="0">
              <a:latin typeface="Arial"/>
              <a:cs typeface="Arial"/>
            </a:endParaRPr>
          </a:p>
        </p:txBody>
      </p:sp>
    </p:spTree>
    <p:extLst>
      <p:ext uri="{BB962C8B-B14F-4D97-AF65-F5344CB8AC3E}">
        <p14:creationId xmlns:p14="http://schemas.microsoft.com/office/powerpoint/2010/main" val="158326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37E5BC2-8BAB-1F4D-ACAC-A601EE4BC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239"/>
            <a:ext cx="9144000" cy="6665522"/>
          </a:xfrm>
          <a:prstGeom prst="rect">
            <a:avLst/>
          </a:prstGeom>
        </p:spPr>
      </p:pic>
    </p:spTree>
    <p:extLst>
      <p:ext uri="{BB962C8B-B14F-4D97-AF65-F5344CB8AC3E}">
        <p14:creationId xmlns:p14="http://schemas.microsoft.com/office/powerpoint/2010/main" val="397889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8618" y="1053744"/>
            <a:ext cx="7543800" cy="461175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7239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0" y="1666303"/>
            <a:ext cx="5448427" cy="2981198"/>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95" dirty="0"/>
              <a:t>Relationship</a:t>
            </a:r>
            <a:r>
              <a:rPr spc="-350" dirty="0"/>
              <a:t> </a:t>
            </a:r>
            <a:r>
              <a:rPr spc="-135" dirty="0"/>
              <a:t>Type</a:t>
            </a:r>
          </a:p>
        </p:txBody>
      </p:sp>
      <p:sp>
        <p:nvSpPr>
          <p:cNvPr id="4" name="object 4"/>
          <p:cNvSpPr/>
          <p:nvPr/>
        </p:nvSpPr>
        <p:spPr>
          <a:xfrm>
            <a:off x="6113869" y="4480744"/>
            <a:ext cx="178435" cy="765810"/>
          </a:xfrm>
          <a:custGeom>
            <a:avLst/>
            <a:gdLst/>
            <a:ahLst/>
            <a:cxnLst/>
            <a:rect l="l" t="t" r="r" b="b"/>
            <a:pathLst>
              <a:path w="178435" h="765810">
                <a:moveTo>
                  <a:pt x="82042" y="679068"/>
                </a:moveTo>
                <a:lnTo>
                  <a:pt x="76708" y="683640"/>
                </a:lnTo>
                <a:lnTo>
                  <a:pt x="76327" y="687577"/>
                </a:lnTo>
                <a:lnTo>
                  <a:pt x="142875" y="765810"/>
                </a:lnTo>
                <a:lnTo>
                  <a:pt x="147007" y="754507"/>
                </a:lnTo>
                <a:lnTo>
                  <a:pt x="134366" y="754507"/>
                </a:lnTo>
                <a:lnTo>
                  <a:pt x="130253" y="731482"/>
                </a:lnTo>
                <a:lnTo>
                  <a:pt x="85979" y="679449"/>
                </a:lnTo>
                <a:lnTo>
                  <a:pt x="82042" y="679068"/>
                </a:lnTo>
                <a:close/>
              </a:path>
              <a:path w="178435" h="765810">
                <a:moveTo>
                  <a:pt x="130253" y="731482"/>
                </a:moveTo>
                <a:lnTo>
                  <a:pt x="134366" y="754507"/>
                </a:lnTo>
                <a:lnTo>
                  <a:pt x="146812" y="752220"/>
                </a:lnTo>
                <a:lnTo>
                  <a:pt x="146630" y="751204"/>
                </a:lnTo>
                <a:lnTo>
                  <a:pt x="134620" y="751204"/>
                </a:lnTo>
                <a:lnTo>
                  <a:pt x="138358" y="741006"/>
                </a:lnTo>
                <a:lnTo>
                  <a:pt x="130253" y="731482"/>
                </a:lnTo>
                <a:close/>
              </a:path>
              <a:path w="178435" h="765810">
                <a:moveTo>
                  <a:pt x="169799" y="663447"/>
                </a:moveTo>
                <a:lnTo>
                  <a:pt x="166243" y="665098"/>
                </a:lnTo>
                <a:lnTo>
                  <a:pt x="164973" y="668401"/>
                </a:lnTo>
                <a:lnTo>
                  <a:pt x="142695" y="729175"/>
                </a:lnTo>
                <a:lnTo>
                  <a:pt x="146812" y="752220"/>
                </a:lnTo>
                <a:lnTo>
                  <a:pt x="134366" y="754507"/>
                </a:lnTo>
                <a:lnTo>
                  <a:pt x="147007" y="754507"/>
                </a:lnTo>
                <a:lnTo>
                  <a:pt x="176911" y="672718"/>
                </a:lnTo>
                <a:lnTo>
                  <a:pt x="178181" y="669416"/>
                </a:lnTo>
                <a:lnTo>
                  <a:pt x="176403" y="665860"/>
                </a:lnTo>
                <a:lnTo>
                  <a:pt x="173101" y="664590"/>
                </a:lnTo>
                <a:lnTo>
                  <a:pt x="169799" y="663447"/>
                </a:lnTo>
                <a:close/>
              </a:path>
              <a:path w="178435" h="765810">
                <a:moveTo>
                  <a:pt x="138358" y="741006"/>
                </a:moveTo>
                <a:lnTo>
                  <a:pt x="134620" y="751204"/>
                </a:lnTo>
                <a:lnTo>
                  <a:pt x="145415" y="749299"/>
                </a:lnTo>
                <a:lnTo>
                  <a:pt x="138358" y="741006"/>
                </a:lnTo>
                <a:close/>
              </a:path>
              <a:path w="178435" h="765810">
                <a:moveTo>
                  <a:pt x="142695" y="729175"/>
                </a:moveTo>
                <a:lnTo>
                  <a:pt x="138358" y="741006"/>
                </a:lnTo>
                <a:lnTo>
                  <a:pt x="145415" y="749299"/>
                </a:lnTo>
                <a:lnTo>
                  <a:pt x="134620" y="751204"/>
                </a:lnTo>
                <a:lnTo>
                  <a:pt x="146630" y="751204"/>
                </a:lnTo>
                <a:lnTo>
                  <a:pt x="142695" y="729175"/>
                </a:lnTo>
                <a:close/>
              </a:path>
              <a:path w="178435" h="765810">
                <a:moveTo>
                  <a:pt x="12446" y="0"/>
                </a:moveTo>
                <a:lnTo>
                  <a:pt x="0" y="2158"/>
                </a:lnTo>
                <a:lnTo>
                  <a:pt x="130253" y="731482"/>
                </a:lnTo>
                <a:lnTo>
                  <a:pt x="138358" y="741006"/>
                </a:lnTo>
                <a:lnTo>
                  <a:pt x="142695" y="729175"/>
                </a:lnTo>
                <a:lnTo>
                  <a:pt x="12446" y="0"/>
                </a:lnTo>
                <a:close/>
              </a:path>
            </a:pathLst>
          </a:custGeom>
          <a:solidFill>
            <a:srgbClr val="92A199"/>
          </a:solidFill>
        </p:spPr>
        <p:txBody>
          <a:bodyPr wrap="square" lIns="0" tIns="0" rIns="0" bIns="0" rtlCol="0"/>
          <a:lstStyle/>
          <a:p>
            <a:endParaRPr/>
          </a:p>
        </p:txBody>
      </p:sp>
      <p:sp>
        <p:nvSpPr>
          <p:cNvPr id="5" name="object 5"/>
          <p:cNvSpPr txBox="1"/>
          <p:nvPr/>
        </p:nvSpPr>
        <p:spPr>
          <a:xfrm>
            <a:off x="6124755" y="5469780"/>
            <a:ext cx="2677795" cy="833755"/>
          </a:xfrm>
          <a:prstGeom prst="rect">
            <a:avLst/>
          </a:prstGeom>
        </p:spPr>
        <p:txBody>
          <a:bodyPr vert="horz" wrap="square" lIns="0" tIns="0" rIns="0" bIns="0" rtlCol="0">
            <a:spAutoFit/>
          </a:bodyPr>
          <a:lstStyle/>
          <a:p>
            <a:pPr marL="12700" marR="5080" algn="just">
              <a:lnSpc>
                <a:spcPct val="100000"/>
              </a:lnSpc>
            </a:pPr>
            <a:r>
              <a:rPr sz="1800" b="1" spc="-5" dirty="0">
                <a:solidFill>
                  <a:srgbClr val="292934"/>
                </a:solidFill>
                <a:latin typeface="Arial"/>
                <a:cs typeface="Arial"/>
              </a:rPr>
              <a:t>maximum </a:t>
            </a:r>
            <a:r>
              <a:rPr sz="1800" b="1" dirty="0">
                <a:solidFill>
                  <a:srgbClr val="292934"/>
                </a:solidFill>
                <a:latin typeface="Arial"/>
                <a:cs typeface="Arial"/>
              </a:rPr>
              <a:t># </a:t>
            </a:r>
            <a:r>
              <a:rPr sz="1800" spc="-5" dirty="0">
                <a:solidFill>
                  <a:srgbClr val="292934"/>
                </a:solidFill>
                <a:latin typeface="Arial"/>
                <a:cs typeface="Arial"/>
              </a:rPr>
              <a:t>of records of  </a:t>
            </a:r>
            <a:r>
              <a:rPr sz="1800" dirty="0">
                <a:solidFill>
                  <a:srgbClr val="292934"/>
                </a:solidFill>
                <a:latin typeface="Arial"/>
                <a:cs typeface="Arial"/>
              </a:rPr>
              <a:t>“B” </a:t>
            </a:r>
            <a:r>
              <a:rPr sz="1800" spc="-5" dirty="0">
                <a:solidFill>
                  <a:srgbClr val="292934"/>
                </a:solidFill>
                <a:latin typeface="Arial"/>
                <a:cs typeface="Arial"/>
              </a:rPr>
              <a:t>that can be</a:t>
            </a:r>
            <a:r>
              <a:rPr sz="1800" spc="-40" dirty="0">
                <a:solidFill>
                  <a:srgbClr val="292934"/>
                </a:solidFill>
                <a:latin typeface="Arial"/>
                <a:cs typeface="Arial"/>
              </a:rPr>
              <a:t> </a:t>
            </a:r>
            <a:r>
              <a:rPr sz="1800" spc="-5" dirty="0">
                <a:solidFill>
                  <a:srgbClr val="292934"/>
                </a:solidFill>
                <a:latin typeface="Arial"/>
                <a:cs typeface="Arial"/>
              </a:rPr>
              <a:t>associated  </a:t>
            </a:r>
            <a:r>
              <a:rPr sz="1800" spc="-15" dirty="0">
                <a:solidFill>
                  <a:srgbClr val="292934"/>
                </a:solidFill>
                <a:latin typeface="Arial"/>
                <a:cs typeface="Arial"/>
              </a:rPr>
              <a:t>with </a:t>
            </a:r>
            <a:r>
              <a:rPr sz="1800" spc="-5" dirty="0">
                <a:solidFill>
                  <a:srgbClr val="292934"/>
                </a:solidFill>
                <a:latin typeface="Arial"/>
                <a:cs typeface="Arial"/>
              </a:rPr>
              <a:t>one record </a:t>
            </a:r>
            <a:r>
              <a:rPr sz="1800" dirty="0">
                <a:solidFill>
                  <a:srgbClr val="292934"/>
                </a:solidFill>
                <a:latin typeface="Arial"/>
                <a:cs typeface="Arial"/>
              </a:rPr>
              <a:t>of</a:t>
            </a:r>
            <a:r>
              <a:rPr sz="1800" spc="-5" dirty="0">
                <a:solidFill>
                  <a:srgbClr val="292934"/>
                </a:solidFill>
                <a:latin typeface="Arial"/>
                <a:cs typeface="Arial"/>
              </a:rPr>
              <a:t> </a:t>
            </a:r>
            <a:r>
              <a:rPr sz="1800" dirty="0">
                <a:solidFill>
                  <a:srgbClr val="292934"/>
                </a:solidFill>
                <a:latin typeface="Arial"/>
                <a:cs typeface="Arial"/>
              </a:rPr>
              <a:t>“A”</a:t>
            </a:r>
            <a:endParaRPr sz="1800" dirty="0">
              <a:latin typeface="Arial"/>
              <a:cs typeface="Arial"/>
            </a:endParaRPr>
          </a:p>
        </p:txBody>
      </p:sp>
      <p:sp>
        <p:nvSpPr>
          <p:cNvPr id="6" name="object 6"/>
          <p:cNvSpPr/>
          <p:nvPr/>
        </p:nvSpPr>
        <p:spPr>
          <a:xfrm>
            <a:off x="5459058" y="4510563"/>
            <a:ext cx="340995" cy="612775"/>
          </a:xfrm>
          <a:custGeom>
            <a:avLst/>
            <a:gdLst/>
            <a:ahLst/>
            <a:cxnLst/>
            <a:rect l="l" t="t" r="r" b="b"/>
            <a:pathLst>
              <a:path w="340995" h="612775">
                <a:moveTo>
                  <a:pt x="9778" y="506475"/>
                </a:moveTo>
                <a:lnTo>
                  <a:pt x="2666" y="506729"/>
                </a:lnTo>
                <a:lnTo>
                  <a:pt x="0" y="509650"/>
                </a:lnTo>
                <a:lnTo>
                  <a:pt x="0" y="513206"/>
                </a:lnTo>
                <a:lnTo>
                  <a:pt x="2920" y="612266"/>
                </a:lnTo>
                <a:lnTo>
                  <a:pt x="16360" y="604138"/>
                </a:lnTo>
                <a:lnTo>
                  <a:pt x="14604" y="604138"/>
                </a:lnTo>
                <a:lnTo>
                  <a:pt x="3428" y="598169"/>
                </a:lnTo>
                <a:lnTo>
                  <a:pt x="14658" y="577557"/>
                </a:lnTo>
                <a:lnTo>
                  <a:pt x="12711" y="513206"/>
                </a:lnTo>
                <a:lnTo>
                  <a:pt x="12700" y="509269"/>
                </a:lnTo>
                <a:lnTo>
                  <a:pt x="9778" y="506475"/>
                </a:lnTo>
                <a:close/>
              </a:path>
              <a:path w="340995" h="612775">
                <a:moveTo>
                  <a:pt x="14658" y="577557"/>
                </a:moveTo>
                <a:lnTo>
                  <a:pt x="3428" y="598169"/>
                </a:lnTo>
                <a:lnTo>
                  <a:pt x="14604" y="604138"/>
                </a:lnTo>
                <a:lnTo>
                  <a:pt x="16335" y="600963"/>
                </a:lnTo>
                <a:lnTo>
                  <a:pt x="15366" y="600963"/>
                </a:lnTo>
                <a:lnTo>
                  <a:pt x="5714" y="595756"/>
                </a:lnTo>
                <a:lnTo>
                  <a:pt x="15038" y="590106"/>
                </a:lnTo>
                <a:lnTo>
                  <a:pt x="14658" y="577557"/>
                </a:lnTo>
                <a:close/>
              </a:path>
              <a:path w="340995" h="612775">
                <a:moveTo>
                  <a:pt x="84200" y="548258"/>
                </a:moveTo>
                <a:lnTo>
                  <a:pt x="81152" y="550036"/>
                </a:lnTo>
                <a:lnTo>
                  <a:pt x="25808" y="583579"/>
                </a:lnTo>
                <a:lnTo>
                  <a:pt x="14604" y="604138"/>
                </a:lnTo>
                <a:lnTo>
                  <a:pt x="16360" y="604138"/>
                </a:lnTo>
                <a:lnTo>
                  <a:pt x="87756" y="560958"/>
                </a:lnTo>
                <a:lnTo>
                  <a:pt x="90804" y="559180"/>
                </a:lnTo>
                <a:lnTo>
                  <a:pt x="91693" y="555243"/>
                </a:lnTo>
                <a:lnTo>
                  <a:pt x="89915" y="552195"/>
                </a:lnTo>
                <a:lnTo>
                  <a:pt x="88137" y="549274"/>
                </a:lnTo>
                <a:lnTo>
                  <a:pt x="84200" y="548258"/>
                </a:lnTo>
                <a:close/>
              </a:path>
              <a:path w="340995" h="612775">
                <a:moveTo>
                  <a:pt x="15038" y="590106"/>
                </a:moveTo>
                <a:lnTo>
                  <a:pt x="5714" y="595756"/>
                </a:lnTo>
                <a:lnTo>
                  <a:pt x="15366" y="600963"/>
                </a:lnTo>
                <a:lnTo>
                  <a:pt x="15038" y="590106"/>
                </a:lnTo>
                <a:close/>
              </a:path>
              <a:path w="340995" h="612775">
                <a:moveTo>
                  <a:pt x="25808" y="583579"/>
                </a:moveTo>
                <a:lnTo>
                  <a:pt x="15038" y="590106"/>
                </a:lnTo>
                <a:lnTo>
                  <a:pt x="15366" y="600963"/>
                </a:lnTo>
                <a:lnTo>
                  <a:pt x="16335" y="600963"/>
                </a:lnTo>
                <a:lnTo>
                  <a:pt x="25808" y="583579"/>
                </a:lnTo>
                <a:close/>
              </a:path>
              <a:path w="340995" h="612775">
                <a:moveTo>
                  <a:pt x="329311" y="0"/>
                </a:moveTo>
                <a:lnTo>
                  <a:pt x="14658" y="577557"/>
                </a:lnTo>
                <a:lnTo>
                  <a:pt x="15038" y="590106"/>
                </a:lnTo>
                <a:lnTo>
                  <a:pt x="25808" y="583579"/>
                </a:lnTo>
                <a:lnTo>
                  <a:pt x="340487" y="6095"/>
                </a:lnTo>
                <a:lnTo>
                  <a:pt x="329311" y="0"/>
                </a:lnTo>
                <a:close/>
              </a:path>
            </a:pathLst>
          </a:custGeom>
          <a:solidFill>
            <a:srgbClr val="92A199"/>
          </a:solidFill>
        </p:spPr>
        <p:txBody>
          <a:bodyPr wrap="square" lIns="0" tIns="0" rIns="0" bIns="0" rtlCol="0"/>
          <a:lstStyle/>
          <a:p>
            <a:endParaRPr/>
          </a:p>
        </p:txBody>
      </p:sp>
      <p:sp>
        <p:nvSpPr>
          <p:cNvPr id="7" name="object 7"/>
          <p:cNvSpPr txBox="1"/>
          <p:nvPr/>
        </p:nvSpPr>
        <p:spPr>
          <a:xfrm>
            <a:off x="3191835" y="5195460"/>
            <a:ext cx="2310765" cy="1108075"/>
          </a:xfrm>
          <a:prstGeom prst="rect">
            <a:avLst/>
          </a:prstGeom>
        </p:spPr>
        <p:txBody>
          <a:bodyPr vert="horz" wrap="square" lIns="0" tIns="0" rIns="0" bIns="0" rtlCol="0">
            <a:spAutoFit/>
          </a:bodyPr>
          <a:lstStyle/>
          <a:p>
            <a:pPr marL="12700" marR="5080">
              <a:lnSpc>
                <a:spcPct val="100000"/>
              </a:lnSpc>
            </a:pPr>
            <a:r>
              <a:rPr sz="1800" b="1" dirty="0">
                <a:solidFill>
                  <a:srgbClr val="292934"/>
                </a:solidFill>
                <a:latin typeface="Arial"/>
                <a:cs typeface="Arial"/>
              </a:rPr>
              <a:t>minimum </a:t>
            </a:r>
            <a:r>
              <a:rPr sz="1800" b="1" spc="-5" dirty="0">
                <a:solidFill>
                  <a:srgbClr val="292934"/>
                </a:solidFill>
                <a:latin typeface="Arial"/>
                <a:cs typeface="Arial"/>
              </a:rPr>
              <a:t># </a:t>
            </a:r>
            <a:r>
              <a:rPr sz="1800" dirty="0">
                <a:solidFill>
                  <a:srgbClr val="292934"/>
                </a:solidFill>
                <a:latin typeface="Arial"/>
                <a:cs typeface="Arial"/>
              </a:rPr>
              <a:t>of</a:t>
            </a:r>
            <a:r>
              <a:rPr sz="1800" spc="-80" dirty="0">
                <a:solidFill>
                  <a:srgbClr val="292934"/>
                </a:solidFill>
                <a:latin typeface="Arial"/>
                <a:cs typeface="Arial"/>
              </a:rPr>
              <a:t> </a:t>
            </a:r>
            <a:r>
              <a:rPr sz="1800" spc="-5" dirty="0">
                <a:solidFill>
                  <a:srgbClr val="292934"/>
                </a:solidFill>
                <a:latin typeface="Arial"/>
                <a:cs typeface="Arial"/>
              </a:rPr>
              <a:t>records  </a:t>
            </a:r>
            <a:r>
              <a:rPr sz="1800" dirty="0">
                <a:solidFill>
                  <a:srgbClr val="292934"/>
                </a:solidFill>
                <a:latin typeface="Arial"/>
                <a:cs typeface="Arial"/>
              </a:rPr>
              <a:t>of “B” </a:t>
            </a:r>
            <a:r>
              <a:rPr sz="1800" spc="-5" dirty="0">
                <a:solidFill>
                  <a:srgbClr val="292934"/>
                </a:solidFill>
                <a:latin typeface="Arial"/>
                <a:cs typeface="Arial"/>
              </a:rPr>
              <a:t>that can be  associated </a:t>
            </a:r>
            <a:r>
              <a:rPr sz="1800" spc="-15" dirty="0">
                <a:solidFill>
                  <a:srgbClr val="292934"/>
                </a:solidFill>
                <a:latin typeface="Arial"/>
                <a:cs typeface="Arial"/>
              </a:rPr>
              <a:t>with </a:t>
            </a:r>
            <a:r>
              <a:rPr sz="1800" spc="-5" dirty="0">
                <a:solidFill>
                  <a:srgbClr val="292934"/>
                </a:solidFill>
                <a:latin typeface="Arial"/>
                <a:cs typeface="Arial"/>
              </a:rPr>
              <a:t>one  record </a:t>
            </a:r>
            <a:r>
              <a:rPr sz="1800" dirty="0">
                <a:solidFill>
                  <a:srgbClr val="292934"/>
                </a:solidFill>
                <a:latin typeface="Arial"/>
                <a:cs typeface="Arial"/>
              </a:rPr>
              <a:t>of</a:t>
            </a:r>
            <a:r>
              <a:rPr sz="1800" spc="-85" dirty="0">
                <a:solidFill>
                  <a:srgbClr val="292934"/>
                </a:solidFill>
                <a:latin typeface="Arial"/>
                <a:cs typeface="Arial"/>
              </a:rPr>
              <a:t> </a:t>
            </a:r>
            <a:r>
              <a:rPr sz="1800" dirty="0">
                <a:solidFill>
                  <a:srgbClr val="292934"/>
                </a:solidFill>
                <a:latin typeface="Arial"/>
                <a:cs typeface="Arial"/>
              </a:rPr>
              <a:t>“A”</a:t>
            </a: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8121"/>
            <a:ext cx="8072119" cy="718144"/>
          </a:xfrm>
          <a:prstGeom prst="rect">
            <a:avLst/>
          </a:prstGeom>
        </p:spPr>
        <p:txBody>
          <a:bodyPr vert="horz" wrap="square" lIns="0" tIns="223519" rIns="0" bIns="0" rtlCol="0">
            <a:spAutoFit/>
          </a:bodyPr>
          <a:lstStyle/>
          <a:p>
            <a:pPr marL="12700">
              <a:lnSpc>
                <a:spcPct val="100000"/>
              </a:lnSpc>
            </a:pPr>
            <a:r>
              <a:rPr lang="en-US" sz="3200" dirty="0"/>
              <a:t>Figure 2.3 - The ER Model Notations</a:t>
            </a:r>
            <a:endParaRPr sz="3200" dirty="0"/>
          </a:p>
        </p:txBody>
      </p:sp>
      <p:pic>
        <p:nvPicPr>
          <p:cNvPr id="4" name="Picture 3"/>
          <p:cNvPicPr>
            <a:picLocks noChangeAspect="1"/>
          </p:cNvPicPr>
          <p:nvPr/>
        </p:nvPicPr>
        <p:blipFill>
          <a:blip r:embed="rId3"/>
          <a:stretch>
            <a:fillRect/>
          </a:stretch>
        </p:blipFill>
        <p:spPr>
          <a:xfrm>
            <a:off x="381000" y="1600200"/>
            <a:ext cx="8532636" cy="4923815"/>
          </a:xfrm>
          <a:prstGeom prst="rect">
            <a:avLst/>
          </a:prstGeom>
        </p:spPr>
      </p:pic>
    </p:spTree>
    <p:extLst>
      <p:ext uri="{BB962C8B-B14F-4D97-AF65-F5344CB8AC3E}">
        <p14:creationId xmlns:p14="http://schemas.microsoft.com/office/powerpoint/2010/main" val="241076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8121"/>
            <a:ext cx="8072119" cy="1475276"/>
          </a:xfrm>
          <a:prstGeom prst="rect">
            <a:avLst/>
          </a:prstGeom>
        </p:spPr>
        <p:txBody>
          <a:bodyPr vert="horz" wrap="square" lIns="0" tIns="241808" rIns="0" bIns="0" rtlCol="0">
            <a:spAutoFit/>
          </a:bodyPr>
          <a:lstStyle/>
          <a:p>
            <a:pPr marL="12700">
              <a:lnSpc>
                <a:spcPct val="100000"/>
              </a:lnSpc>
            </a:pPr>
            <a:r>
              <a:rPr spc="-90" dirty="0"/>
              <a:t>Business </a:t>
            </a:r>
            <a:r>
              <a:rPr spc="-80" dirty="0"/>
              <a:t>Rule</a:t>
            </a:r>
            <a:r>
              <a:rPr spc="-415" dirty="0"/>
              <a:t> </a:t>
            </a:r>
            <a:r>
              <a:rPr spc="-90" dirty="0"/>
              <a:t>Examples</a:t>
            </a:r>
            <a:r>
              <a:rPr lang="en-US" spc="-90" dirty="0"/>
              <a:t> – Class Activity </a:t>
            </a:r>
            <a:endParaRPr spc="-90" dirty="0"/>
          </a:p>
        </p:txBody>
      </p:sp>
      <p:sp>
        <p:nvSpPr>
          <p:cNvPr id="3" name="object 3"/>
          <p:cNvSpPr txBox="1"/>
          <p:nvPr/>
        </p:nvSpPr>
        <p:spPr>
          <a:xfrm>
            <a:off x="514169" y="1936612"/>
            <a:ext cx="8038465" cy="4909036"/>
          </a:xfrm>
          <a:prstGeom prst="rect">
            <a:avLst/>
          </a:prstGeom>
        </p:spPr>
        <p:txBody>
          <a:bodyPr vert="horz" wrap="square" lIns="0" tIns="0" rIns="0" bIns="0" rtlCol="0">
            <a:spAutoFit/>
          </a:bodyPr>
          <a:lstStyle/>
          <a:p>
            <a:pPr marL="12700">
              <a:lnSpc>
                <a:spcPct val="100000"/>
              </a:lnSpc>
              <a:buClr>
                <a:srgbClr val="92A199"/>
              </a:buClr>
              <a:buSzPct val="85416"/>
              <a:tabLst>
                <a:tab pos="195580" algn="l"/>
              </a:tabLst>
            </a:pPr>
            <a:endParaRPr lang="en-US" sz="2400" dirty="0">
              <a:solidFill>
                <a:srgbClr val="292934"/>
              </a:solidFill>
              <a:latin typeface="Arial"/>
              <a:cs typeface="Arial"/>
            </a:endParaRPr>
          </a:p>
          <a:p>
            <a:pPr marL="195580" indent="-182880">
              <a:buClr>
                <a:srgbClr val="92A199"/>
              </a:buClr>
              <a:buSzPct val="85416"/>
              <a:buFontTx/>
              <a:buChar char="•"/>
              <a:tabLst>
                <a:tab pos="195580" algn="l"/>
              </a:tabLst>
            </a:pPr>
            <a:r>
              <a:rPr lang="en-US" sz="2400" dirty="0">
                <a:latin typeface="Arial" panose="020B0604020202020204" pitchFamily="34" charset="0"/>
                <a:cs typeface="Arial" panose="020B0604020202020204" pitchFamily="34" charset="0"/>
              </a:rPr>
              <a:t>An EMPLOYEE has one or more COMPUTERs. A COMPUTER has only (exactly) one assigned EMPLOYEE.</a:t>
            </a:r>
          </a:p>
          <a:p>
            <a:pPr marL="12700">
              <a:lnSpc>
                <a:spcPct val="100000"/>
              </a:lnSpc>
              <a:buClr>
                <a:srgbClr val="92A199"/>
              </a:buClr>
              <a:buSzPct val="85416"/>
              <a:tabLst>
                <a:tab pos="195580" algn="l"/>
              </a:tabLst>
            </a:pPr>
            <a:endParaRPr sz="2400" dirty="0">
              <a:latin typeface="Arial"/>
              <a:cs typeface="Arial"/>
            </a:endParaRPr>
          </a:p>
          <a:p>
            <a:pPr marL="195580" marR="5080" indent="-182880">
              <a:lnSpc>
                <a:spcPct val="100000"/>
              </a:lnSpc>
              <a:spcBef>
                <a:spcPts val="575"/>
              </a:spcBef>
              <a:buClr>
                <a:srgbClr val="92A199"/>
              </a:buClr>
              <a:buSzPct val="85416"/>
              <a:buChar char="•"/>
              <a:tabLst>
                <a:tab pos="195580" algn="l"/>
              </a:tabLst>
            </a:pPr>
            <a:r>
              <a:rPr sz="2400" dirty="0">
                <a:solidFill>
                  <a:srgbClr val="292934"/>
                </a:solidFill>
                <a:latin typeface="Arial"/>
                <a:cs typeface="Arial"/>
              </a:rPr>
              <a:t>“One customer </a:t>
            </a:r>
            <a:r>
              <a:rPr sz="2400" spc="-5" dirty="0">
                <a:solidFill>
                  <a:srgbClr val="292934"/>
                </a:solidFill>
                <a:latin typeface="Arial"/>
                <a:cs typeface="Arial"/>
              </a:rPr>
              <a:t>can generate many invoices. Each </a:t>
            </a:r>
            <a:r>
              <a:rPr sz="2400" dirty="0">
                <a:solidFill>
                  <a:srgbClr val="292934"/>
                </a:solidFill>
                <a:latin typeface="Arial"/>
                <a:cs typeface="Arial"/>
              </a:rPr>
              <a:t>of the  </a:t>
            </a:r>
            <a:r>
              <a:rPr sz="2400" spc="-5" dirty="0">
                <a:solidFill>
                  <a:srgbClr val="292934"/>
                </a:solidFill>
                <a:latin typeface="Arial"/>
                <a:cs typeface="Arial"/>
              </a:rPr>
              <a:t>many invoices is generated by only one </a:t>
            </a:r>
            <a:r>
              <a:rPr sz="2400" dirty="0">
                <a:solidFill>
                  <a:srgbClr val="292934"/>
                </a:solidFill>
                <a:latin typeface="Arial"/>
                <a:cs typeface="Arial"/>
              </a:rPr>
              <a:t>customer” (p.</a:t>
            </a:r>
            <a:r>
              <a:rPr lang="en-US" sz="2400" spc="80" dirty="0">
                <a:solidFill>
                  <a:srgbClr val="292934"/>
                </a:solidFill>
                <a:latin typeface="Arial"/>
                <a:cs typeface="Arial"/>
              </a:rPr>
              <a:t> 49,Chapter 2</a:t>
            </a:r>
            <a:r>
              <a:rPr sz="2400" dirty="0">
                <a:solidFill>
                  <a:srgbClr val="292934"/>
                </a:solidFill>
                <a:latin typeface="Arial"/>
                <a:cs typeface="Arial"/>
              </a:rPr>
              <a:t>).</a:t>
            </a:r>
            <a:endParaRPr lang="en-US" sz="2400" dirty="0">
              <a:solidFill>
                <a:srgbClr val="292934"/>
              </a:solidFill>
              <a:latin typeface="Arial"/>
              <a:cs typeface="Arial"/>
            </a:endParaRPr>
          </a:p>
          <a:p>
            <a:pPr marL="195580" marR="5080" indent="-182880">
              <a:lnSpc>
                <a:spcPct val="100000"/>
              </a:lnSpc>
              <a:spcBef>
                <a:spcPts val="575"/>
              </a:spcBef>
              <a:buClr>
                <a:srgbClr val="92A199"/>
              </a:buClr>
              <a:buSzPct val="85416"/>
              <a:buChar char="•"/>
              <a:tabLst>
                <a:tab pos="195580" algn="l"/>
              </a:tabLst>
            </a:pPr>
            <a:endParaRPr lang="en-US" sz="2400" dirty="0">
              <a:solidFill>
                <a:srgbClr val="292934"/>
              </a:solidFill>
              <a:latin typeface="Arial"/>
              <a:cs typeface="Arial"/>
            </a:endParaRPr>
          </a:p>
          <a:p>
            <a:pPr marL="195580" marR="5080" indent="-182880">
              <a:spcBef>
                <a:spcPts val="575"/>
              </a:spcBef>
              <a:buClr>
                <a:srgbClr val="92A199"/>
              </a:buClr>
              <a:buSzPct val="85416"/>
              <a:buFontTx/>
              <a:buChar char="•"/>
              <a:tabLst>
                <a:tab pos="195580" algn="l"/>
              </a:tabLst>
            </a:pPr>
            <a:r>
              <a:rPr lang="en-US" sz="2400" spc="80" dirty="0">
                <a:solidFill>
                  <a:srgbClr val="292934"/>
                </a:solidFill>
                <a:latin typeface="Arial"/>
                <a:cs typeface="Arial"/>
              </a:rPr>
              <a:t>Each professor can advise one or many students; each student can be advised by only one professor.</a:t>
            </a:r>
          </a:p>
          <a:p>
            <a:pPr marL="195580" marR="5080" indent="-182880">
              <a:lnSpc>
                <a:spcPct val="100000"/>
              </a:lnSpc>
              <a:spcBef>
                <a:spcPts val="575"/>
              </a:spcBef>
              <a:buClr>
                <a:srgbClr val="92A199"/>
              </a:buClr>
              <a:buSzPct val="85416"/>
              <a:buChar char="•"/>
              <a:tabLst>
                <a:tab pos="195580" algn="l"/>
              </a:tabLst>
            </a:pPr>
            <a:endParaRPr sz="3500" dirty="0">
              <a:latin typeface="Times New Roman"/>
              <a:cs typeface="Times New Roman"/>
            </a:endParaRPr>
          </a:p>
        </p:txBody>
      </p:sp>
      <p:sp>
        <p:nvSpPr>
          <p:cNvPr id="4" name="Rectangle 3">
            <a:extLst>
              <a:ext uri="{FF2B5EF4-FFF2-40B4-BE49-F238E27FC236}">
                <a16:creationId xmlns:a16="http://schemas.microsoft.com/office/drawing/2014/main" id="{C24B054C-0302-4DDC-8A2A-91E9899535DD}"/>
              </a:ext>
            </a:extLst>
          </p:cNvPr>
          <p:cNvSpPr>
            <a:spLocks noGrp="1" noChangeArrowheads="1"/>
          </p:cNvSpPr>
          <p:nvPr>
            <p:ph type="body" idx="1"/>
          </p:nvPr>
        </p:nvSpPr>
        <p:spPr>
          <a:xfrm>
            <a:off x="-228600" y="1565401"/>
            <a:ext cx="7843519" cy="677108"/>
          </a:xfrm>
        </p:spPr>
        <p:txBody>
          <a:bodyPr/>
          <a:lstStyle/>
          <a:p>
            <a:pPr eaLnBrk="1" hangingPunct="1">
              <a:buFontTx/>
              <a:buNone/>
            </a:pPr>
            <a:endParaRPr lang="en-US" sz="2000" dirty="0">
              <a:latin typeface="Arial" panose="020B0604020202020204" pitchFamily="34" charset="0"/>
              <a:cs typeface="Arial" panose="020B0604020202020204" pitchFamily="34" charset="0"/>
            </a:endParaRPr>
          </a:p>
          <a:p>
            <a:pPr eaLnBrk="1" hangingPunct="1">
              <a:buFontTx/>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4768</TotalTime>
  <Words>624</Words>
  <Application>Microsoft Office PowerPoint</Application>
  <PresentationFormat>On-screen Show (4:3)</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PowerPoint Presentation</vt:lpstr>
      <vt:lpstr>Entity Relationship Diagram (ERD)</vt:lpstr>
      <vt:lpstr>PowerPoint Presentation</vt:lpstr>
      <vt:lpstr>PowerPoint Presentation</vt:lpstr>
      <vt:lpstr>Relationship Type</vt:lpstr>
      <vt:lpstr>Figure 2.3 - The ER Model Notations</vt:lpstr>
      <vt:lpstr>Business Rule Examples – Class 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lis 2780!</dc:title>
  <dc:creator>Jongwook Lee</dc:creator>
  <cp:lastModifiedBy>Bader Albahlal</cp:lastModifiedBy>
  <cp:revision>165</cp:revision>
  <cp:lastPrinted>2016-09-06T15:30:13Z</cp:lastPrinted>
  <dcterms:created xsi:type="dcterms:W3CDTF">2016-01-09T00:56:55Z</dcterms:created>
  <dcterms:modified xsi:type="dcterms:W3CDTF">2020-11-16T15:14:02Z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2015-09-01T00:00:00Z</vt:filetime>
  </property>
  <property fmtid="{D5CDD505-2E9C-101B-9397-08002B2CF9AE}" pid="3" name="Creator">
    <vt:lpwstr>Microsoft® PowerPoint® 2010</vt:lpwstr>
  </property>
  <property fmtid="{D5CDD505-2E9C-101B-9397-08002B2CF9AE}" pid="4" name="LastSaved">
    <vt:filetime>2016-01-08T00:00:00Z</vt:filetime>
  </property>
</Properties>
</file>