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69" r:id="rId4"/>
    <p:sldId id="310" r:id="rId5"/>
    <p:sldId id="270" r:id="rId6"/>
    <p:sldId id="312" r:id="rId7"/>
    <p:sldId id="314" r:id="rId8"/>
    <p:sldId id="311" r:id="rId9"/>
    <p:sldId id="271" r:id="rId10"/>
    <p:sldId id="272" r:id="rId11"/>
    <p:sldId id="433" r:id="rId12"/>
    <p:sldId id="300" r:id="rId13"/>
    <p:sldId id="273" r:id="rId14"/>
    <p:sldId id="274" r:id="rId15"/>
    <p:sldId id="275" r:id="rId16"/>
    <p:sldId id="313" r:id="rId17"/>
    <p:sldId id="276" r:id="rId18"/>
    <p:sldId id="277" r:id="rId19"/>
    <p:sldId id="434" r:id="rId20"/>
    <p:sldId id="278" r:id="rId21"/>
    <p:sldId id="309" r:id="rId22"/>
    <p:sldId id="315" r:id="rId2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61635" autoAdjust="0"/>
  </p:normalViewPr>
  <p:slideViewPr>
    <p:cSldViewPr>
      <p:cViewPr varScale="1">
        <p:scale>
          <a:sx n="53" d="100"/>
          <a:sy n="53" d="100"/>
        </p:scale>
        <p:origin x="2314" y="4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31EDB41-2D86-FC4D-B954-C1D31735AA0C}" type="datetimeFigureOut">
              <a:rPr lang="en-US" smtClean="0"/>
              <a:t>2/3/21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8601DFB-9F0F-F24E-9DE5-2AAE17E8E0A5}" type="slidenum">
              <a:rPr lang="en-US" smtClean="0"/>
              <a:t>‹#›</a:t>
            </a:fld>
            <a:endParaRPr lang="en-US"/>
          </a:p>
        </p:txBody>
      </p:sp>
    </p:spTree>
    <p:extLst>
      <p:ext uri="{BB962C8B-B14F-4D97-AF65-F5344CB8AC3E}">
        <p14:creationId xmlns:p14="http://schemas.microsoft.com/office/powerpoint/2010/main" val="29997296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1</a:t>
            </a:fld>
            <a:endParaRPr lang="en-US"/>
          </a:p>
        </p:txBody>
      </p:sp>
    </p:spTree>
    <p:extLst>
      <p:ext uri="{BB962C8B-B14F-4D97-AF65-F5344CB8AC3E}">
        <p14:creationId xmlns:p14="http://schemas.microsoft.com/office/powerpoint/2010/main" val="1618376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2400" dirty="0"/>
          </a:p>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10</a:t>
            </a:fld>
            <a:endParaRPr lang="en-US"/>
          </a:p>
        </p:txBody>
      </p:sp>
    </p:spTree>
    <p:extLst>
      <p:ext uri="{BB962C8B-B14F-4D97-AF65-F5344CB8AC3E}">
        <p14:creationId xmlns:p14="http://schemas.microsoft.com/office/powerpoint/2010/main" val="3845450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11</a:t>
            </a:fld>
            <a:endParaRPr lang="en-US"/>
          </a:p>
        </p:txBody>
      </p:sp>
    </p:spTree>
    <p:extLst>
      <p:ext uri="{BB962C8B-B14F-4D97-AF65-F5344CB8AC3E}">
        <p14:creationId xmlns:p14="http://schemas.microsoft.com/office/powerpoint/2010/main" val="296305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you are given a value for STU_NUM, then you can determine the value for STU_LNAME because one and only one value of STU_LNAME is associated with any given value of STU_NUM. Here it would be correct to say that STU_NUM is the determinant and STU_LNAME is the dependent. </a:t>
            </a:r>
          </a:p>
          <a:p>
            <a:r>
              <a:rPr lang="en-US" sz="1200" b="0" i="0" u="none" strike="noStrike" kern="1200" baseline="0" dirty="0">
                <a:solidFill>
                  <a:schemeClr val="tx1"/>
                </a:solidFill>
                <a:latin typeface="+mn-lt"/>
                <a:ea typeface="+mn-ea"/>
                <a:cs typeface="+mn-cs"/>
              </a:rPr>
              <a:t>This means one name is associated with that STU number.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standard notation for representing the relationship between STU_NUM and STU_LNAME is as follows: STU_NUM → STU_LNAME</a:t>
            </a:r>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12</a:t>
            </a:fld>
            <a:endParaRPr lang="en-US"/>
          </a:p>
        </p:txBody>
      </p:sp>
    </p:spTree>
    <p:extLst>
      <p:ext uri="{BB962C8B-B14F-4D97-AF65-F5344CB8AC3E}">
        <p14:creationId xmlns:p14="http://schemas.microsoft.com/office/powerpoint/2010/main" val="3047527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null is the absence of any data value, and it is never allowed in</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any part of the primary key.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 null could represent any of the following:</a:t>
            </a:r>
          </a:p>
          <a:p>
            <a:r>
              <a:rPr lang="en-US" sz="1200" b="0" i="0" u="none" strike="noStrike" kern="1200" baseline="0" dirty="0">
                <a:solidFill>
                  <a:schemeClr val="tx1"/>
                </a:solidFill>
                <a:latin typeface="+mn-lt"/>
                <a:ea typeface="+mn-ea"/>
                <a:cs typeface="+mn-cs"/>
              </a:rPr>
              <a:t>• An unknown attribute value</a:t>
            </a:r>
          </a:p>
          <a:p>
            <a:r>
              <a:rPr lang="en-US" sz="1200" b="0" i="0" u="none" strike="noStrike" kern="1200" baseline="0" dirty="0">
                <a:solidFill>
                  <a:schemeClr val="tx1"/>
                </a:solidFill>
                <a:latin typeface="+mn-lt"/>
                <a:ea typeface="+mn-ea"/>
                <a:cs typeface="+mn-cs"/>
              </a:rPr>
              <a:t>• A known, but missing, attribute value</a:t>
            </a:r>
          </a:p>
          <a:p>
            <a:r>
              <a:rPr lang="en-US" sz="1200" b="0" i="0" u="none" strike="noStrike" kern="1200" baseline="0" dirty="0">
                <a:solidFill>
                  <a:schemeClr val="tx1"/>
                </a:solidFill>
                <a:latin typeface="+mn-lt"/>
                <a:ea typeface="+mn-ea"/>
                <a:cs typeface="+mn-cs"/>
              </a:rPr>
              <a:t>• A “not applicable” condition</a:t>
            </a:r>
          </a:p>
          <a:p>
            <a:r>
              <a:rPr lang="en-US" sz="1200" b="0" i="0" u="none" strike="noStrike" kern="1200" baseline="0" dirty="0">
                <a:solidFill>
                  <a:schemeClr val="tx1"/>
                </a:solidFill>
                <a:latin typeface="+mn-lt"/>
                <a:ea typeface="+mn-ea"/>
                <a:cs typeface="+mn-cs"/>
              </a:rPr>
              <a:t>Composite can be a group of attributes </a:t>
            </a:r>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13</a:t>
            </a:fld>
            <a:endParaRPr lang="en-US"/>
          </a:p>
        </p:txBody>
      </p:sp>
    </p:spTree>
    <p:extLst>
      <p:ext uri="{BB962C8B-B14F-4D97-AF65-F5344CB8AC3E}">
        <p14:creationId xmlns:p14="http://schemas.microsoft.com/office/powerpoint/2010/main" val="303620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14</a:t>
            </a:fld>
            <a:endParaRPr lang="en-US"/>
          </a:p>
        </p:txBody>
      </p:sp>
    </p:spTree>
    <p:extLst>
      <p:ext uri="{BB962C8B-B14F-4D97-AF65-F5344CB8AC3E}">
        <p14:creationId xmlns:p14="http://schemas.microsoft.com/office/powerpoint/2010/main" val="3095716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i="0" u="none" strike="noStrike" kern="1200" baseline="0" dirty="0">
                <a:solidFill>
                  <a:schemeClr val="tx1"/>
                </a:solidFill>
                <a:latin typeface="+mn-lt"/>
                <a:ea typeface="+mn-ea"/>
                <a:cs typeface="+mn-cs"/>
              </a:rPr>
              <a:t>The </a:t>
            </a:r>
            <a:r>
              <a:rPr lang="en-US" altLang="zh-CN" sz="1200" b="0" i="0" u="none" strike="noStrike" kern="1200" baseline="0" dirty="0">
                <a:solidFill>
                  <a:schemeClr val="tx1"/>
                </a:solidFill>
                <a:latin typeface="+mn-lt"/>
                <a:ea typeface="+mn-ea"/>
                <a:cs typeface="+mn-cs"/>
              </a:rPr>
              <a:t>PRODUCT</a:t>
            </a:r>
            <a:r>
              <a:rPr lang="en-US" sz="1200" b="0" i="0" u="none" strike="noStrike" kern="1200" baseline="0" dirty="0">
                <a:solidFill>
                  <a:schemeClr val="tx1"/>
                </a:solidFill>
                <a:latin typeface="+mn-lt"/>
                <a:ea typeface="+mn-ea"/>
                <a:cs typeface="+mn-cs"/>
              </a:rPr>
              <a:t> table contains a foreign key, </a:t>
            </a:r>
            <a:r>
              <a:rPr lang="en-US" altLang="zh-CN" sz="1200" b="0" i="0" u="none" strike="noStrike" kern="1200" baseline="0" dirty="0">
                <a:solidFill>
                  <a:schemeClr val="tx1"/>
                </a:solidFill>
                <a:latin typeface="+mn-lt"/>
                <a:ea typeface="+mn-ea"/>
                <a:cs typeface="+mn-cs"/>
              </a:rPr>
              <a:t>PROD</a:t>
            </a:r>
            <a:r>
              <a:rPr lang="en-US" sz="1200" b="0" i="0" u="none" strike="noStrike" kern="1200" baseline="0" dirty="0">
                <a:solidFill>
                  <a:schemeClr val="tx1"/>
                </a:solidFill>
                <a:latin typeface="+mn-lt"/>
                <a:ea typeface="+mn-ea"/>
                <a:cs typeface="+mn-cs"/>
              </a:rPr>
              <a:t>_CODE, that links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records</a:t>
            </a:r>
            <a:r>
              <a:rPr lang="en-US" sz="1200" b="0" i="0" u="none" strike="noStrike" kern="1200" baseline="0" dirty="0">
                <a:solidFill>
                  <a:schemeClr val="tx1"/>
                </a:solidFill>
                <a:latin typeface="+mn-lt"/>
                <a:ea typeface="+mn-ea"/>
                <a:cs typeface="+mn-cs"/>
              </a:rPr>
              <a:t> in 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PRODUCT</a:t>
            </a:r>
            <a:r>
              <a:rPr lang="en-US" sz="1200" b="0" i="0" u="none" strike="noStrike" kern="1200" baseline="0" dirty="0">
                <a:solidFill>
                  <a:schemeClr val="tx1"/>
                </a:solidFill>
                <a:latin typeface="+mn-lt"/>
                <a:ea typeface="+mn-ea"/>
                <a:cs typeface="+mn-cs"/>
              </a:rPr>
              <a:t> table to the </a:t>
            </a:r>
            <a:r>
              <a:rPr lang="en-US" altLang="zh-CN" sz="1200" b="0" i="0" u="none" strike="noStrike" kern="1200" baseline="0" dirty="0">
                <a:solidFill>
                  <a:schemeClr val="tx1"/>
                </a:solidFill>
                <a:latin typeface="+mn-lt"/>
                <a:ea typeface="+mn-ea"/>
                <a:cs typeface="+mn-cs"/>
              </a:rPr>
              <a:t>VENDOR</a:t>
            </a:r>
            <a:r>
              <a:rPr lang="en-US" sz="1200" b="0" i="0" u="none" strike="noStrike" kern="1200" baseline="0" dirty="0">
                <a:solidFill>
                  <a:schemeClr val="tx1"/>
                </a:solidFill>
                <a:latin typeface="+mn-lt"/>
                <a:ea typeface="+mn-ea"/>
                <a:cs typeface="+mn-cs"/>
              </a:rPr>
              <a:t> table. </a:t>
            </a:r>
            <a:r>
              <a:rPr lang="en-US" altLang="zh-CN" sz="1200" b="0" i="0" u="none" strike="noStrike" kern="1200" baseline="0" dirty="0">
                <a:solidFill>
                  <a:schemeClr val="tx1"/>
                </a:solidFill>
                <a:latin typeface="+mn-lt"/>
                <a:ea typeface="+mn-ea"/>
                <a:cs typeface="+mn-cs"/>
              </a:rPr>
              <a:t>VEND</a:t>
            </a:r>
            <a:r>
              <a:rPr lang="en-US" sz="1200" b="0" i="0" u="none" strike="noStrike" kern="1200" baseline="0" dirty="0">
                <a:solidFill>
                  <a:schemeClr val="tx1"/>
                </a:solidFill>
                <a:latin typeface="+mn-lt"/>
                <a:ea typeface="+mn-ea"/>
                <a:cs typeface="+mn-cs"/>
              </a:rPr>
              <a:t>_CODE entries in the </a:t>
            </a:r>
            <a:r>
              <a:rPr lang="en-US" altLang="zh-CN" sz="1200" b="0" i="0" u="none" strike="noStrike" kern="1200" baseline="0" dirty="0">
                <a:solidFill>
                  <a:schemeClr val="tx1"/>
                </a:solidFill>
                <a:latin typeface="+mn-lt"/>
                <a:ea typeface="+mn-ea"/>
                <a:cs typeface="+mn-cs"/>
              </a:rPr>
              <a:t>PRODUCT</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table all match 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a:solidFill>
                  <a:schemeClr val="tx1"/>
                </a:solidFill>
                <a:latin typeface="+mn-lt"/>
                <a:ea typeface="+mn-ea"/>
                <a:cs typeface="+mn-cs"/>
              </a:rPr>
              <a:t>VEND</a:t>
            </a:r>
            <a:r>
              <a:rPr lang="en-US" sz="1200" b="0" i="0" u="none" strike="noStrike" kern="1200" baseline="0">
                <a:solidFill>
                  <a:schemeClr val="tx1"/>
                </a:solidFill>
                <a:latin typeface="+mn-lt"/>
                <a:ea typeface="+mn-ea"/>
                <a:cs typeface="+mn-cs"/>
              </a:rPr>
              <a:t>_CODE </a:t>
            </a:r>
            <a:r>
              <a:rPr lang="en-US" sz="1200" b="0" i="0" u="none" strike="noStrike" kern="1200" baseline="0" dirty="0">
                <a:solidFill>
                  <a:schemeClr val="tx1"/>
                </a:solidFill>
                <a:latin typeface="+mn-lt"/>
                <a:ea typeface="+mn-ea"/>
                <a:cs typeface="+mn-cs"/>
              </a:rPr>
              <a:t>entries in </a:t>
            </a:r>
            <a:r>
              <a:rPr lang="en-US" sz="1200" b="0" i="0" u="none" strike="noStrike" kern="1200" baseline="0">
                <a:solidFill>
                  <a:schemeClr val="tx1"/>
                </a:solidFill>
                <a:latin typeface="+mn-lt"/>
                <a:ea typeface="+mn-ea"/>
                <a:cs typeface="+mn-cs"/>
              </a:rPr>
              <a:t>the </a:t>
            </a:r>
            <a:r>
              <a:rPr lang="en-US" altLang="zh-CN" sz="1200" b="0" i="0" u="none" strike="noStrike" kern="1200" baseline="0">
                <a:solidFill>
                  <a:schemeClr val="tx1"/>
                </a:solidFill>
                <a:latin typeface="+mn-lt"/>
                <a:ea typeface="+mn-ea"/>
                <a:cs typeface="+mn-cs"/>
              </a:rPr>
              <a:t>VENDOR</a:t>
            </a:r>
            <a:r>
              <a:rPr lang="en-US" sz="1200" b="0" i="0" u="none" strike="noStrike" kern="1200" baseline="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table.</a:t>
            </a:r>
          </a:p>
        </p:txBody>
      </p:sp>
      <p:sp>
        <p:nvSpPr>
          <p:cNvPr id="4" name="Slide Number Placeholder 3"/>
          <p:cNvSpPr>
            <a:spLocks noGrp="1"/>
          </p:cNvSpPr>
          <p:nvPr>
            <p:ph type="sldNum" sz="quarter" idx="10"/>
          </p:nvPr>
        </p:nvSpPr>
        <p:spPr/>
        <p:txBody>
          <a:bodyPr/>
          <a:lstStyle/>
          <a:p>
            <a:fld id="{58601DFB-9F0F-F24E-9DE5-2AAE17E8E0A5}" type="slidenum">
              <a:rPr lang="en-US" smtClean="0"/>
              <a:t>15</a:t>
            </a:fld>
            <a:endParaRPr lang="en-US"/>
          </a:p>
        </p:txBody>
      </p:sp>
    </p:spTree>
    <p:extLst>
      <p:ext uri="{BB962C8B-B14F-4D97-AF65-F5344CB8AC3E}">
        <p14:creationId xmlns:p14="http://schemas.microsoft.com/office/powerpoint/2010/main" val="739098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16</a:t>
            </a:fld>
            <a:endParaRPr lang="en-US"/>
          </a:p>
        </p:txBody>
      </p:sp>
    </p:spTree>
    <p:extLst>
      <p:ext uri="{BB962C8B-B14F-4D97-AF65-F5344CB8AC3E}">
        <p14:creationId xmlns:p14="http://schemas.microsoft.com/office/powerpoint/2010/main" val="272287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RDBMSs enforce integrity rules automatically. However, it is important to make sure that we ( as a database designers ) do not violate these rules.  </a:t>
            </a:r>
          </a:p>
        </p:txBody>
      </p:sp>
      <p:sp>
        <p:nvSpPr>
          <p:cNvPr id="4" name="Slide Number Placeholder 3"/>
          <p:cNvSpPr>
            <a:spLocks noGrp="1"/>
          </p:cNvSpPr>
          <p:nvPr>
            <p:ph type="sldNum" sz="quarter" idx="10"/>
          </p:nvPr>
        </p:nvSpPr>
        <p:spPr/>
        <p:txBody>
          <a:bodyPr/>
          <a:lstStyle/>
          <a:p>
            <a:fld id="{58601DFB-9F0F-F24E-9DE5-2AAE17E8E0A5}" type="slidenum">
              <a:rPr lang="en-US" smtClean="0"/>
              <a:t>17</a:t>
            </a:fld>
            <a:endParaRPr lang="en-US"/>
          </a:p>
        </p:txBody>
      </p:sp>
    </p:spTree>
    <p:extLst>
      <p:ext uri="{BB962C8B-B14F-4D97-AF65-F5344CB8AC3E}">
        <p14:creationId xmlns:p14="http://schemas.microsoft.com/office/powerpoint/2010/main" val="3229962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18</a:t>
            </a:fld>
            <a:endParaRPr lang="en-US"/>
          </a:p>
        </p:txBody>
      </p:sp>
    </p:spTree>
    <p:extLst>
      <p:ext uri="{BB962C8B-B14F-4D97-AF65-F5344CB8AC3E}">
        <p14:creationId xmlns:p14="http://schemas.microsoft.com/office/powerpoint/2010/main" val="3717271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0" i="0" u="none" strike="noStrike" kern="1200" baseline="0" dirty="0">
                <a:solidFill>
                  <a:schemeClr val="tx1"/>
                </a:solidFill>
                <a:latin typeface="+mn-lt"/>
                <a:ea typeface="+mn-ea"/>
                <a:cs typeface="+mn-cs"/>
              </a:rPr>
              <a:t>Entity integrity. The CUSTOMER table’s primary key is CUS_CODE. The CUSTOMER primary key column</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has no null entries, and all entries are unique. Similarly, the AGENT table’s primary key is AGENT_CODE, and</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this primary key column is also free of null entries.</a:t>
            </a:r>
          </a:p>
          <a:p>
            <a:pPr marL="171450" indent="-171450">
              <a:buFont typeface="Arial"/>
              <a:buChar char="•"/>
            </a:pPr>
            <a:r>
              <a:rPr lang="en-US" sz="1200" b="0" i="0" u="none" strike="noStrike" kern="1200" baseline="0" dirty="0">
                <a:solidFill>
                  <a:schemeClr val="tx1"/>
                </a:solidFill>
                <a:latin typeface="+mn-lt"/>
                <a:ea typeface="+mn-ea"/>
                <a:cs typeface="+mn-cs"/>
              </a:rPr>
              <a:t>Referential integrity. The CUSTOMER table contains a foreign key, AGENT_CODE, that links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records</a:t>
            </a:r>
            <a:r>
              <a:rPr lang="en-US" sz="1200" b="0" i="0" u="none" strike="noStrike" kern="1200" baseline="0" dirty="0">
                <a:solidFill>
                  <a:schemeClr val="tx1"/>
                </a:solidFill>
                <a:latin typeface="+mn-lt"/>
                <a:ea typeface="+mn-ea"/>
                <a:cs typeface="+mn-cs"/>
              </a:rPr>
              <a:t> in the</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CUSTOMER table to the AGENT table. AGENT_CODE entries in the CUSTOMER table all match the</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AGENT_CODE entries in the AGENT table.</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21</a:t>
            </a:fld>
            <a:endParaRPr lang="en-US"/>
          </a:p>
        </p:txBody>
      </p:sp>
    </p:spTree>
    <p:extLst>
      <p:ext uri="{BB962C8B-B14F-4D97-AF65-F5344CB8AC3E}">
        <p14:creationId xmlns:p14="http://schemas.microsoft.com/office/powerpoint/2010/main" val="38619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2</a:t>
            </a:fld>
            <a:endParaRPr lang="en-US"/>
          </a:p>
        </p:txBody>
      </p:sp>
    </p:spTree>
    <p:extLst>
      <p:ext uri="{BB962C8B-B14F-4D97-AF65-F5344CB8AC3E}">
        <p14:creationId xmlns:p14="http://schemas.microsoft.com/office/powerpoint/2010/main" val="332623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table contains a group of related entity occurrences</a:t>
            </a:r>
            <a:r>
              <a:rPr lang="en-US" altLang="zh-CN" sz="1200" kern="1200" dirty="0">
                <a:solidFill>
                  <a:schemeClr val="tx1"/>
                </a:solidFill>
                <a:effectLst/>
                <a:latin typeface="+mn-lt"/>
                <a:ea typeface="+mn-ea"/>
                <a:cs typeface="+mn-cs"/>
              </a:rPr>
              <a:t>--e</a:t>
            </a:r>
            <a:r>
              <a:rPr lang="en-US" dirty="0"/>
              <a:t>ach table represents an entity set.</a:t>
            </a:r>
          </a:p>
        </p:txBody>
      </p:sp>
      <p:sp>
        <p:nvSpPr>
          <p:cNvPr id="4" name="Slide Number Placeholder 3"/>
          <p:cNvSpPr>
            <a:spLocks noGrp="1"/>
          </p:cNvSpPr>
          <p:nvPr>
            <p:ph type="sldNum" sz="quarter" idx="10"/>
          </p:nvPr>
        </p:nvSpPr>
        <p:spPr/>
        <p:txBody>
          <a:bodyPr/>
          <a:lstStyle/>
          <a:p>
            <a:fld id="{58601DFB-9F0F-F24E-9DE5-2AAE17E8E0A5}" type="slidenum">
              <a:rPr lang="en-US" smtClean="0"/>
              <a:t>3</a:t>
            </a:fld>
            <a:endParaRPr lang="en-US"/>
          </a:p>
        </p:txBody>
      </p:sp>
    </p:spTree>
    <p:extLst>
      <p:ext uri="{BB962C8B-B14F-4D97-AF65-F5344CB8AC3E}">
        <p14:creationId xmlns:p14="http://schemas.microsoft.com/office/powerpoint/2010/main" val="107241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u="none" strike="noStrike" kern="1200" baseline="0" dirty="0">
                <a:solidFill>
                  <a:schemeClr val="tx1"/>
                </a:solidFill>
                <a:latin typeface="+mn-lt"/>
                <a:ea typeface="+mn-ea"/>
                <a:cs typeface="+mn-cs"/>
              </a:rPr>
              <a:t>The STUDENT table is perceived to be a two-dimensional structure composed of eight rows (tuples) and</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12 columns (attributes).</a:t>
            </a:r>
          </a:p>
          <a:p>
            <a:pPr marL="228600" indent="-228600">
              <a:buFont typeface="+mj-lt"/>
              <a:buAutoNum type="arabicPeriod"/>
            </a:pPr>
            <a:r>
              <a:rPr lang="en-US" sz="1200" b="0" i="0" u="none" strike="noStrike" kern="1200" baseline="0" dirty="0">
                <a:solidFill>
                  <a:schemeClr val="tx1"/>
                </a:solidFill>
                <a:latin typeface="+mn-lt"/>
                <a:ea typeface="+mn-ea"/>
                <a:cs typeface="+mn-cs"/>
              </a:rPr>
              <a:t>Each row in the STUDENT table describes a single entity occurrence within the entity set.</a:t>
            </a:r>
          </a:p>
          <a:p>
            <a:pPr marL="228600" indent="-228600">
              <a:buFont typeface="+mj-lt"/>
              <a:buAutoNum type="arabicPeriod"/>
            </a:pPr>
            <a:r>
              <a:rPr lang="en-US" sz="1200" b="0" i="0" u="none" strike="noStrike" kern="1200" baseline="0" dirty="0">
                <a:solidFill>
                  <a:schemeClr val="tx1"/>
                </a:solidFill>
                <a:latin typeface="+mn-lt"/>
                <a:ea typeface="+mn-ea"/>
                <a:cs typeface="+mn-cs"/>
              </a:rPr>
              <a:t>Each column represents an attribute, and each column has a distinct name.</a:t>
            </a:r>
          </a:p>
          <a:p>
            <a:pPr marL="228600" indent="-228600">
              <a:buFont typeface="+mj-lt"/>
              <a:buAutoNum type="arabicPeriod"/>
            </a:pPr>
            <a:r>
              <a:rPr lang="en-US" sz="1200" b="0" i="0" u="none" strike="noStrike" kern="1200" baseline="0" dirty="0">
                <a:solidFill>
                  <a:schemeClr val="tx1"/>
                </a:solidFill>
                <a:latin typeface="+mn-lt"/>
                <a:ea typeface="+mn-ea"/>
                <a:cs typeface="+mn-cs"/>
              </a:rPr>
              <a:t>All of the values in a column match the attribute’s characteristics.</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column’s range of permissible values is known as its domain.</a:t>
            </a:r>
          </a:p>
          <a:p>
            <a:pPr marL="228600" indent="-228600">
              <a:buFont typeface="+mj-lt"/>
              <a:buAutoNum type="arabicPeriod"/>
            </a:pPr>
            <a:r>
              <a:rPr lang="en-US" sz="1200" b="0" i="0" u="none" strike="noStrike" kern="1200" baseline="0" dirty="0">
                <a:solidFill>
                  <a:schemeClr val="tx1"/>
                </a:solidFill>
                <a:latin typeface="+mn-lt"/>
                <a:ea typeface="+mn-ea"/>
                <a:cs typeface="+mn-cs"/>
              </a:rPr>
              <a:t>The order of rows and columns is unimportant to the user.</a:t>
            </a:r>
          </a:p>
          <a:p>
            <a:pPr marL="228600" indent="-228600">
              <a:buFont typeface="+mj-lt"/>
              <a:buAutoNum type="arabicPeriod"/>
            </a:pPr>
            <a:r>
              <a:rPr lang="en-US" sz="1200" b="0" i="0" u="none" strike="noStrike" kern="1200" baseline="0" dirty="0">
                <a:solidFill>
                  <a:schemeClr val="tx1"/>
                </a:solidFill>
                <a:latin typeface="+mn-lt"/>
                <a:ea typeface="+mn-ea"/>
                <a:cs typeface="+mn-cs"/>
              </a:rPr>
              <a:t>Each table must have a primary key.</a:t>
            </a:r>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4</a:t>
            </a:fld>
            <a:endParaRPr lang="en-US"/>
          </a:p>
        </p:txBody>
      </p:sp>
    </p:spTree>
    <p:extLst>
      <p:ext uri="{BB962C8B-B14F-4D97-AF65-F5344CB8AC3E}">
        <p14:creationId xmlns:p14="http://schemas.microsoft.com/office/powerpoint/2010/main" val="109198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Char (l)</a:t>
            </a:r>
            <a:r>
              <a:rPr lang="en-US" dirty="0"/>
              <a:t> defines the string length. </a:t>
            </a:r>
          </a:p>
          <a:p>
            <a:r>
              <a:rPr lang="en-US" dirty="0"/>
              <a:t>Use </a:t>
            </a:r>
            <a:r>
              <a:rPr lang="en-US" b="1" dirty="0"/>
              <a:t>char</a:t>
            </a:r>
            <a:r>
              <a:rPr lang="en-US" dirty="0"/>
              <a:t> when the sizes of the column data entries are consistent. </a:t>
            </a:r>
          </a:p>
          <a:p>
            <a:r>
              <a:rPr lang="en-US" dirty="0"/>
              <a:t>Use </a:t>
            </a:r>
            <a:r>
              <a:rPr lang="en-US" b="1" dirty="0"/>
              <a:t>varchar</a:t>
            </a:r>
            <a:r>
              <a:rPr lang="en-US" dirty="0"/>
              <a:t> when the sizes of the column data entries vary considerably.</a:t>
            </a:r>
          </a:p>
        </p:txBody>
      </p:sp>
      <p:sp>
        <p:nvSpPr>
          <p:cNvPr id="4" name="Slide Number Placeholder 3"/>
          <p:cNvSpPr>
            <a:spLocks noGrp="1"/>
          </p:cNvSpPr>
          <p:nvPr>
            <p:ph type="sldNum" sz="quarter" idx="10"/>
          </p:nvPr>
        </p:nvSpPr>
        <p:spPr/>
        <p:txBody>
          <a:bodyPr/>
          <a:lstStyle/>
          <a:p>
            <a:fld id="{58601DFB-9F0F-F24E-9DE5-2AAE17E8E0A5}" type="slidenum">
              <a:rPr lang="en-US" smtClean="0"/>
              <a:t>5</a:t>
            </a:fld>
            <a:endParaRPr lang="en-US"/>
          </a:p>
        </p:txBody>
      </p:sp>
    </p:spTree>
    <p:extLst>
      <p:ext uri="{BB962C8B-B14F-4D97-AF65-F5344CB8AC3E}">
        <p14:creationId xmlns:p14="http://schemas.microsoft.com/office/powerpoint/2010/main" val="50387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"unsigned" types are only available in MySQL, and the rest just use the signed ranges, with one exception: </a:t>
            </a:r>
            <a:r>
              <a:rPr lang="en-US" sz="1200" b="1" i="0" kern="1200" dirty="0" err="1">
                <a:solidFill>
                  <a:schemeClr val="tx1"/>
                </a:solidFill>
                <a:effectLst/>
                <a:latin typeface="+mn-lt"/>
                <a:ea typeface="+mn-ea"/>
                <a:cs typeface="+mn-cs"/>
              </a:rPr>
              <a:t>tinyint</a:t>
            </a:r>
            <a:r>
              <a:rPr lang="en-US" sz="1200" b="1" i="0" kern="1200" dirty="0">
                <a:solidFill>
                  <a:schemeClr val="tx1"/>
                </a:solidFill>
                <a:effectLst/>
                <a:latin typeface="+mn-lt"/>
                <a:ea typeface="+mn-ea"/>
                <a:cs typeface="+mn-cs"/>
              </a:rPr>
              <a:t> in SQL Server is unsigned</a:t>
            </a:r>
            <a:r>
              <a:rPr lang="en-US" sz="1200" b="0" i="0" kern="1200" dirty="0">
                <a:solidFill>
                  <a:schemeClr val="tx1"/>
                </a:solidFill>
                <a:effectLst/>
                <a:latin typeface="+mn-lt"/>
                <a:ea typeface="+mn-ea"/>
                <a:cs typeface="+mn-cs"/>
              </a:rPr>
              <a:t> and has a value range of 0 to 255</a:t>
            </a:r>
            <a:r>
              <a:rPr lang="en-US" altLang="zh-CN"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8601DFB-9F0F-F24E-9DE5-2AAE17E8E0A5}" type="slidenum">
              <a:rPr lang="en-US" smtClean="0"/>
              <a:t>6</a:t>
            </a:fld>
            <a:endParaRPr lang="en-US"/>
          </a:p>
        </p:txBody>
      </p:sp>
    </p:spTree>
    <p:extLst>
      <p:ext uri="{BB962C8B-B14F-4D97-AF65-F5344CB8AC3E}">
        <p14:creationId xmlns:p14="http://schemas.microsoft.com/office/powerpoint/2010/main" val="165883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7</a:t>
            </a:fld>
            <a:endParaRPr lang="en-US"/>
          </a:p>
        </p:txBody>
      </p:sp>
    </p:spTree>
    <p:extLst>
      <p:ext uri="{BB962C8B-B14F-4D97-AF65-F5344CB8AC3E}">
        <p14:creationId xmlns:p14="http://schemas.microsoft.com/office/powerpoint/2010/main" val="1106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601DFB-9F0F-F24E-9DE5-2AAE17E8E0A5}" type="slidenum">
              <a:rPr lang="en-US" smtClean="0"/>
              <a:t>8</a:t>
            </a:fld>
            <a:endParaRPr lang="en-US"/>
          </a:p>
        </p:txBody>
      </p:sp>
    </p:spTree>
    <p:extLst>
      <p:ext uri="{BB962C8B-B14F-4D97-AF65-F5344CB8AC3E}">
        <p14:creationId xmlns:p14="http://schemas.microsoft.com/office/powerpoint/2010/main" val="1146108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01DFB-9F0F-F24E-9DE5-2AAE17E8E0A5}" type="slidenum">
              <a:rPr lang="en-US" smtClean="0"/>
              <a:t>9</a:t>
            </a:fld>
            <a:endParaRPr lang="en-US"/>
          </a:p>
        </p:txBody>
      </p:sp>
    </p:spTree>
    <p:extLst>
      <p:ext uri="{BB962C8B-B14F-4D97-AF65-F5344CB8AC3E}">
        <p14:creationId xmlns:p14="http://schemas.microsoft.com/office/powerpoint/2010/main" val="2936149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5400" b="0" i="0">
                <a:solidFill>
                  <a:srgbClr val="D2533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365760"/>
          </a:xfrm>
          <a:custGeom>
            <a:avLst/>
            <a:gdLst/>
            <a:ahLst/>
            <a:cxnLst/>
            <a:rect l="l" t="t" r="r" b="b"/>
            <a:pathLst>
              <a:path w="9144000" h="365760">
                <a:moveTo>
                  <a:pt x="0" y="0"/>
                </a:moveTo>
                <a:lnTo>
                  <a:pt x="9144000" y="0"/>
                </a:lnTo>
                <a:lnTo>
                  <a:pt x="9144000" y="365760"/>
                </a:lnTo>
                <a:lnTo>
                  <a:pt x="0" y="365760"/>
                </a:lnTo>
                <a:lnTo>
                  <a:pt x="0" y="0"/>
                </a:lnTo>
                <a:close/>
              </a:path>
            </a:pathLst>
          </a:custGeom>
          <a:solidFill>
            <a:srgbClr val="A4B1A9"/>
          </a:solidFill>
        </p:spPr>
        <p:txBody>
          <a:bodyPr wrap="square" lIns="0" tIns="0" rIns="0" bIns="0" rtlCol="0"/>
          <a:lstStyle/>
          <a:p>
            <a:endParaRPr/>
          </a:p>
        </p:txBody>
      </p:sp>
      <p:sp>
        <p:nvSpPr>
          <p:cNvPr id="2" name="Holder 2"/>
          <p:cNvSpPr>
            <a:spLocks noGrp="1"/>
          </p:cNvSpPr>
          <p:nvPr>
            <p:ph type="title"/>
          </p:nvPr>
        </p:nvSpPr>
        <p:spPr>
          <a:xfrm>
            <a:off x="535940" y="497840"/>
            <a:ext cx="8072119" cy="1082675"/>
          </a:xfrm>
          <a:prstGeom prst="rect">
            <a:avLst/>
          </a:prstGeom>
        </p:spPr>
        <p:txBody>
          <a:bodyPr wrap="square" lIns="0" tIns="0" rIns="0" bIns="0">
            <a:spAutoFit/>
          </a:bodyPr>
          <a:lstStyle>
            <a:lvl1pPr>
              <a:defRPr sz="4000" b="0" i="0">
                <a:solidFill>
                  <a:srgbClr val="D2533C"/>
                </a:solidFill>
                <a:latin typeface="Arial"/>
                <a:cs typeface="Arial"/>
              </a:defRPr>
            </a:lvl1pPr>
          </a:lstStyle>
          <a:p>
            <a:endParaRPr/>
          </a:p>
        </p:txBody>
      </p:sp>
      <p:sp>
        <p:nvSpPr>
          <p:cNvPr id="3" name="Holder 3"/>
          <p:cNvSpPr>
            <a:spLocks noGrp="1"/>
          </p:cNvSpPr>
          <p:nvPr>
            <p:ph type="body" idx="1"/>
          </p:nvPr>
        </p:nvSpPr>
        <p:spPr>
          <a:xfrm>
            <a:off x="764540" y="1642744"/>
            <a:ext cx="7614919" cy="1625600"/>
          </a:xfrm>
          <a:prstGeom prst="rect">
            <a:avLst/>
          </a:prstGeom>
        </p:spPr>
        <p:txBody>
          <a:bodyPr wrap="square" lIns="0" tIns="0" rIns="0" bIns="0">
            <a:spAutoFit/>
          </a:bodyPr>
          <a:lstStyle>
            <a:lvl1pPr>
              <a:defRPr sz="5400" b="0" i="0">
                <a:solidFill>
                  <a:srgbClr val="D2533C"/>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2700" marR="5080">
              <a:lnSpc>
                <a:spcPts val="6400"/>
              </a:lnSpc>
            </a:pPr>
            <a:r>
              <a:rPr spc="-70" dirty="0"/>
              <a:t>THE </a:t>
            </a:r>
            <a:r>
              <a:rPr spc="-145" dirty="0"/>
              <a:t>RELATIONAL  </a:t>
            </a:r>
            <a:r>
              <a:rPr spc="-190" dirty="0"/>
              <a:t>DATABASE</a:t>
            </a:r>
            <a:r>
              <a:rPr spc="-290" dirty="0"/>
              <a:t> </a:t>
            </a:r>
            <a:r>
              <a:rPr spc="-100" dirty="0"/>
              <a:t>MODEL</a:t>
            </a:r>
            <a:r>
              <a:rPr lang="en-US" spc="-100" dirty="0">
                <a:latin typeface="Arial" charset="0"/>
                <a:ea typeface="Arial" charset="0"/>
                <a:cs typeface="Arial" charset="0"/>
              </a:rPr>
              <a:t>(1)</a:t>
            </a:r>
            <a:r>
              <a:rPr lang="zh-CN" altLang="en-US" spc="-100" dirty="0"/>
              <a:t> </a:t>
            </a:r>
            <a:endParaRPr spc="-100" dirty="0"/>
          </a:p>
        </p:txBody>
      </p:sp>
      <p:sp>
        <p:nvSpPr>
          <p:cNvPr id="4" name="object 4"/>
          <p:cNvSpPr txBox="1"/>
          <p:nvPr/>
        </p:nvSpPr>
        <p:spPr>
          <a:xfrm>
            <a:off x="764540" y="3495568"/>
            <a:ext cx="7696834" cy="1272015"/>
          </a:xfrm>
          <a:prstGeom prst="rect">
            <a:avLst/>
          </a:prstGeom>
        </p:spPr>
        <p:txBody>
          <a:bodyPr vert="horz" wrap="square" lIns="0" tIns="0" rIns="0" bIns="0" rtlCol="0">
            <a:spAutoFit/>
          </a:bodyPr>
          <a:lstStyle/>
          <a:p>
            <a:pPr marL="12700" marR="5080">
              <a:lnSpc>
                <a:spcPct val="117200"/>
              </a:lnSpc>
            </a:pPr>
            <a:r>
              <a:rPr sz="2400" dirty="0">
                <a:solidFill>
                  <a:srgbClr val="57576E"/>
                </a:solidFill>
                <a:latin typeface="Arial"/>
                <a:cs typeface="Arial"/>
              </a:rPr>
              <a:t>Database</a:t>
            </a:r>
            <a:r>
              <a:rPr sz="2400" spc="-100" dirty="0">
                <a:solidFill>
                  <a:srgbClr val="57576E"/>
                </a:solidFill>
                <a:latin typeface="Arial"/>
                <a:cs typeface="Arial"/>
              </a:rPr>
              <a:t> </a:t>
            </a:r>
            <a:r>
              <a:rPr sz="2400" dirty="0">
                <a:solidFill>
                  <a:srgbClr val="57576E"/>
                </a:solidFill>
                <a:latin typeface="Arial"/>
                <a:cs typeface="Arial"/>
              </a:rPr>
              <a:t>Concepts  </a:t>
            </a:r>
            <a:endParaRPr lang="en-US" sz="2400" dirty="0">
              <a:solidFill>
                <a:srgbClr val="57576E"/>
              </a:solidFill>
              <a:latin typeface="Arial"/>
              <a:cs typeface="Arial"/>
            </a:endParaRPr>
          </a:p>
          <a:p>
            <a:pPr marL="12700" marR="5080">
              <a:lnSpc>
                <a:spcPct val="117200"/>
              </a:lnSpc>
            </a:pPr>
            <a:r>
              <a:rPr lang="en-US" altLang="zh-CN" sz="2400" dirty="0">
                <a:solidFill>
                  <a:srgbClr val="57576E"/>
                </a:solidFill>
                <a:latin typeface="Arial"/>
                <a:cs typeface="Arial"/>
              </a:rPr>
              <a:t>Spring 2021</a:t>
            </a:r>
            <a:endParaRPr lang="en-US" sz="2400" dirty="0">
              <a:solidFill>
                <a:srgbClr val="57576E"/>
              </a:solidFill>
              <a:latin typeface="Arial"/>
              <a:cs typeface="Arial"/>
            </a:endParaRPr>
          </a:p>
          <a:p>
            <a:pPr marL="12700">
              <a:lnSpc>
                <a:spcPct val="100000"/>
              </a:lnSpc>
              <a:spcBef>
                <a:spcPts val="320"/>
              </a:spcBef>
            </a:pPr>
            <a:r>
              <a:rPr sz="2400" spc="-15" dirty="0">
                <a:solidFill>
                  <a:srgbClr val="57576E"/>
                </a:solidFill>
                <a:latin typeface="Arial"/>
                <a:cs typeface="Arial"/>
              </a:rPr>
              <a:t>Week</a:t>
            </a:r>
            <a:r>
              <a:rPr sz="2400" spc="-85" dirty="0">
                <a:solidFill>
                  <a:srgbClr val="57576E"/>
                </a:solidFill>
                <a:latin typeface="Arial"/>
                <a:cs typeface="Arial"/>
              </a:rPr>
              <a:t> </a:t>
            </a:r>
            <a:r>
              <a:rPr lang="en-US" altLang="zh-CN" sz="2400" dirty="0">
                <a:solidFill>
                  <a:srgbClr val="57576E"/>
                </a:solidFill>
                <a:latin typeface="Arial"/>
                <a:cs typeface="Arial"/>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39" rIns="0" bIns="0" rtlCol="0">
            <a:spAutoFit/>
          </a:bodyPr>
          <a:lstStyle/>
          <a:p>
            <a:pPr marL="12700">
              <a:lnSpc>
                <a:spcPct val="100000"/>
              </a:lnSpc>
            </a:pPr>
            <a:r>
              <a:rPr sz="3600" spc="-105" dirty="0"/>
              <a:t>Dependencies</a:t>
            </a:r>
            <a:endParaRPr sz="3600" dirty="0"/>
          </a:p>
        </p:txBody>
      </p:sp>
      <p:sp>
        <p:nvSpPr>
          <p:cNvPr id="3" name="object 3"/>
          <p:cNvSpPr txBox="1"/>
          <p:nvPr/>
        </p:nvSpPr>
        <p:spPr>
          <a:xfrm>
            <a:off x="762000" y="1617386"/>
            <a:ext cx="7944484" cy="4700133"/>
          </a:xfrm>
          <a:prstGeom prst="rect">
            <a:avLst/>
          </a:prstGeom>
        </p:spPr>
        <p:txBody>
          <a:bodyPr vert="horz" wrap="square" lIns="0" tIns="0" rIns="0" bIns="0" rtlCol="0">
            <a:spAutoFit/>
          </a:bodyPr>
          <a:lstStyle/>
          <a:p>
            <a:pPr marL="190500" marR="5080"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Functional dependence</a:t>
            </a:r>
            <a:r>
              <a:rPr sz="2400" dirty="0">
                <a:solidFill>
                  <a:srgbClr val="292934"/>
                </a:solidFill>
                <a:latin typeface="Arial"/>
                <a:cs typeface="Arial"/>
              </a:rPr>
              <a:t>: </a:t>
            </a:r>
            <a:r>
              <a:rPr sz="2400" spc="-40" dirty="0">
                <a:solidFill>
                  <a:srgbClr val="292934"/>
                </a:solidFill>
                <a:latin typeface="Arial"/>
                <a:cs typeface="Arial"/>
              </a:rPr>
              <a:t>Value </a:t>
            </a:r>
            <a:r>
              <a:rPr sz="2400" dirty="0">
                <a:solidFill>
                  <a:srgbClr val="292934"/>
                </a:solidFill>
                <a:latin typeface="Arial"/>
                <a:cs typeface="Arial"/>
              </a:rPr>
              <a:t>of one or more</a:t>
            </a:r>
            <a:r>
              <a:rPr sz="2400" spc="-50" dirty="0">
                <a:solidFill>
                  <a:srgbClr val="292934"/>
                </a:solidFill>
                <a:latin typeface="Arial"/>
                <a:cs typeface="Arial"/>
              </a:rPr>
              <a:t> </a:t>
            </a:r>
            <a:r>
              <a:rPr sz="2400" dirty="0">
                <a:solidFill>
                  <a:srgbClr val="292934"/>
                </a:solidFill>
                <a:latin typeface="Arial"/>
                <a:cs typeface="Arial"/>
              </a:rPr>
              <a:t>attributes  determines the value of one or more other</a:t>
            </a:r>
            <a:r>
              <a:rPr sz="2400" spc="-105" dirty="0">
                <a:solidFill>
                  <a:srgbClr val="292934"/>
                </a:solidFill>
                <a:latin typeface="Arial"/>
                <a:cs typeface="Arial"/>
              </a:rPr>
              <a:t> </a:t>
            </a:r>
            <a:r>
              <a:rPr sz="2400" dirty="0">
                <a:solidFill>
                  <a:srgbClr val="292934"/>
                </a:solidFill>
                <a:latin typeface="Arial"/>
                <a:cs typeface="Arial"/>
              </a:rPr>
              <a:t>attributes</a:t>
            </a:r>
            <a:endParaRPr sz="2400" dirty="0">
              <a:latin typeface="Arial"/>
              <a:cs typeface="Arial"/>
            </a:endParaRPr>
          </a:p>
          <a:p>
            <a:pPr marL="469900" lvl="1" indent="-190500">
              <a:spcBef>
                <a:spcPts val="420"/>
              </a:spcBef>
              <a:buClr>
                <a:srgbClr val="93A299"/>
              </a:buClr>
              <a:buSzPct val="85000"/>
              <a:buFont typeface="Arial"/>
              <a:buChar char="•"/>
              <a:tabLst>
                <a:tab pos="462280" algn="l"/>
              </a:tabLst>
            </a:pPr>
            <a:r>
              <a:rPr sz="2000" b="1" spc="-5" dirty="0">
                <a:solidFill>
                  <a:srgbClr val="292934"/>
                </a:solidFill>
                <a:latin typeface="Arial"/>
                <a:cs typeface="Arial"/>
              </a:rPr>
              <a:t>Determinant</a:t>
            </a:r>
            <a:r>
              <a:rPr sz="2000" spc="-5" dirty="0">
                <a:solidFill>
                  <a:srgbClr val="292934"/>
                </a:solidFill>
                <a:latin typeface="Arial"/>
                <a:cs typeface="Arial"/>
              </a:rPr>
              <a:t>: </a:t>
            </a:r>
            <a:r>
              <a:rPr sz="2000" dirty="0">
                <a:solidFill>
                  <a:srgbClr val="292934"/>
                </a:solidFill>
                <a:latin typeface="Arial"/>
                <a:cs typeface="Arial"/>
              </a:rPr>
              <a:t>Attribute </a:t>
            </a:r>
            <a:r>
              <a:rPr lang="en-US" sz="2000" dirty="0">
                <a:solidFill>
                  <a:srgbClr val="292934"/>
                </a:solidFill>
                <a:latin typeface="Arial"/>
                <a:cs typeface="Arial"/>
              </a:rPr>
              <a:t>(Keys)</a:t>
            </a:r>
            <a:r>
              <a:rPr lang="en-US" sz="2000" dirty="0">
                <a:latin typeface="Arial"/>
                <a:cs typeface="Arial"/>
              </a:rPr>
              <a:t> </a:t>
            </a:r>
            <a:r>
              <a:rPr sz="2000" dirty="0">
                <a:solidFill>
                  <a:srgbClr val="292934"/>
                </a:solidFill>
                <a:latin typeface="Arial"/>
                <a:cs typeface="Arial"/>
              </a:rPr>
              <a:t>whose value determines</a:t>
            </a:r>
            <a:r>
              <a:rPr sz="2000" spc="-40" dirty="0">
                <a:solidFill>
                  <a:srgbClr val="292934"/>
                </a:solidFill>
                <a:latin typeface="Arial"/>
                <a:cs typeface="Arial"/>
              </a:rPr>
              <a:t> </a:t>
            </a:r>
            <a:r>
              <a:rPr sz="2000" dirty="0">
                <a:solidFill>
                  <a:srgbClr val="292934"/>
                </a:solidFill>
                <a:latin typeface="Arial"/>
                <a:cs typeface="Arial"/>
              </a:rPr>
              <a:t>another</a:t>
            </a:r>
            <a:r>
              <a:rPr lang="en-US" sz="2000" dirty="0">
                <a:solidFill>
                  <a:srgbClr val="292934"/>
                </a:solidFill>
                <a:latin typeface="Arial"/>
                <a:cs typeface="Arial"/>
              </a:rPr>
              <a:t> </a:t>
            </a:r>
            <a:r>
              <a:rPr sz="2000" b="1" spc="-5" dirty="0">
                <a:solidFill>
                  <a:srgbClr val="292934"/>
                </a:solidFill>
                <a:latin typeface="Arial"/>
                <a:cs typeface="Arial"/>
              </a:rPr>
              <a:t>Dependent</a:t>
            </a:r>
            <a:r>
              <a:rPr sz="2000" spc="-5" dirty="0">
                <a:solidFill>
                  <a:srgbClr val="292934"/>
                </a:solidFill>
                <a:latin typeface="Arial"/>
                <a:cs typeface="Arial"/>
              </a:rPr>
              <a:t>: </a:t>
            </a:r>
            <a:r>
              <a:rPr sz="2000" dirty="0">
                <a:solidFill>
                  <a:srgbClr val="292934"/>
                </a:solidFill>
                <a:latin typeface="Arial"/>
                <a:cs typeface="Arial"/>
              </a:rPr>
              <a:t>Attribute whose value is determined by the</a:t>
            </a:r>
            <a:r>
              <a:rPr sz="2000" spc="-165" dirty="0">
                <a:solidFill>
                  <a:srgbClr val="292934"/>
                </a:solidFill>
                <a:latin typeface="Arial"/>
                <a:cs typeface="Arial"/>
              </a:rPr>
              <a:t> </a:t>
            </a:r>
            <a:r>
              <a:rPr sz="2000" dirty="0">
                <a:solidFill>
                  <a:srgbClr val="292934"/>
                </a:solidFill>
                <a:latin typeface="Arial"/>
                <a:cs typeface="Arial"/>
              </a:rPr>
              <a:t>other  attribute</a:t>
            </a:r>
            <a:endParaRPr lang="en-US" sz="2000" dirty="0">
              <a:solidFill>
                <a:srgbClr val="292934"/>
              </a:solidFill>
              <a:latin typeface="Arial"/>
              <a:cs typeface="Arial"/>
            </a:endParaRPr>
          </a:p>
          <a:p>
            <a:pPr marL="469900" lvl="1" indent="-190500">
              <a:spcBef>
                <a:spcPts val="420"/>
              </a:spcBef>
              <a:buClr>
                <a:srgbClr val="93A299"/>
              </a:buClr>
              <a:buSzPct val="85000"/>
              <a:buFont typeface="Arial"/>
              <a:buChar char="•"/>
              <a:tabLst>
                <a:tab pos="462280" algn="l"/>
              </a:tabLst>
            </a:pPr>
            <a:endParaRPr lang="en-US" sz="2000" dirty="0">
              <a:solidFill>
                <a:srgbClr val="292934"/>
              </a:solidFill>
              <a:latin typeface="Arial"/>
              <a:cs typeface="Arial"/>
            </a:endParaRPr>
          </a:p>
          <a:p>
            <a:r>
              <a:rPr lang="en-US" sz="2400" dirty="0"/>
              <a:t>Example: </a:t>
            </a:r>
            <a:r>
              <a:rPr lang="en-US" sz="2400" b="1" dirty="0"/>
              <a:t>PROJ_NUM </a:t>
            </a:r>
            <a:r>
              <a:rPr lang="en-US" altLang="zh-CN" sz="2400" b="1" dirty="0"/>
              <a:t>--&gt;</a:t>
            </a:r>
            <a:r>
              <a:rPr lang="zh-CN" altLang="en-US" sz="2400" b="1" dirty="0"/>
              <a:t> </a:t>
            </a:r>
            <a:r>
              <a:rPr lang="en-US" sz="2400" b="1" dirty="0"/>
              <a:t>PROJ_NAME</a:t>
            </a:r>
          </a:p>
          <a:p>
            <a:r>
              <a:rPr lang="en-US" sz="2400" dirty="0"/>
              <a:t>(read as </a:t>
            </a:r>
            <a:r>
              <a:rPr lang="en-US" sz="2400" b="1" dirty="0"/>
              <a:t>PROJ_NUM </a:t>
            </a:r>
            <a:r>
              <a:rPr lang="en-US" sz="2400" dirty="0"/>
              <a:t>functionally determines </a:t>
            </a:r>
            <a:r>
              <a:rPr lang="en-US" sz="2400" b="1" dirty="0"/>
              <a:t>PROJ_NAME</a:t>
            </a:r>
            <a:r>
              <a:rPr lang="en-US" sz="2400" dirty="0"/>
              <a:t>)</a:t>
            </a:r>
          </a:p>
          <a:p>
            <a:r>
              <a:rPr lang="en-US" sz="2400" dirty="0"/>
              <a:t>In this case, the attribute PROJ_NUM is known as the determinant attribute, and the attribute PROJ_NAME is known as the dependent attribute.</a:t>
            </a:r>
          </a:p>
          <a:p>
            <a:pPr marL="279400" lvl="1">
              <a:spcBef>
                <a:spcPts val="420"/>
              </a:spcBef>
              <a:buClr>
                <a:srgbClr val="93A299"/>
              </a:buClr>
              <a:buSzPct val="85000"/>
              <a:tabLst>
                <a:tab pos="462280" algn="l"/>
              </a:tabLst>
            </a:pPr>
            <a:endParaRPr sz="2000" dirty="0">
              <a:latin typeface="Arial"/>
              <a:cs typeface="Arial"/>
            </a:endParaRPr>
          </a:p>
          <a:p>
            <a:pPr marL="190500" marR="1134745" indent="-177800">
              <a:lnSpc>
                <a:spcPct val="99400"/>
              </a:lnSpc>
              <a:spcBef>
                <a:spcPts val="590"/>
              </a:spcBef>
              <a:buClr>
                <a:srgbClr val="93A299"/>
              </a:buClr>
              <a:buSzPct val="85416"/>
              <a:buFont typeface="Arial"/>
              <a:buChar char="•"/>
              <a:tabLst>
                <a:tab pos="195580" algn="l"/>
              </a:tabLst>
            </a:pP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EF61-65CB-4826-8832-1D0288CCBB77}"/>
              </a:ext>
            </a:extLst>
          </p:cNvPr>
          <p:cNvSpPr>
            <a:spLocks noGrp="1"/>
          </p:cNvSpPr>
          <p:nvPr>
            <p:ph type="title"/>
          </p:nvPr>
        </p:nvSpPr>
        <p:spPr>
          <a:xfrm>
            <a:off x="535940" y="497840"/>
            <a:ext cx="8072119" cy="615553"/>
          </a:xfrm>
        </p:spPr>
        <p:txBody>
          <a:bodyPr/>
          <a:lstStyle/>
          <a:p>
            <a:r>
              <a:rPr lang="en-US" spc="-95" dirty="0"/>
              <a:t>Functional</a:t>
            </a:r>
            <a:r>
              <a:rPr lang="en-US" spc="-440" dirty="0"/>
              <a:t> </a:t>
            </a:r>
            <a:r>
              <a:rPr lang="en-US" spc="-95" dirty="0"/>
              <a:t>Dependencies</a:t>
            </a:r>
            <a:endParaRPr lang="en-US" dirty="0"/>
          </a:p>
        </p:txBody>
      </p:sp>
      <p:sp>
        <p:nvSpPr>
          <p:cNvPr id="4" name="Rectangle 3">
            <a:extLst>
              <a:ext uri="{FF2B5EF4-FFF2-40B4-BE49-F238E27FC236}">
                <a16:creationId xmlns:a16="http://schemas.microsoft.com/office/drawing/2014/main" id="{A6E82BDD-BA23-4E94-B879-E140BF7E88ED}"/>
              </a:ext>
            </a:extLst>
          </p:cNvPr>
          <p:cNvSpPr/>
          <p:nvPr/>
        </p:nvSpPr>
        <p:spPr>
          <a:xfrm>
            <a:off x="381000" y="1113393"/>
            <a:ext cx="8534400" cy="5405711"/>
          </a:xfrm>
          <a:prstGeom prst="rect">
            <a:avLst/>
          </a:prstGeom>
        </p:spPr>
        <p:txBody>
          <a:bodyPr wrap="square">
            <a:spAutoFit/>
          </a:bodyPr>
          <a:lstStyle/>
          <a:p>
            <a:pPr marL="355600" marR="1134745" indent="-342900">
              <a:lnSpc>
                <a:spcPct val="99400"/>
              </a:lnSpc>
              <a:spcBef>
                <a:spcPts val="590"/>
              </a:spcBef>
              <a:buClr>
                <a:srgbClr val="93A299"/>
              </a:buClr>
              <a:buSzPct val="85416"/>
              <a:buFont typeface="Arial" panose="020B0604020202020204" pitchFamily="34" charset="0"/>
              <a:buChar char="•"/>
              <a:tabLst>
                <a:tab pos="195580" algn="l"/>
              </a:tabLst>
            </a:pPr>
            <a:r>
              <a:rPr lang="en-US" sz="2400" b="1" dirty="0">
                <a:solidFill>
                  <a:srgbClr val="292934"/>
                </a:solidFill>
                <a:latin typeface="Arial"/>
                <a:cs typeface="Arial"/>
              </a:rPr>
              <a:t>Full functional dependence</a:t>
            </a:r>
            <a:r>
              <a:rPr lang="en-US" sz="2400" dirty="0">
                <a:solidFill>
                  <a:srgbClr val="292934"/>
                </a:solidFill>
                <a:latin typeface="Arial"/>
                <a:cs typeface="Arial"/>
              </a:rPr>
              <a:t>: Entire collection</a:t>
            </a:r>
            <a:r>
              <a:rPr lang="en-US" sz="2400" spc="-114" dirty="0">
                <a:solidFill>
                  <a:srgbClr val="292934"/>
                </a:solidFill>
                <a:latin typeface="Arial"/>
                <a:cs typeface="Arial"/>
              </a:rPr>
              <a:t> </a:t>
            </a:r>
            <a:r>
              <a:rPr lang="en-US" sz="2400" dirty="0">
                <a:solidFill>
                  <a:srgbClr val="292934"/>
                </a:solidFill>
                <a:latin typeface="Arial"/>
                <a:cs typeface="Arial"/>
              </a:rPr>
              <a:t>of  attributes in the determinant is necessary for the  relationship</a:t>
            </a:r>
            <a:endParaRPr lang="en-US" sz="2400" dirty="0"/>
          </a:p>
          <a:p>
            <a:r>
              <a:rPr lang="en-US" sz="2400" b="1" dirty="0"/>
              <a:t>e.g. Full functional dependency  </a:t>
            </a:r>
            <a:r>
              <a:rPr lang="en-US" sz="2400" dirty="0"/>
              <a:t>occur when attribute is functionally dependent on a composite key </a:t>
            </a:r>
          </a:p>
          <a:p>
            <a:r>
              <a:rPr lang="en-US" sz="2400" b="1" dirty="0">
                <a:solidFill>
                  <a:srgbClr val="0099CC"/>
                </a:solidFill>
                <a:sym typeface="Wingdings" panose="05000000000000000000" pitchFamily="2" charset="2"/>
              </a:rPr>
              <a:t>(</a:t>
            </a:r>
            <a:r>
              <a:rPr lang="en-US" sz="2400" b="1" dirty="0" err="1">
                <a:solidFill>
                  <a:srgbClr val="0099CC"/>
                </a:solidFill>
                <a:sym typeface="Wingdings" panose="05000000000000000000" pitchFamily="2" charset="2"/>
              </a:rPr>
              <a:t>First_name</a:t>
            </a:r>
            <a:r>
              <a:rPr lang="en-US" sz="2400" b="1" dirty="0">
                <a:solidFill>
                  <a:srgbClr val="0099CC"/>
                </a:solidFill>
                <a:sym typeface="Wingdings" panose="05000000000000000000" pitchFamily="2" charset="2"/>
              </a:rPr>
              <a:t>, </a:t>
            </a:r>
            <a:r>
              <a:rPr lang="en-US" sz="2400" b="1" dirty="0" err="1">
                <a:solidFill>
                  <a:srgbClr val="0099CC"/>
                </a:solidFill>
                <a:sym typeface="Wingdings" panose="05000000000000000000" pitchFamily="2" charset="2"/>
              </a:rPr>
              <a:t>Last_name</a:t>
            </a:r>
            <a:r>
              <a:rPr lang="en-US" sz="2400" b="1" dirty="0">
                <a:solidFill>
                  <a:srgbClr val="0099CC"/>
                </a:solidFill>
                <a:sym typeface="Wingdings" panose="05000000000000000000" pitchFamily="2" charset="2"/>
              </a:rPr>
              <a:t>)  GPA</a:t>
            </a:r>
          </a:p>
          <a:p>
            <a:pPr marL="622300" indent="-342900">
              <a:lnSpc>
                <a:spcPct val="100000"/>
              </a:lnSpc>
              <a:spcBef>
                <a:spcPts val="420"/>
              </a:spcBef>
              <a:buClr>
                <a:schemeClr val="bg1">
                  <a:lumMod val="65000"/>
                </a:schemeClr>
              </a:buClr>
              <a:buFont typeface="Arial" panose="020B0604020202020204" pitchFamily="34" charset="0"/>
              <a:buChar char="•"/>
              <a:tabLst>
                <a:tab pos="2606675" algn="l"/>
              </a:tabLst>
            </a:pPr>
            <a:r>
              <a:rPr lang="en-US" sz="2400" b="1" dirty="0">
                <a:solidFill>
                  <a:srgbClr val="292934"/>
                </a:solidFill>
                <a:latin typeface="Arial"/>
                <a:cs typeface="Arial"/>
              </a:rPr>
              <a:t>Partial dependency</a:t>
            </a:r>
            <a:r>
              <a:rPr lang="en-US" sz="2400" dirty="0">
                <a:solidFill>
                  <a:srgbClr val="292934"/>
                </a:solidFill>
                <a:latin typeface="Arial"/>
                <a:cs typeface="Arial"/>
              </a:rPr>
              <a:t>: </a:t>
            </a:r>
            <a:r>
              <a:rPr lang="en-US" sz="2400" dirty="0">
                <a:solidFill>
                  <a:srgbClr val="000000"/>
                </a:solidFill>
                <a:latin typeface="Arial"/>
                <a:cs typeface="Arial"/>
              </a:rPr>
              <a:t>A dependency based on only a part of a</a:t>
            </a:r>
            <a:r>
              <a:rPr lang="en-US" altLang="zh-CN" sz="2400" dirty="0">
                <a:solidFill>
                  <a:srgbClr val="000000"/>
                </a:solidFill>
                <a:latin typeface="Arial"/>
                <a:cs typeface="Arial"/>
              </a:rPr>
              <a:t> </a:t>
            </a:r>
            <a:r>
              <a:rPr lang="en-US" sz="2400" dirty="0">
                <a:solidFill>
                  <a:srgbClr val="000000"/>
                </a:solidFill>
                <a:latin typeface="Arial"/>
                <a:cs typeface="Arial"/>
              </a:rPr>
              <a:t>composite primary key</a:t>
            </a:r>
          </a:p>
          <a:p>
            <a:pPr marL="622300" indent="-342900">
              <a:spcBef>
                <a:spcPts val="420"/>
              </a:spcBef>
              <a:buClr>
                <a:schemeClr val="bg1">
                  <a:lumMod val="65000"/>
                </a:schemeClr>
              </a:buClr>
              <a:buFont typeface="Arial" charset="0"/>
              <a:buChar char="•"/>
              <a:tabLst>
                <a:tab pos="2606675" algn="l"/>
              </a:tabLst>
            </a:pPr>
            <a:r>
              <a:rPr lang="en-US" altLang="zh-CN" sz="2400" dirty="0">
                <a:solidFill>
                  <a:srgbClr val="292934"/>
                </a:solidFill>
                <a:latin typeface="Arial"/>
                <a:cs typeface="Arial"/>
              </a:rPr>
              <a:t>Exist when there is a</a:t>
            </a:r>
            <a:r>
              <a:rPr lang="en-US" sz="2400" dirty="0">
                <a:solidFill>
                  <a:srgbClr val="292934"/>
                </a:solidFill>
                <a:latin typeface="Arial"/>
                <a:cs typeface="Arial"/>
              </a:rPr>
              <a:t> </a:t>
            </a:r>
            <a:r>
              <a:rPr lang="en-US" altLang="zh-CN" sz="2400" dirty="0">
                <a:solidFill>
                  <a:srgbClr val="292934"/>
                </a:solidFill>
                <a:latin typeface="Arial"/>
                <a:cs typeface="Arial"/>
              </a:rPr>
              <a:t>f</a:t>
            </a:r>
            <a:r>
              <a:rPr lang="en-US" sz="2400" dirty="0">
                <a:solidFill>
                  <a:srgbClr val="292934"/>
                </a:solidFill>
                <a:latin typeface="Arial"/>
                <a:cs typeface="Arial"/>
              </a:rPr>
              <a:t>unctional dependence in which</a:t>
            </a:r>
            <a:r>
              <a:rPr lang="en-US" sz="2400" spc="-114" dirty="0">
                <a:solidFill>
                  <a:srgbClr val="292934"/>
                </a:solidFill>
                <a:latin typeface="Arial"/>
                <a:cs typeface="Arial"/>
              </a:rPr>
              <a:t> </a:t>
            </a:r>
            <a:r>
              <a:rPr lang="en-US" sz="2400" dirty="0">
                <a:solidFill>
                  <a:srgbClr val="FF0000"/>
                </a:solidFill>
                <a:latin typeface="Arial"/>
                <a:cs typeface="Arial"/>
              </a:rPr>
              <a:t>the determinant is only part of the primary</a:t>
            </a:r>
            <a:r>
              <a:rPr lang="en-US" sz="2400" spc="-114" dirty="0">
                <a:solidFill>
                  <a:srgbClr val="FF0000"/>
                </a:solidFill>
                <a:latin typeface="Arial"/>
                <a:cs typeface="Arial"/>
              </a:rPr>
              <a:t> </a:t>
            </a:r>
            <a:r>
              <a:rPr lang="en-US" sz="2400" dirty="0">
                <a:solidFill>
                  <a:srgbClr val="FF0000"/>
                </a:solidFill>
                <a:latin typeface="Arial"/>
                <a:cs typeface="Arial"/>
              </a:rPr>
              <a:t>key</a:t>
            </a:r>
            <a:endParaRPr lang="en-US" sz="2400" dirty="0">
              <a:solidFill>
                <a:srgbClr val="000000"/>
              </a:solidFill>
              <a:latin typeface="Arial"/>
              <a:cs typeface="Arial"/>
            </a:endParaRPr>
          </a:p>
          <a:p>
            <a:pPr marL="622300" indent="-342900">
              <a:spcBef>
                <a:spcPts val="420"/>
              </a:spcBef>
              <a:buClr>
                <a:schemeClr val="bg1">
                  <a:lumMod val="65000"/>
                </a:schemeClr>
              </a:buClr>
              <a:buFont typeface="Arial" charset="0"/>
              <a:buChar char="•"/>
              <a:tabLst>
                <a:tab pos="2606675" algn="l"/>
              </a:tabLst>
            </a:pPr>
            <a:r>
              <a:rPr lang="en-US" sz="2400" dirty="0">
                <a:solidFill>
                  <a:srgbClr val="000000"/>
                </a:solidFill>
                <a:latin typeface="Arial"/>
                <a:cs typeface="Arial"/>
              </a:rPr>
              <a:t>If (A, B) → </a:t>
            </a:r>
            <a:r>
              <a:rPr lang="en-US" altLang="zh-CN" sz="2400" dirty="0">
                <a:solidFill>
                  <a:srgbClr val="000000"/>
                </a:solidFill>
                <a:latin typeface="Arial"/>
                <a:cs typeface="Arial"/>
              </a:rPr>
              <a:t>(C, D); </a:t>
            </a:r>
            <a:r>
              <a:rPr lang="en-US" sz="2400" dirty="0">
                <a:latin typeface="Arial" charset="0"/>
                <a:ea typeface="Arial" charset="0"/>
                <a:cs typeface="Arial" charset="0"/>
              </a:rPr>
              <a:t>(A, B) is the primary key, then the functional dependence </a:t>
            </a:r>
            <a:r>
              <a:rPr lang="en-US" sz="2400" dirty="0">
                <a:solidFill>
                  <a:srgbClr val="000000"/>
                </a:solidFill>
                <a:latin typeface="Arial"/>
                <a:cs typeface="Arial"/>
              </a:rPr>
              <a:t>B → C</a:t>
            </a:r>
            <a:r>
              <a:rPr lang="en-US" sz="2400" dirty="0">
                <a:latin typeface="Arial" charset="0"/>
                <a:ea typeface="Arial" charset="0"/>
                <a:cs typeface="Arial" charset="0"/>
              </a:rPr>
              <a:t> is a </a:t>
            </a:r>
            <a:r>
              <a:rPr lang="en-US" sz="2400" dirty="0">
                <a:latin typeface="Arial" charset="0"/>
                <a:cs typeface="Arial" charset="0"/>
              </a:rPr>
              <a:t>partial dependency because</a:t>
            </a:r>
            <a:r>
              <a:rPr lang="zh-CN" altLang="en-US" sz="2400" dirty="0">
                <a:latin typeface="Arial" charset="0"/>
                <a:cs typeface="Arial" charset="0"/>
              </a:rPr>
              <a:t> </a:t>
            </a:r>
            <a:r>
              <a:rPr lang="en-US" sz="2400" dirty="0">
                <a:latin typeface="Arial" charset="0"/>
                <a:cs typeface="Arial" charset="0"/>
              </a:rPr>
              <a:t>only part of the primary key (B) is needed to determine the value of C.</a:t>
            </a:r>
          </a:p>
        </p:txBody>
      </p:sp>
    </p:spTree>
    <p:extLst>
      <p:ext uri="{BB962C8B-B14F-4D97-AF65-F5344CB8AC3E}">
        <p14:creationId xmlns:p14="http://schemas.microsoft.com/office/powerpoint/2010/main" val="31139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2400" y="609600"/>
            <a:ext cx="8839200" cy="5842000"/>
          </a:xfrm>
          <a:prstGeom prst="rect">
            <a:avLst/>
          </a:prstGeom>
        </p:spPr>
      </p:pic>
    </p:spTree>
    <p:extLst>
      <p:ext uri="{BB962C8B-B14F-4D97-AF65-F5344CB8AC3E}">
        <p14:creationId xmlns:p14="http://schemas.microsoft.com/office/powerpoint/2010/main" val="262089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39" rIns="0" bIns="0" rtlCol="0">
            <a:spAutoFit/>
          </a:bodyPr>
          <a:lstStyle/>
          <a:p>
            <a:pPr marL="12700">
              <a:lnSpc>
                <a:spcPct val="100000"/>
              </a:lnSpc>
            </a:pPr>
            <a:r>
              <a:rPr sz="3600" spc="-125" dirty="0"/>
              <a:t>Types </a:t>
            </a:r>
            <a:r>
              <a:rPr sz="3600" spc="-50" dirty="0"/>
              <a:t>of</a:t>
            </a:r>
            <a:r>
              <a:rPr sz="3600" spc="-355" dirty="0"/>
              <a:t> </a:t>
            </a:r>
            <a:r>
              <a:rPr sz="3600" spc="-80" dirty="0"/>
              <a:t>Keys</a:t>
            </a:r>
            <a:endParaRPr sz="3600"/>
          </a:p>
        </p:txBody>
      </p:sp>
      <p:sp>
        <p:nvSpPr>
          <p:cNvPr id="3" name="object 3"/>
          <p:cNvSpPr txBox="1"/>
          <p:nvPr/>
        </p:nvSpPr>
        <p:spPr>
          <a:xfrm>
            <a:off x="535940" y="1666240"/>
            <a:ext cx="8052434" cy="1864228"/>
          </a:xfrm>
          <a:prstGeom prst="rect">
            <a:avLst/>
          </a:prstGeom>
        </p:spPr>
        <p:txBody>
          <a:bodyPr vert="horz" wrap="square" lIns="0" tIns="0" rIns="0" bIns="0" rtlCol="0">
            <a:spAutoFit/>
          </a:bodyPr>
          <a:lstStyle/>
          <a:p>
            <a:pPr marL="190500" marR="88900" indent="-177800">
              <a:lnSpc>
                <a:spcPts val="2800"/>
              </a:lnSpc>
              <a:buClr>
                <a:srgbClr val="93A299"/>
              </a:buClr>
              <a:buSzPct val="85416"/>
              <a:buFont typeface="Arial"/>
              <a:buChar char="•"/>
              <a:tabLst>
                <a:tab pos="195580" algn="l"/>
              </a:tabLst>
            </a:pPr>
            <a:r>
              <a:rPr sz="2400" b="1" spc="-5" dirty="0">
                <a:solidFill>
                  <a:srgbClr val="292934"/>
                </a:solidFill>
                <a:latin typeface="Arial"/>
                <a:cs typeface="Arial"/>
              </a:rPr>
              <a:t>Key</a:t>
            </a:r>
            <a:r>
              <a:rPr sz="2400" spc="-5" dirty="0">
                <a:solidFill>
                  <a:srgbClr val="292934"/>
                </a:solidFill>
                <a:latin typeface="Arial"/>
                <a:cs typeface="Arial"/>
              </a:rPr>
              <a:t>: </a:t>
            </a:r>
            <a:r>
              <a:rPr sz="2400" dirty="0">
                <a:solidFill>
                  <a:srgbClr val="292934"/>
                </a:solidFill>
                <a:latin typeface="Arial"/>
                <a:cs typeface="Arial"/>
              </a:rPr>
              <a:t>an attribute or group of attributes that can</a:t>
            </a:r>
            <a:r>
              <a:rPr sz="2400" spc="-95" dirty="0">
                <a:solidFill>
                  <a:srgbClr val="292934"/>
                </a:solidFill>
                <a:latin typeface="Arial"/>
                <a:cs typeface="Arial"/>
              </a:rPr>
              <a:t> </a:t>
            </a:r>
            <a:r>
              <a:rPr sz="2400" dirty="0">
                <a:solidFill>
                  <a:srgbClr val="292934"/>
                </a:solidFill>
                <a:latin typeface="Arial"/>
                <a:cs typeface="Arial"/>
              </a:rPr>
              <a:t>determine  the values of other</a:t>
            </a:r>
            <a:r>
              <a:rPr sz="2400" spc="-105" dirty="0">
                <a:solidFill>
                  <a:srgbClr val="292934"/>
                </a:solidFill>
                <a:latin typeface="Arial"/>
                <a:cs typeface="Arial"/>
              </a:rPr>
              <a:t> </a:t>
            </a:r>
            <a:r>
              <a:rPr sz="2400" dirty="0">
                <a:solidFill>
                  <a:srgbClr val="292934"/>
                </a:solidFill>
                <a:latin typeface="Arial"/>
                <a:cs typeface="Arial"/>
              </a:rPr>
              <a:t>attributes</a:t>
            </a:r>
            <a:r>
              <a:rPr lang="en-US" sz="2400" dirty="0">
                <a:solidFill>
                  <a:srgbClr val="292934"/>
                </a:solidFill>
                <a:latin typeface="Arial"/>
                <a:cs typeface="Arial"/>
              </a:rPr>
              <a:t>. E.g., Super key, primary key, etc.</a:t>
            </a:r>
            <a:endParaRPr sz="2400" dirty="0">
              <a:latin typeface="Arial"/>
              <a:cs typeface="Arial"/>
            </a:endParaRPr>
          </a:p>
          <a:p>
            <a:pPr marL="190500" marR="5080" indent="-177800">
              <a:lnSpc>
                <a:spcPct val="101499"/>
              </a:lnSpc>
              <a:spcBef>
                <a:spcPts val="470"/>
              </a:spcBef>
              <a:buClr>
                <a:srgbClr val="93A299"/>
              </a:buClr>
              <a:buSzPct val="83333"/>
              <a:buFont typeface="Arial"/>
              <a:buChar char="•"/>
              <a:tabLst>
                <a:tab pos="195580" algn="l"/>
              </a:tabLst>
            </a:pPr>
            <a:r>
              <a:rPr sz="2400" b="1" dirty="0">
                <a:solidFill>
                  <a:srgbClr val="292934"/>
                </a:solidFill>
                <a:latin typeface="Arial"/>
                <a:cs typeface="Arial"/>
              </a:rPr>
              <a:t>Composite </a:t>
            </a:r>
            <a:r>
              <a:rPr sz="2400" b="1" spc="-5" dirty="0">
                <a:solidFill>
                  <a:srgbClr val="292934"/>
                </a:solidFill>
                <a:latin typeface="Arial"/>
                <a:cs typeface="Arial"/>
              </a:rPr>
              <a:t>key</a:t>
            </a:r>
            <a:r>
              <a:rPr sz="2400" spc="-5" dirty="0">
                <a:solidFill>
                  <a:srgbClr val="292934"/>
                </a:solidFill>
                <a:latin typeface="Arial"/>
                <a:cs typeface="Arial"/>
              </a:rPr>
              <a:t>: </a:t>
            </a:r>
            <a:r>
              <a:rPr sz="2400" dirty="0">
                <a:solidFill>
                  <a:srgbClr val="292934"/>
                </a:solidFill>
                <a:latin typeface="Arial"/>
                <a:cs typeface="Arial"/>
              </a:rPr>
              <a:t>a key that is composed of more than</a:t>
            </a:r>
            <a:r>
              <a:rPr sz="2400" spc="-95" dirty="0">
                <a:solidFill>
                  <a:srgbClr val="292934"/>
                </a:solidFill>
                <a:latin typeface="Arial"/>
                <a:cs typeface="Arial"/>
              </a:rPr>
              <a:t> </a:t>
            </a:r>
            <a:r>
              <a:rPr sz="2400" dirty="0">
                <a:solidFill>
                  <a:srgbClr val="292934"/>
                </a:solidFill>
                <a:latin typeface="Arial"/>
                <a:cs typeface="Arial"/>
              </a:rPr>
              <a:t>one  attribute</a:t>
            </a:r>
            <a:r>
              <a:rPr lang="en-US" sz="2400" dirty="0">
                <a:solidFill>
                  <a:srgbClr val="292934"/>
                </a:solidFill>
                <a:latin typeface="Arial"/>
                <a:cs typeface="Arial"/>
              </a:rPr>
              <a:t>. ( flight # and date) (bridge entityp1)</a:t>
            </a:r>
            <a:endParaRPr sz="2400" dirty="0">
              <a:latin typeface="Arial"/>
              <a:cs typeface="Arial"/>
            </a:endParaRPr>
          </a:p>
        </p:txBody>
      </p:sp>
      <p:sp>
        <p:nvSpPr>
          <p:cNvPr id="4" name="object 4"/>
          <p:cNvSpPr txBox="1"/>
          <p:nvPr/>
        </p:nvSpPr>
        <p:spPr>
          <a:xfrm>
            <a:off x="535940" y="4132071"/>
            <a:ext cx="7693660" cy="2128520"/>
          </a:xfrm>
          <a:prstGeom prst="rect">
            <a:avLst/>
          </a:prstGeom>
        </p:spPr>
        <p:txBody>
          <a:bodyPr vert="horz" wrap="square" lIns="0" tIns="0" rIns="0" bIns="0" rtlCol="0">
            <a:spAutoFit/>
          </a:bodyPr>
          <a:lstStyle/>
          <a:p>
            <a:pPr marL="12700">
              <a:lnSpc>
                <a:spcPct val="100000"/>
              </a:lnSpc>
              <a:tabLst>
                <a:tab pos="354965" algn="l"/>
              </a:tabLst>
            </a:pPr>
            <a:r>
              <a:rPr sz="2150" spc="-490" dirty="0">
                <a:solidFill>
                  <a:srgbClr val="93A299"/>
                </a:solidFill>
                <a:latin typeface="Wingdings"/>
                <a:cs typeface="Wingdings"/>
              </a:rPr>
              <a:t></a:t>
            </a:r>
            <a:r>
              <a:rPr sz="2150" spc="-490" dirty="0">
                <a:solidFill>
                  <a:srgbClr val="93A299"/>
                </a:solidFill>
                <a:latin typeface="Times New Roman"/>
                <a:cs typeface="Times New Roman"/>
              </a:rPr>
              <a:t>	</a:t>
            </a:r>
            <a:r>
              <a:rPr sz="2400" b="1" spc="-5" dirty="0">
                <a:solidFill>
                  <a:srgbClr val="D2533C"/>
                </a:solidFill>
                <a:latin typeface="Arial"/>
                <a:cs typeface="Arial"/>
              </a:rPr>
              <a:t>Null</a:t>
            </a:r>
            <a:r>
              <a:rPr sz="2400" spc="-5" dirty="0">
                <a:solidFill>
                  <a:srgbClr val="292934"/>
                </a:solidFill>
                <a:latin typeface="Arial"/>
                <a:cs typeface="Arial"/>
              </a:rPr>
              <a:t>: </a:t>
            </a:r>
            <a:r>
              <a:rPr sz="2400" dirty="0">
                <a:solidFill>
                  <a:srgbClr val="292934"/>
                </a:solidFill>
                <a:latin typeface="Arial"/>
                <a:cs typeface="Arial"/>
              </a:rPr>
              <a:t>Absence of any data value that could</a:t>
            </a:r>
            <a:r>
              <a:rPr sz="2400" spc="-85" dirty="0">
                <a:solidFill>
                  <a:srgbClr val="292934"/>
                </a:solidFill>
                <a:latin typeface="Arial"/>
                <a:cs typeface="Arial"/>
              </a:rPr>
              <a:t> </a:t>
            </a:r>
            <a:r>
              <a:rPr sz="2400" dirty="0">
                <a:solidFill>
                  <a:srgbClr val="292934"/>
                </a:solidFill>
                <a:latin typeface="Arial"/>
                <a:cs typeface="Arial"/>
              </a:rPr>
              <a:t>represent:</a:t>
            </a:r>
            <a:endParaRPr sz="2400" dirty="0">
              <a:latin typeface="Arial"/>
              <a:cs typeface="Arial"/>
            </a:endParaRPr>
          </a:p>
          <a:p>
            <a:pPr marL="469900">
              <a:lnSpc>
                <a:spcPct val="100000"/>
              </a:lnSpc>
              <a:spcBef>
                <a:spcPts val="520"/>
              </a:spcBef>
              <a:tabLst>
                <a:tab pos="812165" algn="l"/>
              </a:tabLst>
            </a:pPr>
            <a:r>
              <a:rPr sz="2400" spc="-550" dirty="0">
                <a:solidFill>
                  <a:srgbClr val="93A299"/>
                </a:solidFill>
                <a:latin typeface="Wingdings"/>
                <a:cs typeface="Wingdings"/>
              </a:rPr>
              <a:t></a:t>
            </a:r>
            <a:r>
              <a:rPr sz="2400" spc="-550" dirty="0">
                <a:solidFill>
                  <a:srgbClr val="93A299"/>
                </a:solidFill>
                <a:latin typeface="Times New Roman"/>
                <a:cs typeface="Times New Roman"/>
              </a:rPr>
              <a:t>	</a:t>
            </a:r>
            <a:r>
              <a:rPr sz="2400" dirty="0">
                <a:solidFill>
                  <a:srgbClr val="292934"/>
                </a:solidFill>
                <a:latin typeface="Arial"/>
                <a:cs typeface="Arial"/>
              </a:rPr>
              <a:t>An unknown attribute</a:t>
            </a:r>
            <a:r>
              <a:rPr sz="2400" spc="-100" dirty="0">
                <a:solidFill>
                  <a:srgbClr val="292934"/>
                </a:solidFill>
                <a:latin typeface="Arial"/>
                <a:cs typeface="Arial"/>
              </a:rPr>
              <a:t> </a:t>
            </a:r>
            <a:r>
              <a:rPr sz="2400" dirty="0">
                <a:solidFill>
                  <a:srgbClr val="292934"/>
                </a:solidFill>
                <a:latin typeface="Arial"/>
                <a:cs typeface="Arial"/>
              </a:rPr>
              <a:t>value</a:t>
            </a:r>
            <a:endParaRPr sz="2400" dirty="0">
              <a:latin typeface="Arial"/>
              <a:cs typeface="Arial"/>
            </a:endParaRPr>
          </a:p>
          <a:p>
            <a:pPr marL="469900">
              <a:lnSpc>
                <a:spcPct val="100000"/>
              </a:lnSpc>
              <a:spcBef>
                <a:spcPts val="620"/>
              </a:spcBef>
              <a:tabLst>
                <a:tab pos="812165" algn="l"/>
              </a:tabLst>
            </a:pPr>
            <a:r>
              <a:rPr sz="2400" spc="-550" dirty="0">
                <a:solidFill>
                  <a:srgbClr val="93A299"/>
                </a:solidFill>
                <a:latin typeface="Wingdings"/>
                <a:cs typeface="Wingdings"/>
              </a:rPr>
              <a:t></a:t>
            </a:r>
            <a:r>
              <a:rPr sz="2400" spc="-550" dirty="0">
                <a:solidFill>
                  <a:srgbClr val="93A299"/>
                </a:solidFill>
                <a:latin typeface="Times New Roman"/>
                <a:cs typeface="Times New Roman"/>
              </a:rPr>
              <a:t>	</a:t>
            </a:r>
            <a:r>
              <a:rPr sz="2400" dirty="0">
                <a:solidFill>
                  <a:srgbClr val="292934"/>
                </a:solidFill>
                <a:latin typeface="Arial"/>
                <a:cs typeface="Arial"/>
              </a:rPr>
              <a:t>A known, but missing, attribute</a:t>
            </a:r>
            <a:r>
              <a:rPr sz="2400" spc="-250" dirty="0">
                <a:solidFill>
                  <a:srgbClr val="292934"/>
                </a:solidFill>
                <a:latin typeface="Arial"/>
                <a:cs typeface="Arial"/>
              </a:rPr>
              <a:t> </a:t>
            </a:r>
            <a:r>
              <a:rPr sz="2400" dirty="0">
                <a:solidFill>
                  <a:srgbClr val="292934"/>
                </a:solidFill>
                <a:latin typeface="Arial"/>
                <a:cs typeface="Arial"/>
              </a:rPr>
              <a:t>value</a:t>
            </a:r>
            <a:endParaRPr sz="2400" dirty="0">
              <a:latin typeface="Arial"/>
              <a:cs typeface="Arial"/>
            </a:endParaRPr>
          </a:p>
          <a:p>
            <a:pPr marL="469900">
              <a:lnSpc>
                <a:spcPct val="100000"/>
              </a:lnSpc>
              <a:spcBef>
                <a:spcPts val="520"/>
              </a:spcBef>
              <a:tabLst>
                <a:tab pos="812165" algn="l"/>
              </a:tabLst>
            </a:pPr>
            <a:r>
              <a:rPr sz="2400" spc="-550" dirty="0">
                <a:solidFill>
                  <a:srgbClr val="93A299"/>
                </a:solidFill>
                <a:latin typeface="Wingdings"/>
                <a:cs typeface="Wingdings"/>
              </a:rPr>
              <a:t></a:t>
            </a:r>
            <a:r>
              <a:rPr sz="2400" spc="-550" dirty="0">
                <a:solidFill>
                  <a:srgbClr val="93A299"/>
                </a:solidFill>
                <a:latin typeface="Times New Roman"/>
                <a:cs typeface="Times New Roman"/>
              </a:rPr>
              <a:t>	</a:t>
            </a:r>
            <a:r>
              <a:rPr sz="2400" dirty="0">
                <a:solidFill>
                  <a:srgbClr val="292934"/>
                </a:solidFill>
                <a:latin typeface="Arial"/>
                <a:cs typeface="Arial"/>
              </a:rPr>
              <a:t>An inapplicable</a:t>
            </a:r>
            <a:r>
              <a:rPr sz="2400" spc="-100" dirty="0">
                <a:solidFill>
                  <a:srgbClr val="292934"/>
                </a:solidFill>
                <a:latin typeface="Arial"/>
                <a:cs typeface="Arial"/>
              </a:rPr>
              <a:t> </a:t>
            </a:r>
            <a:r>
              <a:rPr sz="2400" dirty="0">
                <a:solidFill>
                  <a:srgbClr val="292934"/>
                </a:solidFill>
                <a:latin typeface="Arial"/>
                <a:cs typeface="Arial"/>
              </a:rPr>
              <a:t>condition</a:t>
            </a:r>
            <a:endParaRPr sz="2400" dirty="0">
              <a:latin typeface="Arial"/>
              <a:cs typeface="Arial"/>
            </a:endParaRPr>
          </a:p>
          <a:p>
            <a:pPr marL="469900">
              <a:lnSpc>
                <a:spcPct val="100000"/>
              </a:lnSpc>
              <a:spcBef>
                <a:spcPts val="620"/>
              </a:spcBef>
              <a:tabLst>
                <a:tab pos="812165" algn="l"/>
              </a:tabLst>
            </a:pPr>
            <a:r>
              <a:rPr lang="zh-CN" altLang="en-US" sz="2400" spc="-550" dirty="0">
                <a:solidFill>
                  <a:srgbClr val="93A299"/>
                </a:solidFill>
                <a:latin typeface="Wingdings"/>
                <a:cs typeface="Wingdings"/>
              </a:rPr>
              <a:t>       </a:t>
            </a:r>
            <a:r>
              <a:rPr sz="2400" i="1" dirty="0">
                <a:solidFill>
                  <a:srgbClr val="292934"/>
                </a:solidFill>
                <a:latin typeface="Arial"/>
                <a:cs typeface="Arial"/>
              </a:rPr>
              <a:t>Primary keys are</a:t>
            </a:r>
            <a:r>
              <a:rPr sz="2400" i="1" spc="-85" dirty="0">
                <a:solidFill>
                  <a:srgbClr val="292934"/>
                </a:solidFill>
                <a:latin typeface="Arial"/>
                <a:cs typeface="Arial"/>
              </a:rPr>
              <a:t> </a:t>
            </a:r>
            <a:r>
              <a:rPr sz="2400" i="1" spc="-5" dirty="0">
                <a:solidFill>
                  <a:srgbClr val="292934"/>
                </a:solidFill>
                <a:latin typeface="Arial"/>
                <a:cs typeface="Arial"/>
              </a:rPr>
              <a:t>“</a:t>
            </a:r>
            <a:r>
              <a:rPr sz="2400" i="1" spc="-5" dirty="0">
                <a:solidFill>
                  <a:srgbClr val="D2533C"/>
                </a:solidFill>
                <a:latin typeface="Arial"/>
                <a:cs typeface="Arial"/>
              </a:rPr>
              <a:t>NN</a:t>
            </a:r>
            <a:r>
              <a:rPr sz="2400" i="1" spc="-5" dirty="0">
                <a:solidFill>
                  <a:srgbClr val="292934"/>
                </a:solidFill>
                <a:latin typeface="Arial"/>
                <a:cs typeface="Arial"/>
              </a:rPr>
              <a:t>”</a:t>
            </a:r>
            <a:r>
              <a:rPr lang="en-US" altLang="zh-CN" sz="2400" i="1" spc="-5" dirty="0">
                <a:solidFill>
                  <a:srgbClr val="292934"/>
                </a:solidFill>
                <a:latin typeface="Arial"/>
                <a:cs typeface="Arial"/>
              </a:rPr>
              <a:t>!</a:t>
            </a:r>
            <a:endParaRPr sz="2400" i="1"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814" y="695007"/>
            <a:ext cx="7490786" cy="553998"/>
          </a:xfrm>
          <a:prstGeom prst="rect">
            <a:avLst/>
          </a:prstGeom>
        </p:spPr>
        <p:txBody>
          <a:bodyPr vert="horz" wrap="square" lIns="0" tIns="0" rIns="0" bIns="0" rtlCol="0">
            <a:spAutoFit/>
          </a:bodyPr>
          <a:lstStyle/>
          <a:p>
            <a:pPr marL="12700">
              <a:lnSpc>
                <a:spcPct val="100000"/>
              </a:lnSpc>
            </a:pPr>
            <a:r>
              <a:rPr sz="3600" spc="-165" dirty="0"/>
              <a:t>Table </a:t>
            </a:r>
            <a:r>
              <a:rPr sz="3600" spc="-70" dirty="0"/>
              <a:t>3.3 </a:t>
            </a:r>
            <a:r>
              <a:rPr sz="3600" dirty="0"/>
              <a:t>- </a:t>
            </a:r>
            <a:r>
              <a:rPr sz="3600" spc="-95" dirty="0"/>
              <a:t>Relational Database</a:t>
            </a:r>
            <a:r>
              <a:rPr lang="en-US" sz="3600" spc="-95" dirty="0"/>
              <a:t> </a:t>
            </a:r>
            <a:r>
              <a:rPr sz="3600" spc="-715" dirty="0"/>
              <a:t> </a:t>
            </a:r>
            <a:r>
              <a:rPr sz="3600" spc="-80" dirty="0"/>
              <a:t>Keys</a:t>
            </a:r>
            <a:endParaRPr sz="3600" dirty="0"/>
          </a:p>
        </p:txBody>
      </p:sp>
      <p:sp>
        <p:nvSpPr>
          <p:cNvPr id="3" name="object 3"/>
          <p:cNvSpPr/>
          <p:nvPr/>
        </p:nvSpPr>
        <p:spPr>
          <a:xfrm>
            <a:off x="76200" y="2279650"/>
            <a:ext cx="8991600" cy="24447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85" dirty="0"/>
              <a:t>Figure</a:t>
            </a:r>
            <a:r>
              <a:rPr sz="3600" spc="-225" dirty="0"/>
              <a:t> </a:t>
            </a:r>
            <a:r>
              <a:rPr sz="3600" spc="-70" dirty="0"/>
              <a:t>3.2</a:t>
            </a:r>
            <a:r>
              <a:rPr sz="3600" spc="-215" dirty="0"/>
              <a:t> </a:t>
            </a:r>
            <a:r>
              <a:rPr sz="3600" dirty="0"/>
              <a:t>-</a:t>
            </a:r>
            <a:r>
              <a:rPr sz="3600" spc="-409" dirty="0"/>
              <a:t> </a:t>
            </a:r>
            <a:r>
              <a:rPr sz="3600" spc="-55" dirty="0"/>
              <a:t>An</a:t>
            </a:r>
            <a:r>
              <a:rPr sz="3600" spc="-220" dirty="0"/>
              <a:t> </a:t>
            </a:r>
            <a:r>
              <a:rPr sz="3600" spc="-90" dirty="0"/>
              <a:t>Example</a:t>
            </a:r>
            <a:r>
              <a:rPr sz="3600" spc="-220" dirty="0"/>
              <a:t> </a:t>
            </a:r>
            <a:r>
              <a:rPr sz="3600" spc="-55" dirty="0"/>
              <a:t>of</a:t>
            </a:r>
            <a:r>
              <a:rPr sz="3600" spc="-215" dirty="0"/>
              <a:t> </a:t>
            </a:r>
            <a:r>
              <a:rPr sz="3600" dirty="0"/>
              <a:t>a</a:t>
            </a:r>
            <a:r>
              <a:rPr sz="3600" spc="-220" dirty="0"/>
              <a:t> </a:t>
            </a:r>
            <a:r>
              <a:rPr sz="3600" spc="-105" dirty="0"/>
              <a:t>Simple  </a:t>
            </a:r>
            <a:r>
              <a:rPr sz="3600" spc="-95" dirty="0"/>
              <a:t>Relational</a:t>
            </a:r>
            <a:r>
              <a:rPr sz="3600" spc="-290" dirty="0"/>
              <a:t> </a:t>
            </a:r>
            <a:r>
              <a:rPr sz="3600" spc="-105" dirty="0"/>
              <a:t>Database</a:t>
            </a:r>
            <a:endParaRPr sz="3600"/>
          </a:p>
        </p:txBody>
      </p:sp>
      <p:sp>
        <p:nvSpPr>
          <p:cNvPr id="3" name="object 3"/>
          <p:cNvSpPr/>
          <p:nvPr/>
        </p:nvSpPr>
        <p:spPr>
          <a:xfrm>
            <a:off x="152400" y="1628775"/>
            <a:ext cx="8839200" cy="46196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814" y="695007"/>
            <a:ext cx="7102475" cy="556895"/>
          </a:xfrm>
          <a:prstGeom prst="rect">
            <a:avLst/>
          </a:prstGeom>
        </p:spPr>
        <p:txBody>
          <a:bodyPr vert="horz" wrap="square" lIns="0" tIns="0" rIns="0" bIns="0" rtlCol="0">
            <a:spAutoFit/>
          </a:bodyPr>
          <a:lstStyle/>
          <a:p>
            <a:pPr marL="12700">
              <a:lnSpc>
                <a:spcPct val="100000"/>
              </a:lnSpc>
            </a:pPr>
            <a:r>
              <a:rPr lang="en-US" sz="3600" spc="-165" dirty="0" err="1"/>
              <a:t>Superkey</a:t>
            </a:r>
            <a:r>
              <a:rPr lang="en-US" altLang="zh-CN" sz="3600" spc="-165" dirty="0"/>
              <a:t>,</a:t>
            </a:r>
            <a:r>
              <a:rPr lang="en-US" sz="3600" spc="-165" dirty="0"/>
              <a:t> </a:t>
            </a:r>
            <a:r>
              <a:rPr lang="en-US" altLang="zh-CN" sz="3600" spc="-165" dirty="0"/>
              <a:t>C</a:t>
            </a:r>
            <a:r>
              <a:rPr lang="en-US" sz="3600" spc="-165" dirty="0"/>
              <a:t>andidate key</a:t>
            </a:r>
            <a:r>
              <a:rPr lang="en-US" altLang="zh-CN" sz="3600" spc="-165" dirty="0"/>
              <a:t>,</a:t>
            </a:r>
            <a:r>
              <a:rPr lang="en-US" sz="3600" spc="-165" dirty="0"/>
              <a:t> </a:t>
            </a:r>
            <a:r>
              <a:rPr lang="en-US" altLang="zh-CN" sz="3600" spc="-165" dirty="0"/>
              <a:t>P</a:t>
            </a:r>
            <a:r>
              <a:rPr lang="en-US" sz="3600" spc="-165" dirty="0"/>
              <a:t>rimary key</a:t>
            </a:r>
            <a:endParaRPr sz="3600" dirty="0"/>
          </a:p>
        </p:txBody>
      </p:sp>
      <p:sp>
        <p:nvSpPr>
          <p:cNvPr id="5" name="Rectangle 4"/>
          <p:cNvSpPr/>
          <p:nvPr/>
        </p:nvSpPr>
        <p:spPr>
          <a:xfrm>
            <a:off x="357814" y="1371600"/>
            <a:ext cx="8468686" cy="584775"/>
          </a:xfrm>
          <a:prstGeom prst="rect">
            <a:avLst/>
          </a:prstGeom>
        </p:spPr>
        <p:txBody>
          <a:bodyPr wrap="square">
            <a:spAutoFit/>
          </a:bodyPr>
          <a:lstStyle/>
          <a:p>
            <a:r>
              <a:rPr lang="en-US" sz="1600" dirty="0">
                <a:latin typeface="Arial" charset="0"/>
                <a:ea typeface="Arial" charset="0"/>
                <a:cs typeface="Arial" charset="0"/>
              </a:rPr>
              <a:t>Super Keys : A Super Key is a set of one or more attributes that can identify all other attributes uniquely.</a:t>
            </a:r>
          </a:p>
        </p:txBody>
      </p:sp>
      <p:pic>
        <p:nvPicPr>
          <p:cNvPr id="7" name="Picture 6"/>
          <p:cNvPicPr>
            <a:picLocks noChangeAspect="1"/>
          </p:cNvPicPr>
          <p:nvPr/>
        </p:nvPicPr>
        <p:blipFill>
          <a:blip r:embed="rId3"/>
          <a:stretch>
            <a:fillRect/>
          </a:stretch>
        </p:blipFill>
        <p:spPr>
          <a:xfrm>
            <a:off x="357814" y="2076073"/>
            <a:ext cx="8255000" cy="228600"/>
          </a:xfrm>
          <a:prstGeom prst="rect">
            <a:avLst/>
          </a:prstGeom>
        </p:spPr>
      </p:pic>
      <p:sp>
        <p:nvSpPr>
          <p:cNvPr id="8" name="Rectangle 7"/>
          <p:cNvSpPr/>
          <p:nvPr/>
        </p:nvSpPr>
        <p:spPr>
          <a:xfrm>
            <a:off x="345114" y="2442846"/>
            <a:ext cx="8318500" cy="584775"/>
          </a:xfrm>
          <a:prstGeom prst="rect">
            <a:avLst/>
          </a:prstGeom>
        </p:spPr>
        <p:txBody>
          <a:bodyPr wrap="square">
            <a:spAutoFit/>
          </a:bodyPr>
          <a:lstStyle/>
          <a:p>
            <a:r>
              <a:rPr lang="en-US" sz="1600" dirty="0">
                <a:latin typeface="Arial" charset="0"/>
                <a:ea typeface="Arial" charset="0"/>
                <a:cs typeface="Arial" charset="0"/>
              </a:rPr>
              <a:t>So in this table we can have</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the</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following</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as</a:t>
            </a:r>
            <a:r>
              <a:rPr lang="en-US" sz="1600" dirty="0">
                <a:latin typeface="Arial" charset="0"/>
                <a:ea typeface="Arial" charset="0"/>
                <a:cs typeface="Arial" charset="0"/>
              </a:rPr>
              <a:t> our Super key. Each super key is able to uniquely identify each tuple (record).</a:t>
            </a:r>
          </a:p>
        </p:txBody>
      </p:sp>
      <p:pic>
        <p:nvPicPr>
          <p:cNvPr id="9" name="Picture 8"/>
          <p:cNvPicPr>
            <a:picLocks noChangeAspect="1"/>
          </p:cNvPicPr>
          <p:nvPr/>
        </p:nvPicPr>
        <p:blipFill>
          <a:blip r:embed="rId4"/>
          <a:stretch>
            <a:fillRect/>
          </a:stretch>
        </p:blipFill>
        <p:spPr>
          <a:xfrm>
            <a:off x="357814" y="3003820"/>
            <a:ext cx="8343900" cy="1104900"/>
          </a:xfrm>
          <a:prstGeom prst="rect">
            <a:avLst/>
          </a:prstGeom>
        </p:spPr>
      </p:pic>
      <p:sp>
        <p:nvSpPr>
          <p:cNvPr id="10" name="Rectangle 9"/>
          <p:cNvSpPr/>
          <p:nvPr/>
        </p:nvSpPr>
        <p:spPr>
          <a:xfrm>
            <a:off x="345114" y="4189936"/>
            <a:ext cx="8331200" cy="584775"/>
          </a:xfrm>
          <a:prstGeom prst="rect">
            <a:avLst/>
          </a:prstGeom>
        </p:spPr>
        <p:txBody>
          <a:bodyPr wrap="square">
            <a:spAutoFit/>
          </a:bodyPr>
          <a:lstStyle/>
          <a:p>
            <a:r>
              <a:rPr lang="en-US" sz="1600" dirty="0">
                <a:latin typeface="Arial" charset="0"/>
                <a:ea typeface="Arial" charset="0"/>
                <a:cs typeface="Arial" charset="0"/>
              </a:rPr>
              <a:t>Candidate Keys</a:t>
            </a:r>
            <a:r>
              <a:rPr lang="en-US" altLang="zh-CN" sz="1600" dirty="0">
                <a:latin typeface="Arial" charset="0"/>
                <a:ea typeface="Arial" charset="0"/>
                <a:cs typeface="Arial" charset="0"/>
              </a:rPr>
              <a:t>:</a:t>
            </a:r>
            <a:r>
              <a:rPr lang="en-US" sz="1600" dirty="0">
                <a:latin typeface="Arial" charset="0"/>
                <a:ea typeface="Arial" charset="0"/>
                <a:cs typeface="Arial" charset="0"/>
              </a:rPr>
              <a:t> Candidate keys are a super key which are not having any redundant attributes. In other words candidate keys are minimal super keys. </a:t>
            </a:r>
          </a:p>
        </p:txBody>
      </p:sp>
      <p:pic>
        <p:nvPicPr>
          <p:cNvPr id="11" name="Picture 10"/>
          <p:cNvPicPr>
            <a:picLocks noChangeAspect="1"/>
          </p:cNvPicPr>
          <p:nvPr/>
        </p:nvPicPr>
        <p:blipFill>
          <a:blip r:embed="rId5"/>
          <a:stretch>
            <a:fillRect/>
          </a:stretch>
        </p:blipFill>
        <p:spPr>
          <a:xfrm>
            <a:off x="370514" y="4783631"/>
            <a:ext cx="8407400" cy="457200"/>
          </a:xfrm>
          <a:prstGeom prst="rect">
            <a:avLst/>
          </a:prstGeom>
        </p:spPr>
      </p:pic>
      <p:sp>
        <p:nvSpPr>
          <p:cNvPr id="12" name="Rectangle 11"/>
          <p:cNvSpPr/>
          <p:nvPr/>
        </p:nvSpPr>
        <p:spPr>
          <a:xfrm>
            <a:off x="270021" y="5284600"/>
            <a:ext cx="8468686" cy="338554"/>
          </a:xfrm>
          <a:prstGeom prst="rect">
            <a:avLst/>
          </a:prstGeom>
        </p:spPr>
        <p:txBody>
          <a:bodyPr wrap="square">
            <a:spAutoFit/>
          </a:bodyPr>
          <a:lstStyle/>
          <a:p>
            <a:r>
              <a:rPr lang="en-US" sz="1600" dirty="0">
                <a:latin typeface="Arial" charset="0"/>
                <a:ea typeface="Arial" charset="0"/>
                <a:cs typeface="Arial" charset="0"/>
              </a:rPr>
              <a:t>These two keys can be candidate keys, as remaining keys are having redundant attributes. </a:t>
            </a:r>
          </a:p>
        </p:txBody>
      </p:sp>
      <p:sp>
        <p:nvSpPr>
          <p:cNvPr id="13" name="Rectangle 12"/>
          <p:cNvSpPr/>
          <p:nvPr/>
        </p:nvSpPr>
        <p:spPr>
          <a:xfrm>
            <a:off x="357814" y="5678223"/>
            <a:ext cx="8468686" cy="830997"/>
          </a:xfrm>
          <a:prstGeom prst="rect">
            <a:avLst/>
          </a:prstGeom>
        </p:spPr>
        <p:txBody>
          <a:bodyPr wrap="square">
            <a:spAutoFit/>
          </a:bodyPr>
          <a:lstStyle/>
          <a:p>
            <a:r>
              <a:rPr lang="en-US" sz="1600" dirty="0">
                <a:latin typeface="Arial" charset="0"/>
                <a:ea typeface="Arial" charset="0"/>
                <a:cs typeface="Arial" charset="0"/>
              </a:rPr>
              <a:t>Primary Key: It is a candidate key that is chosen by the database designer to uniquely identify each record.</a:t>
            </a:r>
            <a:r>
              <a:rPr lang="zh-CN" altLang="en-US" sz="1600" dirty="0">
                <a:latin typeface="Arial" charset="0"/>
                <a:ea typeface="Arial" charset="0"/>
                <a:cs typeface="Arial" charset="0"/>
              </a:rPr>
              <a:t> </a:t>
            </a:r>
            <a:r>
              <a:rPr lang="en-US" sz="1600" dirty="0">
                <a:latin typeface="Arial" charset="0"/>
                <a:ea typeface="Arial" charset="0"/>
                <a:cs typeface="Arial" charset="0"/>
              </a:rPr>
              <a:t>From above Candidate keys any one can be the primary key. And the another one which is not chosen as primary key will be know as Alternate key</a:t>
            </a:r>
            <a:r>
              <a:rPr lang="en-US" altLang="zh-CN" sz="1600" dirty="0">
                <a:latin typeface="Arial" charset="0"/>
                <a:ea typeface="Arial" charset="0"/>
                <a:cs typeface="Arial" charset="0"/>
              </a:rPr>
              <a:t>.</a:t>
            </a:r>
            <a:endParaRPr lang="en-US" sz="1600" dirty="0">
              <a:latin typeface="Arial" charset="0"/>
              <a:ea typeface="Arial" charset="0"/>
              <a:cs typeface="Arial" charset="0"/>
            </a:endParaRPr>
          </a:p>
        </p:txBody>
      </p:sp>
      <p:cxnSp>
        <p:nvCxnSpPr>
          <p:cNvPr id="4" name="Straight Connector 3">
            <a:extLst>
              <a:ext uri="{FF2B5EF4-FFF2-40B4-BE49-F238E27FC236}">
                <a16:creationId xmlns:a16="http://schemas.microsoft.com/office/drawing/2014/main" id="{F421F691-1C61-4802-99D1-1D254FDC52E5}"/>
              </a:ext>
            </a:extLst>
          </p:cNvPr>
          <p:cNvCxnSpPr>
            <a:cxnSpLocks/>
          </p:cNvCxnSpPr>
          <p:nvPr/>
        </p:nvCxnSpPr>
        <p:spPr>
          <a:xfrm>
            <a:off x="152400" y="4189936"/>
            <a:ext cx="8511214" cy="1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9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39" rIns="0" bIns="0" rtlCol="0">
            <a:spAutoFit/>
          </a:bodyPr>
          <a:lstStyle/>
          <a:p>
            <a:pPr marL="12700">
              <a:lnSpc>
                <a:spcPct val="100000"/>
              </a:lnSpc>
            </a:pPr>
            <a:r>
              <a:rPr sz="3600" spc="-90" dirty="0"/>
              <a:t>Integrity</a:t>
            </a:r>
            <a:r>
              <a:rPr sz="3600" spc="-305" dirty="0"/>
              <a:t> </a:t>
            </a:r>
            <a:r>
              <a:rPr sz="3600" spc="-105" dirty="0"/>
              <a:t>Rules*****</a:t>
            </a:r>
            <a:endParaRPr sz="3600"/>
          </a:p>
        </p:txBody>
      </p:sp>
      <p:sp>
        <p:nvSpPr>
          <p:cNvPr id="3" name="object 3"/>
          <p:cNvSpPr txBox="1"/>
          <p:nvPr/>
        </p:nvSpPr>
        <p:spPr>
          <a:xfrm>
            <a:off x="535940" y="1666240"/>
            <a:ext cx="8017509" cy="3291840"/>
          </a:xfrm>
          <a:prstGeom prst="rect">
            <a:avLst/>
          </a:prstGeom>
        </p:spPr>
        <p:txBody>
          <a:bodyPr vert="horz" wrap="square" lIns="0" tIns="0" rIns="0" bIns="0" rtlCol="0">
            <a:spAutoFit/>
          </a:bodyPr>
          <a:lstStyle/>
          <a:p>
            <a:pPr marL="190500" marR="139700"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Entity integrity</a:t>
            </a:r>
            <a:r>
              <a:rPr sz="2400" dirty="0">
                <a:solidFill>
                  <a:srgbClr val="292934"/>
                </a:solidFill>
                <a:latin typeface="Arial"/>
                <a:cs typeface="Arial"/>
              </a:rPr>
              <a:t>: Condition in which each row in the</a:t>
            </a:r>
            <a:r>
              <a:rPr sz="2400" spc="-100" dirty="0">
                <a:solidFill>
                  <a:srgbClr val="292934"/>
                </a:solidFill>
                <a:latin typeface="Arial"/>
                <a:cs typeface="Arial"/>
              </a:rPr>
              <a:t> </a:t>
            </a:r>
            <a:r>
              <a:rPr sz="2400" dirty="0">
                <a:solidFill>
                  <a:srgbClr val="292934"/>
                </a:solidFill>
                <a:latin typeface="Arial"/>
                <a:cs typeface="Arial"/>
              </a:rPr>
              <a:t>table  has its own unique</a:t>
            </a:r>
            <a:r>
              <a:rPr sz="2400" spc="-100" dirty="0">
                <a:solidFill>
                  <a:srgbClr val="292934"/>
                </a:solidFill>
                <a:latin typeface="Arial"/>
                <a:cs typeface="Arial"/>
              </a:rPr>
              <a:t> </a:t>
            </a:r>
            <a:r>
              <a:rPr sz="2400" dirty="0">
                <a:solidFill>
                  <a:srgbClr val="292934"/>
                </a:solidFill>
                <a:latin typeface="Arial"/>
                <a:cs typeface="Arial"/>
              </a:rPr>
              <a:t>identity</a:t>
            </a:r>
            <a:endParaRPr sz="2400" dirty="0">
              <a:latin typeface="Arial"/>
              <a:cs typeface="Arial"/>
            </a:endParaRPr>
          </a:p>
          <a:p>
            <a:pPr marL="462280" lvl="1" indent="-182880">
              <a:lnSpc>
                <a:spcPct val="100000"/>
              </a:lnSpc>
              <a:spcBef>
                <a:spcPts val="420"/>
              </a:spcBef>
              <a:buClr>
                <a:srgbClr val="93A299"/>
              </a:buClr>
              <a:buSzPct val="85000"/>
              <a:buFont typeface="Arial"/>
              <a:buChar char="•"/>
              <a:tabLst>
                <a:tab pos="462280" algn="l"/>
              </a:tabLst>
            </a:pPr>
            <a:r>
              <a:rPr sz="2000" b="1" dirty="0">
                <a:solidFill>
                  <a:srgbClr val="FF0000"/>
                </a:solidFill>
                <a:latin typeface="Arial"/>
                <a:cs typeface="Arial"/>
              </a:rPr>
              <a:t>Every table must have a primary</a:t>
            </a:r>
            <a:r>
              <a:rPr sz="2000" b="1" spc="-90" dirty="0">
                <a:solidFill>
                  <a:srgbClr val="FF0000"/>
                </a:solidFill>
                <a:latin typeface="Arial"/>
                <a:cs typeface="Arial"/>
              </a:rPr>
              <a:t> </a:t>
            </a:r>
            <a:r>
              <a:rPr sz="2000" b="1" spc="-40" dirty="0">
                <a:solidFill>
                  <a:srgbClr val="FF0000"/>
                </a:solidFill>
                <a:latin typeface="Arial"/>
                <a:cs typeface="Arial"/>
              </a:rPr>
              <a:t>key.</a:t>
            </a:r>
            <a:endParaRPr sz="2000" dirty="0">
              <a:latin typeface="Arial"/>
              <a:cs typeface="Arial"/>
            </a:endParaRPr>
          </a:p>
          <a:p>
            <a:pPr marL="462280" lvl="1" indent="-182880">
              <a:lnSpc>
                <a:spcPct val="100000"/>
              </a:lnSpc>
              <a:spcBef>
                <a:spcPts val="500"/>
              </a:spcBef>
              <a:buClr>
                <a:srgbClr val="93A299"/>
              </a:buClr>
              <a:buSzPct val="85000"/>
              <a:buFont typeface="Arial"/>
              <a:buChar char="•"/>
              <a:tabLst>
                <a:tab pos="462280" algn="l"/>
              </a:tabLst>
            </a:pPr>
            <a:r>
              <a:rPr sz="2000" b="1" dirty="0">
                <a:solidFill>
                  <a:srgbClr val="FF0000"/>
                </a:solidFill>
                <a:latin typeface="Arial"/>
                <a:cs typeface="Arial"/>
              </a:rPr>
              <a:t>A primary key cannot be</a:t>
            </a:r>
            <a:r>
              <a:rPr sz="2000" b="1" spc="-180" dirty="0">
                <a:solidFill>
                  <a:srgbClr val="FF0000"/>
                </a:solidFill>
                <a:latin typeface="Arial"/>
                <a:cs typeface="Arial"/>
              </a:rPr>
              <a:t> </a:t>
            </a:r>
            <a:r>
              <a:rPr sz="2000" b="1" dirty="0">
                <a:solidFill>
                  <a:srgbClr val="FF0000"/>
                </a:solidFill>
                <a:latin typeface="Arial"/>
                <a:cs typeface="Arial"/>
              </a:rPr>
              <a:t>NULL.</a:t>
            </a:r>
            <a:endParaRPr sz="2000" dirty="0">
              <a:latin typeface="Arial"/>
              <a:cs typeface="Arial"/>
            </a:endParaRPr>
          </a:p>
          <a:p>
            <a:pPr lvl="1">
              <a:lnSpc>
                <a:spcPct val="100000"/>
              </a:lnSpc>
              <a:buClr>
                <a:srgbClr val="93A299"/>
              </a:buClr>
              <a:buFont typeface="Arial"/>
              <a:buChar char="•"/>
            </a:pPr>
            <a:endParaRPr sz="2000" dirty="0">
              <a:latin typeface="Times New Roman"/>
              <a:cs typeface="Times New Roman"/>
            </a:endParaRPr>
          </a:p>
          <a:p>
            <a:pPr marL="190500" marR="89535" indent="-177800">
              <a:lnSpc>
                <a:spcPts val="2820"/>
              </a:lnSpc>
              <a:spcBef>
                <a:spcPts val="1340"/>
              </a:spcBef>
              <a:buClr>
                <a:srgbClr val="93A299"/>
              </a:buClr>
              <a:buSzPct val="85416"/>
              <a:buFont typeface="Arial"/>
              <a:buChar char="•"/>
              <a:tabLst>
                <a:tab pos="195580" algn="l"/>
              </a:tabLst>
            </a:pPr>
            <a:r>
              <a:rPr sz="2400" b="1" dirty="0">
                <a:solidFill>
                  <a:srgbClr val="292934"/>
                </a:solidFill>
                <a:latin typeface="Arial"/>
                <a:cs typeface="Arial"/>
              </a:rPr>
              <a:t>Referential integrity</a:t>
            </a:r>
            <a:r>
              <a:rPr sz="2400" dirty="0">
                <a:solidFill>
                  <a:srgbClr val="292934"/>
                </a:solidFill>
                <a:latin typeface="Arial"/>
                <a:cs typeface="Arial"/>
              </a:rPr>
              <a:t>: Mechanism the system provides</a:t>
            </a:r>
            <a:r>
              <a:rPr sz="2400" spc="-110" dirty="0">
                <a:solidFill>
                  <a:srgbClr val="292934"/>
                </a:solidFill>
                <a:latin typeface="Arial"/>
                <a:cs typeface="Arial"/>
              </a:rPr>
              <a:t> </a:t>
            </a:r>
            <a:r>
              <a:rPr sz="2400" dirty="0">
                <a:solidFill>
                  <a:srgbClr val="292934"/>
                </a:solidFill>
                <a:latin typeface="Arial"/>
                <a:cs typeface="Arial"/>
              </a:rPr>
              <a:t>to  maintain foreign</a:t>
            </a:r>
            <a:r>
              <a:rPr sz="2400" spc="-100" dirty="0">
                <a:solidFill>
                  <a:srgbClr val="292934"/>
                </a:solidFill>
                <a:latin typeface="Arial"/>
                <a:cs typeface="Arial"/>
              </a:rPr>
              <a:t> </a:t>
            </a:r>
            <a:r>
              <a:rPr sz="2400" dirty="0">
                <a:solidFill>
                  <a:srgbClr val="292934"/>
                </a:solidFill>
                <a:latin typeface="Arial"/>
                <a:cs typeface="Arial"/>
              </a:rPr>
              <a:t>keys</a:t>
            </a:r>
            <a:endParaRPr sz="2400" dirty="0">
              <a:latin typeface="Arial"/>
              <a:cs typeface="Arial"/>
            </a:endParaRPr>
          </a:p>
          <a:p>
            <a:pPr marL="469900" marR="5080" lvl="1" indent="-190500">
              <a:lnSpc>
                <a:spcPct val="100800"/>
              </a:lnSpc>
              <a:spcBef>
                <a:spcPts val="395"/>
              </a:spcBef>
              <a:buClr>
                <a:srgbClr val="93A299"/>
              </a:buClr>
              <a:buSzPct val="85000"/>
              <a:buFont typeface="Arial"/>
              <a:buChar char="•"/>
              <a:tabLst>
                <a:tab pos="462280" algn="l"/>
              </a:tabLst>
            </a:pPr>
            <a:r>
              <a:rPr sz="2000" b="1" dirty="0">
                <a:solidFill>
                  <a:srgbClr val="FF0000"/>
                </a:solidFill>
                <a:latin typeface="Arial"/>
                <a:cs typeface="Arial"/>
              </a:rPr>
              <a:t>A foreign key must have matching values in the primary key</a:t>
            </a:r>
            <a:r>
              <a:rPr sz="2000" b="1" spc="-190" dirty="0">
                <a:solidFill>
                  <a:srgbClr val="FF0000"/>
                </a:solidFill>
                <a:latin typeface="Arial"/>
                <a:cs typeface="Arial"/>
              </a:rPr>
              <a:t> </a:t>
            </a:r>
            <a:r>
              <a:rPr sz="2000" b="1" dirty="0">
                <a:solidFill>
                  <a:srgbClr val="FF0000"/>
                </a:solidFill>
                <a:latin typeface="Arial"/>
                <a:cs typeface="Arial"/>
              </a:rPr>
              <a:t>of  another</a:t>
            </a:r>
            <a:r>
              <a:rPr sz="2000" b="1" spc="-100" dirty="0">
                <a:solidFill>
                  <a:srgbClr val="FF0000"/>
                </a:solidFill>
                <a:latin typeface="Arial"/>
                <a:cs typeface="Arial"/>
              </a:rPr>
              <a:t> </a:t>
            </a:r>
            <a:r>
              <a:rPr sz="2000" b="1" dirty="0">
                <a:solidFill>
                  <a:srgbClr val="FF0000"/>
                </a:solidFill>
                <a:latin typeface="Arial"/>
                <a:cs typeface="Arial"/>
              </a:rPr>
              <a:t>table.</a:t>
            </a:r>
            <a:endParaRPr sz="20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39" rIns="0" bIns="0" rtlCol="0">
            <a:spAutoFit/>
          </a:bodyPr>
          <a:lstStyle/>
          <a:p>
            <a:pPr marL="12700">
              <a:lnSpc>
                <a:spcPct val="100000"/>
              </a:lnSpc>
            </a:pPr>
            <a:r>
              <a:rPr sz="3600" spc="-90" dirty="0"/>
              <a:t>Integrity</a:t>
            </a:r>
            <a:r>
              <a:rPr sz="3600" spc="-305" dirty="0"/>
              <a:t> </a:t>
            </a:r>
            <a:r>
              <a:rPr sz="3600" spc="-105" dirty="0"/>
              <a:t>Rules</a:t>
            </a:r>
            <a:endParaRPr sz="3600"/>
          </a:p>
        </p:txBody>
      </p:sp>
      <p:graphicFrame>
        <p:nvGraphicFramePr>
          <p:cNvPr id="3" name="object 3"/>
          <p:cNvGraphicFramePr>
            <a:graphicFrameLocks noGrp="1"/>
          </p:cNvGraphicFramePr>
          <p:nvPr>
            <p:extLst>
              <p:ext uri="{D42A27DB-BD31-4B8C-83A1-F6EECF244321}">
                <p14:modId xmlns:p14="http://schemas.microsoft.com/office/powerpoint/2010/main" val="897244770"/>
              </p:ext>
            </p:extLst>
          </p:nvPr>
        </p:nvGraphicFramePr>
        <p:xfrm>
          <a:off x="603250" y="2108200"/>
          <a:ext cx="8077204" cy="3295650"/>
        </p:xfrm>
        <a:graphic>
          <a:graphicData uri="http://schemas.openxmlformats.org/drawingml/2006/table">
            <a:tbl>
              <a:tblPr firstRow="1" bandRow="1">
                <a:tableStyleId>{2D5ABB26-0587-4C30-8999-92F81FD0307C}</a:tableStyleId>
              </a:tblPr>
              <a:tblGrid>
                <a:gridCol w="4038602">
                  <a:extLst>
                    <a:ext uri="{9D8B030D-6E8A-4147-A177-3AD203B41FA5}">
                      <a16:colId xmlns:a16="http://schemas.microsoft.com/office/drawing/2014/main" val="20000"/>
                    </a:ext>
                  </a:extLst>
                </a:gridCol>
                <a:gridCol w="4038602">
                  <a:extLst>
                    <a:ext uri="{9D8B030D-6E8A-4147-A177-3AD203B41FA5}">
                      <a16:colId xmlns:a16="http://schemas.microsoft.com/office/drawing/2014/main" val="20001"/>
                    </a:ext>
                  </a:extLst>
                </a:gridCol>
              </a:tblGrid>
              <a:tr h="365784">
                <a:tc>
                  <a:txBody>
                    <a:bodyPr/>
                    <a:lstStyle/>
                    <a:p>
                      <a:pPr marL="85090">
                        <a:lnSpc>
                          <a:spcPct val="100000"/>
                        </a:lnSpc>
                        <a:spcBef>
                          <a:spcPts val="309"/>
                        </a:spcBef>
                      </a:pPr>
                      <a:r>
                        <a:rPr sz="1800" b="1" dirty="0">
                          <a:solidFill>
                            <a:srgbClr val="FFFFFF"/>
                          </a:solidFill>
                          <a:latin typeface="Arial"/>
                          <a:cs typeface="Arial"/>
                        </a:rPr>
                        <a:t>Entity</a:t>
                      </a:r>
                      <a:r>
                        <a:rPr sz="1800" b="1" spc="-100" dirty="0">
                          <a:solidFill>
                            <a:srgbClr val="FFFFFF"/>
                          </a:solidFill>
                          <a:latin typeface="Arial"/>
                          <a:cs typeface="Arial"/>
                        </a:rPr>
                        <a:t> </a:t>
                      </a:r>
                      <a:r>
                        <a:rPr sz="1800" b="1" dirty="0">
                          <a:solidFill>
                            <a:srgbClr val="FFFFFF"/>
                          </a:solidFill>
                          <a:latin typeface="Arial"/>
                          <a:cs typeface="Arial"/>
                        </a:rPr>
                        <a:t>Integrity</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E6D7D"/>
                    </a:solidFill>
                  </a:tcPr>
                </a:tc>
                <a:tc>
                  <a:txBody>
                    <a:bodyPr/>
                    <a:lstStyle/>
                    <a:p>
                      <a:pPr marL="84455">
                        <a:lnSpc>
                          <a:spcPct val="100000"/>
                        </a:lnSpc>
                        <a:spcBef>
                          <a:spcPts val="309"/>
                        </a:spcBef>
                      </a:pPr>
                      <a:r>
                        <a:rPr sz="1800" b="1" dirty="0">
                          <a:solidFill>
                            <a:srgbClr val="FFFFFF"/>
                          </a:solidFill>
                          <a:latin typeface="Arial"/>
                          <a:cs typeface="Arial"/>
                        </a:rPr>
                        <a:t>Description</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E6D7D"/>
                    </a:solidFill>
                  </a:tcPr>
                </a:tc>
                <a:extLst>
                  <a:ext uri="{0D108BD9-81ED-4DB2-BD59-A6C34878D82A}">
                    <a16:rowId xmlns:a16="http://schemas.microsoft.com/office/drawing/2014/main" val="10000"/>
                  </a:ext>
                </a:extLst>
              </a:tr>
              <a:tr h="914466">
                <a:tc>
                  <a:txBody>
                    <a:bodyPr/>
                    <a:lstStyle/>
                    <a:p>
                      <a:pPr marL="85090">
                        <a:lnSpc>
                          <a:spcPct val="100000"/>
                        </a:lnSpc>
                        <a:spcBef>
                          <a:spcPts val="210"/>
                        </a:spcBef>
                      </a:pPr>
                      <a:r>
                        <a:rPr sz="1800" dirty="0">
                          <a:solidFill>
                            <a:srgbClr val="292934"/>
                          </a:solidFill>
                          <a:latin typeface="Arial"/>
                          <a:cs typeface="Arial"/>
                        </a:rPr>
                        <a:t>Requirement</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ADC"/>
                    </a:solidFill>
                  </a:tcPr>
                </a:tc>
                <a:tc>
                  <a:txBody>
                    <a:bodyPr/>
                    <a:lstStyle/>
                    <a:p>
                      <a:pPr marL="84455" marR="273685" indent="50800">
                        <a:lnSpc>
                          <a:spcPct val="99500"/>
                        </a:lnSpc>
                        <a:spcBef>
                          <a:spcPts val="220"/>
                        </a:spcBef>
                      </a:pPr>
                      <a:r>
                        <a:rPr sz="1800" dirty="0">
                          <a:solidFill>
                            <a:srgbClr val="292934"/>
                          </a:solidFill>
                          <a:latin typeface="Arial"/>
                          <a:cs typeface="Arial"/>
                        </a:rPr>
                        <a:t>All primary key entries are unique,  and no part of a primary key may be  </a:t>
                      </a:r>
                      <a:r>
                        <a:rPr sz="1800" spc="-5" dirty="0">
                          <a:solidFill>
                            <a:srgbClr val="292934"/>
                          </a:solidFill>
                          <a:latin typeface="Arial"/>
                          <a:cs typeface="Arial"/>
                        </a:rPr>
                        <a:t>null</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ADC"/>
                    </a:solidFill>
                  </a:tcPr>
                </a:tc>
                <a:extLst>
                  <a:ext uri="{0D108BD9-81ED-4DB2-BD59-A6C34878D82A}">
                    <a16:rowId xmlns:a16="http://schemas.microsoft.com/office/drawing/2014/main" val="10001"/>
                  </a:ext>
                </a:extLst>
              </a:tr>
              <a:tr h="1375280">
                <a:tc>
                  <a:txBody>
                    <a:bodyPr/>
                    <a:lstStyle/>
                    <a:p>
                      <a:pPr marL="85090">
                        <a:lnSpc>
                          <a:spcPct val="100000"/>
                        </a:lnSpc>
                        <a:spcBef>
                          <a:spcPts val="309"/>
                        </a:spcBef>
                      </a:pPr>
                      <a:r>
                        <a:rPr sz="1800" dirty="0">
                          <a:solidFill>
                            <a:srgbClr val="292934"/>
                          </a:solidFill>
                          <a:latin typeface="Arial"/>
                          <a:cs typeface="Arial"/>
                        </a:rPr>
                        <a:t>Purpose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EEF"/>
                    </a:solidFill>
                  </a:tcPr>
                </a:tc>
                <a:tc>
                  <a:txBody>
                    <a:bodyPr/>
                    <a:lstStyle/>
                    <a:p>
                      <a:pPr marL="84455" marR="264795" algn="just">
                        <a:lnSpc>
                          <a:spcPct val="99500"/>
                        </a:lnSpc>
                        <a:spcBef>
                          <a:spcPts val="320"/>
                        </a:spcBef>
                      </a:pPr>
                      <a:r>
                        <a:rPr sz="1800" dirty="0">
                          <a:solidFill>
                            <a:srgbClr val="292934"/>
                          </a:solidFill>
                          <a:latin typeface="Arial"/>
                          <a:cs typeface="Arial"/>
                        </a:rPr>
                        <a:t>Each row will have a unique </a:t>
                      </a:r>
                      <a:r>
                        <a:rPr sz="1800" spc="-15" dirty="0">
                          <a:solidFill>
                            <a:srgbClr val="292934"/>
                          </a:solidFill>
                          <a:latin typeface="Arial"/>
                          <a:cs typeface="Arial"/>
                        </a:rPr>
                        <a:t>identity,  </a:t>
                      </a:r>
                      <a:r>
                        <a:rPr sz="1800" dirty="0">
                          <a:solidFill>
                            <a:srgbClr val="292934"/>
                          </a:solidFill>
                          <a:latin typeface="Arial"/>
                          <a:cs typeface="Arial"/>
                        </a:rPr>
                        <a:t>and foreign key values can properly  reference primary key</a:t>
                      </a:r>
                      <a:r>
                        <a:rPr sz="1800" spc="-100" dirty="0">
                          <a:solidFill>
                            <a:srgbClr val="292934"/>
                          </a:solidFill>
                          <a:latin typeface="Arial"/>
                          <a:cs typeface="Arial"/>
                        </a:rPr>
                        <a:t> </a:t>
                      </a:r>
                      <a:r>
                        <a:rPr sz="1800" dirty="0">
                          <a:solidFill>
                            <a:srgbClr val="292934"/>
                          </a:solidFill>
                          <a:latin typeface="Arial"/>
                          <a:cs typeface="Arial"/>
                        </a:rPr>
                        <a:t>values</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EEF"/>
                    </a:solidFill>
                  </a:tcPr>
                </a:tc>
                <a:extLst>
                  <a:ext uri="{0D108BD9-81ED-4DB2-BD59-A6C34878D82A}">
                    <a16:rowId xmlns:a16="http://schemas.microsoft.com/office/drawing/2014/main" val="10002"/>
                  </a:ext>
                </a:extLst>
              </a:tr>
              <a:tr h="640120">
                <a:tc>
                  <a:txBody>
                    <a:bodyPr/>
                    <a:lstStyle/>
                    <a:p>
                      <a:pPr marL="85090">
                        <a:lnSpc>
                          <a:spcPct val="100000"/>
                        </a:lnSpc>
                        <a:spcBef>
                          <a:spcPts val="310"/>
                        </a:spcBef>
                      </a:pPr>
                      <a:r>
                        <a:rPr sz="1800" dirty="0">
                          <a:solidFill>
                            <a:srgbClr val="292934"/>
                          </a:solidFill>
                          <a:latin typeface="Arial"/>
                          <a:cs typeface="Arial"/>
                        </a:rPr>
                        <a:t>Example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ADC"/>
                    </a:solidFill>
                  </a:tcPr>
                </a:tc>
                <a:tc>
                  <a:txBody>
                    <a:bodyPr/>
                    <a:lstStyle/>
                    <a:p>
                      <a:pPr marL="84455" marR="704850">
                        <a:lnSpc>
                          <a:spcPts val="2100"/>
                        </a:lnSpc>
                        <a:spcBef>
                          <a:spcPts val="430"/>
                        </a:spcBef>
                      </a:pPr>
                      <a:r>
                        <a:rPr sz="1800" dirty="0">
                          <a:solidFill>
                            <a:srgbClr val="292934"/>
                          </a:solidFill>
                          <a:latin typeface="Arial"/>
                          <a:cs typeface="Arial"/>
                        </a:rPr>
                        <a:t>No invoice can have a duplicate  </a:t>
                      </a:r>
                      <a:r>
                        <a:rPr sz="1800" spc="-15" dirty="0">
                          <a:solidFill>
                            <a:srgbClr val="292934"/>
                          </a:solidFill>
                          <a:latin typeface="Arial"/>
                          <a:cs typeface="Arial"/>
                        </a:rPr>
                        <a:t>number,</a:t>
                      </a:r>
                      <a:r>
                        <a:rPr lang="zh-CN" altLang="en-US" sz="1800" spc="-15" baseline="0" dirty="0">
                          <a:solidFill>
                            <a:srgbClr val="292934"/>
                          </a:solidFill>
                          <a:latin typeface="Arial"/>
                          <a:cs typeface="Arial"/>
                        </a:rPr>
                        <a:t> </a:t>
                      </a:r>
                      <a:r>
                        <a:rPr sz="1800" dirty="0">
                          <a:solidFill>
                            <a:srgbClr val="292934"/>
                          </a:solidFill>
                          <a:latin typeface="Arial"/>
                          <a:cs typeface="Arial"/>
                        </a:rPr>
                        <a:t>it can</a:t>
                      </a:r>
                      <a:r>
                        <a:rPr lang="en-US" altLang="zh-CN" sz="1800" dirty="0">
                          <a:solidFill>
                            <a:srgbClr val="292934"/>
                          </a:solidFill>
                          <a:latin typeface="Arial"/>
                          <a:cs typeface="Arial"/>
                        </a:rPr>
                        <a:t>not</a:t>
                      </a:r>
                      <a:r>
                        <a:rPr sz="1800" dirty="0">
                          <a:solidFill>
                            <a:srgbClr val="292934"/>
                          </a:solidFill>
                          <a:latin typeface="Arial"/>
                          <a:cs typeface="Arial"/>
                        </a:rPr>
                        <a:t> be</a:t>
                      </a:r>
                      <a:r>
                        <a:rPr sz="1800" spc="-90" dirty="0">
                          <a:solidFill>
                            <a:srgbClr val="292934"/>
                          </a:solidFill>
                          <a:latin typeface="Arial"/>
                          <a:cs typeface="Arial"/>
                        </a:rPr>
                        <a:t> </a:t>
                      </a:r>
                      <a:r>
                        <a:rPr sz="1800" dirty="0">
                          <a:solidFill>
                            <a:srgbClr val="292934"/>
                          </a:solidFill>
                          <a:latin typeface="Arial"/>
                          <a:cs typeface="Arial"/>
                        </a:rPr>
                        <a:t>null</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AD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C53A-0643-C546-8E52-042CB376E47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60757B-1D4B-3846-92B5-C44F833C8E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252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0339" rIns="0" bIns="0" rtlCol="0">
            <a:spAutoFit/>
          </a:bodyPr>
          <a:lstStyle/>
          <a:p>
            <a:pPr marL="241300">
              <a:lnSpc>
                <a:spcPct val="100000"/>
              </a:lnSpc>
            </a:pPr>
            <a:r>
              <a:rPr sz="3600" dirty="0"/>
              <a:t>A</a:t>
            </a:r>
            <a:r>
              <a:rPr sz="3600" spc="-420" dirty="0"/>
              <a:t> </a:t>
            </a:r>
            <a:r>
              <a:rPr sz="3600" spc="-90" dirty="0"/>
              <a:t>Logical</a:t>
            </a:r>
            <a:r>
              <a:rPr sz="3600" spc="-229" dirty="0"/>
              <a:t> </a:t>
            </a:r>
            <a:r>
              <a:rPr sz="3600" spc="-95" dirty="0"/>
              <a:t>View</a:t>
            </a:r>
            <a:r>
              <a:rPr sz="3600" spc="-229" dirty="0"/>
              <a:t> </a:t>
            </a:r>
            <a:r>
              <a:rPr sz="3600" spc="-55" dirty="0"/>
              <a:t>of</a:t>
            </a:r>
            <a:r>
              <a:rPr sz="3600" spc="-229" dirty="0"/>
              <a:t> </a:t>
            </a:r>
            <a:r>
              <a:rPr sz="3600" spc="-80" dirty="0"/>
              <a:t>Data</a:t>
            </a:r>
            <a:endParaRPr sz="3600" dirty="0"/>
          </a:p>
        </p:txBody>
      </p:sp>
      <p:sp>
        <p:nvSpPr>
          <p:cNvPr id="3" name="object 3"/>
          <p:cNvSpPr txBox="1"/>
          <p:nvPr/>
        </p:nvSpPr>
        <p:spPr>
          <a:xfrm>
            <a:off x="612140" y="1818640"/>
            <a:ext cx="7833359" cy="2711640"/>
          </a:xfrm>
          <a:prstGeom prst="rect">
            <a:avLst/>
          </a:prstGeom>
        </p:spPr>
        <p:txBody>
          <a:bodyPr vert="horz" wrap="square" lIns="0" tIns="0" rIns="0" bIns="0" rtlCol="0">
            <a:spAutoFit/>
          </a:bodyPr>
          <a:lstStyle/>
          <a:p>
            <a:pPr marL="190500" marR="5080" indent="-177800">
              <a:lnSpc>
                <a:spcPct val="101499"/>
              </a:lnSpc>
              <a:spcBef>
                <a:spcPts val="450"/>
              </a:spcBef>
              <a:buClr>
                <a:srgbClr val="93A299"/>
              </a:buClr>
              <a:buSzPct val="85416"/>
              <a:buChar char="•"/>
              <a:tabLst>
                <a:tab pos="195580" algn="l"/>
              </a:tabLst>
            </a:pPr>
            <a:r>
              <a:rPr sz="2400" dirty="0">
                <a:solidFill>
                  <a:srgbClr val="292934"/>
                </a:solidFill>
                <a:latin typeface="Arial"/>
                <a:cs typeface="Arial"/>
              </a:rPr>
              <a:t>Facilitated by the creation of data relationships based</a:t>
            </a:r>
            <a:r>
              <a:rPr sz="2400" spc="-105" dirty="0">
                <a:solidFill>
                  <a:srgbClr val="292934"/>
                </a:solidFill>
                <a:latin typeface="Arial"/>
                <a:cs typeface="Arial"/>
              </a:rPr>
              <a:t> </a:t>
            </a:r>
            <a:r>
              <a:rPr sz="2400" dirty="0">
                <a:solidFill>
                  <a:srgbClr val="292934"/>
                </a:solidFill>
                <a:latin typeface="Arial"/>
                <a:cs typeface="Arial"/>
              </a:rPr>
              <a:t>on  a logical construct called a</a:t>
            </a:r>
            <a:r>
              <a:rPr sz="2400" spc="-105" dirty="0">
                <a:solidFill>
                  <a:srgbClr val="292934"/>
                </a:solidFill>
                <a:latin typeface="Arial"/>
                <a:cs typeface="Arial"/>
              </a:rPr>
              <a:t> </a:t>
            </a:r>
            <a:r>
              <a:rPr sz="2400" dirty="0">
                <a:solidFill>
                  <a:srgbClr val="292934"/>
                </a:solidFill>
                <a:latin typeface="Arial"/>
                <a:cs typeface="Arial"/>
              </a:rPr>
              <a:t>relation</a:t>
            </a:r>
            <a:endParaRPr lang="en-US" sz="2400" dirty="0">
              <a:solidFill>
                <a:srgbClr val="292934"/>
              </a:solidFill>
              <a:latin typeface="Arial"/>
              <a:cs typeface="Arial"/>
            </a:endParaRPr>
          </a:p>
          <a:p>
            <a:pPr marL="190500" marR="1382395" indent="-177800">
              <a:lnSpc>
                <a:spcPts val="2800"/>
              </a:lnSpc>
              <a:buClr>
                <a:srgbClr val="93A299"/>
              </a:buClr>
              <a:buSzPct val="85416"/>
              <a:buChar char="•"/>
              <a:tabLst>
                <a:tab pos="195580" algn="l"/>
              </a:tabLst>
            </a:pPr>
            <a:r>
              <a:rPr lang="en-US" sz="2400" dirty="0">
                <a:solidFill>
                  <a:srgbClr val="292934"/>
                </a:solidFill>
                <a:latin typeface="Arial"/>
                <a:cs typeface="Arial"/>
              </a:rPr>
              <a:t>Relational database model enables logical  representation of the data and its</a:t>
            </a:r>
            <a:r>
              <a:rPr lang="en-US" sz="2400" spc="-105" dirty="0">
                <a:solidFill>
                  <a:srgbClr val="292934"/>
                </a:solidFill>
                <a:latin typeface="Arial"/>
                <a:cs typeface="Arial"/>
              </a:rPr>
              <a:t> </a:t>
            </a:r>
            <a:r>
              <a:rPr lang="en-US" sz="2400" dirty="0">
                <a:solidFill>
                  <a:srgbClr val="292934"/>
                </a:solidFill>
                <a:latin typeface="Arial"/>
                <a:cs typeface="Arial"/>
              </a:rPr>
              <a:t>relationships</a:t>
            </a:r>
            <a:r>
              <a:rPr lang="zh-CN" altLang="en-US" sz="2400" dirty="0">
                <a:solidFill>
                  <a:srgbClr val="292934"/>
                </a:solidFill>
                <a:latin typeface="Arial"/>
                <a:cs typeface="Arial"/>
              </a:rPr>
              <a:t> </a:t>
            </a:r>
            <a:endParaRPr lang="en-US" sz="2400" dirty="0">
              <a:latin typeface="Arial"/>
              <a:cs typeface="Arial"/>
            </a:endParaRPr>
          </a:p>
          <a:p>
            <a:pPr marL="190500" marR="367030" indent="-177800">
              <a:lnSpc>
                <a:spcPct val="101499"/>
              </a:lnSpc>
              <a:spcBef>
                <a:spcPts val="470"/>
              </a:spcBef>
              <a:buClr>
                <a:srgbClr val="93A299"/>
              </a:buClr>
              <a:buSzPct val="83333"/>
              <a:buChar char="•"/>
              <a:tabLst>
                <a:tab pos="195580" algn="l"/>
              </a:tabLst>
            </a:pPr>
            <a:r>
              <a:rPr lang="en-US" sz="2400" dirty="0">
                <a:solidFill>
                  <a:srgbClr val="292934"/>
                </a:solidFill>
                <a:latin typeface="Arial"/>
                <a:cs typeface="Arial"/>
              </a:rPr>
              <a:t>Logical simplicity yields simple and </a:t>
            </a:r>
            <a:r>
              <a:rPr lang="en-US" sz="2400" spc="-5" dirty="0">
                <a:solidFill>
                  <a:srgbClr val="292934"/>
                </a:solidFill>
                <a:latin typeface="Arial"/>
                <a:cs typeface="Arial"/>
              </a:rPr>
              <a:t>effective</a:t>
            </a:r>
            <a:r>
              <a:rPr lang="en-US" sz="2400" spc="-100" dirty="0">
                <a:solidFill>
                  <a:srgbClr val="292934"/>
                </a:solidFill>
                <a:latin typeface="Arial"/>
                <a:cs typeface="Arial"/>
              </a:rPr>
              <a:t> </a:t>
            </a:r>
            <a:r>
              <a:rPr lang="en-US" sz="2400" dirty="0">
                <a:solidFill>
                  <a:srgbClr val="292934"/>
                </a:solidFill>
                <a:latin typeface="Arial"/>
                <a:cs typeface="Arial"/>
              </a:rPr>
              <a:t>database  design</a:t>
            </a:r>
            <a:r>
              <a:rPr lang="en-US" sz="2400" spc="-100" dirty="0">
                <a:solidFill>
                  <a:srgbClr val="292934"/>
                </a:solidFill>
                <a:latin typeface="Arial"/>
                <a:cs typeface="Arial"/>
              </a:rPr>
              <a:t> </a:t>
            </a:r>
            <a:r>
              <a:rPr lang="en-US" sz="2400" dirty="0">
                <a:solidFill>
                  <a:srgbClr val="292934"/>
                </a:solidFill>
                <a:latin typeface="Arial"/>
                <a:cs typeface="Arial"/>
              </a:rPr>
              <a:t>methodologies</a:t>
            </a:r>
            <a:endParaRPr lang="en-US" sz="2400" dirty="0">
              <a:latin typeface="Arial"/>
              <a:cs typeface="Arial"/>
            </a:endParaRPr>
          </a:p>
          <a:p>
            <a:pPr marL="190500" marR="5080" indent="-177800">
              <a:lnSpc>
                <a:spcPct val="101499"/>
              </a:lnSpc>
              <a:spcBef>
                <a:spcPts val="450"/>
              </a:spcBef>
              <a:buClr>
                <a:srgbClr val="93A299"/>
              </a:buClr>
              <a:buSzPct val="85416"/>
              <a:buChar char="•"/>
              <a:tabLst>
                <a:tab pos="195580" algn="l"/>
              </a:tabLst>
            </a:pPr>
            <a:endParaRPr sz="24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39" rIns="0" bIns="0" rtlCol="0">
            <a:spAutoFit/>
          </a:bodyPr>
          <a:lstStyle/>
          <a:p>
            <a:pPr marL="12700">
              <a:lnSpc>
                <a:spcPct val="100000"/>
              </a:lnSpc>
            </a:pPr>
            <a:r>
              <a:rPr sz="3600" spc="-90" dirty="0"/>
              <a:t>Integrity</a:t>
            </a:r>
            <a:r>
              <a:rPr sz="3600" spc="-305" dirty="0"/>
              <a:t> </a:t>
            </a:r>
            <a:r>
              <a:rPr sz="3600" spc="-105" dirty="0"/>
              <a:t>Rules</a:t>
            </a:r>
            <a:endParaRPr sz="3600" dirty="0"/>
          </a:p>
        </p:txBody>
      </p:sp>
      <p:graphicFrame>
        <p:nvGraphicFramePr>
          <p:cNvPr id="3" name="object 3"/>
          <p:cNvGraphicFramePr>
            <a:graphicFrameLocks noGrp="1"/>
          </p:cNvGraphicFramePr>
          <p:nvPr>
            <p:extLst>
              <p:ext uri="{D42A27DB-BD31-4B8C-83A1-F6EECF244321}">
                <p14:modId xmlns:p14="http://schemas.microsoft.com/office/powerpoint/2010/main" val="3813071484"/>
              </p:ext>
            </p:extLst>
          </p:nvPr>
        </p:nvGraphicFramePr>
        <p:xfrm>
          <a:off x="603250" y="1517650"/>
          <a:ext cx="8077204" cy="4480411"/>
        </p:xfrm>
        <a:graphic>
          <a:graphicData uri="http://schemas.openxmlformats.org/drawingml/2006/table">
            <a:tbl>
              <a:tblPr firstRow="1" bandRow="1">
                <a:tableStyleId>{2D5ABB26-0587-4C30-8999-92F81FD0307C}</a:tableStyleId>
              </a:tblPr>
              <a:tblGrid>
                <a:gridCol w="4038602">
                  <a:extLst>
                    <a:ext uri="{9D8B030D-6E8A-4147-A177-3AD203B41FA5}">
                      <a16:colId xmlns:a16="http://schemas.microsoft.com/office/drawing/2014/main" val="20000"/>
                    </a:ext>
                  </a:extLst>
                </a:gridCol>
                <a:gridCol w="4038602">
                  <a:extLst>
                    <a:ext uri="{9D8B030D-6E8A-4147-A177-3AD203B41FA5}">
                      <a16:colId xmlns:a16="http://schemas.microsoft.com/office/drawing/2014/main" val="20001"/>
                    </a:ext>
                  </a:extLst>
                </a:gridCol>
              </a:tblGrid>
              <a:tr h="365722">
                <a:tc>
                  <a:txBody>
                    <a:bodyPr/>
                    <a:lstStyle/>
                    <a:p>
                      <a:pPr marL="85090">
                        <a:lnSpc>
                          <a:spcPct val="100000"/>
                        </a:lnSpc>
                        <a:spcBef>
                          <a:spcPts val="309"/>
                        </a:spcBef>
                      </a:pPr>
                      <a:r>
                        <a:rPr sz="1800" b="1" dirty="0">
                          <a:solidFill>
                            <a:srgbClr val="FFFFFF"/>
                          </a:solidFill>
                          <a:latin typeface="Arial"/>
                          <a:cs typeface="Arial"/>
                        </a:rPr>
                        <a:t>Referential</a:t>
                      </a:r>
                      <a:r>
                        <a:rPr sz="1800" b="1" spc="-105" dirty="0">
                          <a:solidFill>
                            <a:srgbClr val="FFFFFF"/>
                          </a:solidFill>
                          <a:latin typeface="Arial"/>
                          <a:cs typeface="Arial"/>
                        </a:rPr>
                        <a:t> </a:t>
                      </a:r>
                      <a:r>
                        <a:rPr sz="1800" b="1" dirty="0">
                          <a:solidFill>
                            <a:srgbClr val="FFFFFF"/>
                          </a:solidFill>
                          <a:latin typeface="Arial"/>
                          <a:cs typeface="Arial"/>
                        </a:rPr>
                        <a:t>Integrity</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E6D7D"/>
                    </a:solidFill>
                  </a:tcPr>
                </a:tc>
                <a:tc>
                  <a:txBody>
                    <a:bodyPr/>
                    <a:lstStyle/>
                    <a:p>
                      <a:pPr marL="84455">
                        <a:lnSpc>
                          <a:spcPct val="100000"/>
                        </a:lnSpc>
                        <a:spcBef>
                          <a:spcPts val="309"/>
                        </a:spcBef>
                      </a:pPr>
                      <a:r>
                        <a:rPr sz="1800" b="1" dirty="0">
                          <a:solidFill>
                            <a:srgbClr val="FFFFFF"/>
                          </a:solidFill>
                          <a:latin typeface="Arial"/>
                          <a:cs typeface="Arial"/>
                        </a:rPr>
                        <a:t>Description</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E6D7D"/>
                    </a:solidFill>
                  </a:tcPr>
                </a:tc>
                <a:extLst>
                  <a:ext uri="{0D108BD9-81ED-4DB2-BD59-A6C34878D82A}">
                    <a16:rowId xmlns:a16="http://schemas.microsoft.com/office/drawing/2014/main" val="10000"/>
                  </a:ext>
                </a:extLst>
              </a:tr>
              <a:tr h="1188678">
                <a:tc>
                  <a:txBody>
                    <a:bodyPr/>
                    <a:lstStyle/>
                    <a:p>
                      <a:pPr marL="85090">
                        <a:lnSpc>
                          <a:spcPct val="100000"/>
                        </a:lnSpc>
                        <a:spcBef>
                          <a:spcPts val="209"/>
                        </a:spcBef>
                      </a:pPr>
                      <a:r>
                        <a:rPr sz="1800" dirty="0">
                          <a:solidFill>
                            <a:srgbClr val="292934"/>
                          </a:solidFill>
                          <a:latin typeface="Arial"/>
                          <a:cs typeface="Arial"/>
                        </a:rPr>
                        <a:t>Requirement</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ADC"/>
                    </a:solidFill>
                  </a:tcPr>
                </a:tc>
                <a:tc>
                  <a:txBody>
                    <a:bodyPr/>
                    <a:lstStyle/>
                    <a:p>
                      <a:pPr marL="84455" marR="248285" indent="50800">
                        <a:lnSpc>
                          <a:spcPct val="98800"/>
                        </a:lnSpc>
                        <a:spcBef>
                          <a:spcPts val="235"/>
                        </a:spcBef>
                      </a:pPr>
                      <a:r>
                        <a:rPr sz="1800" dirty="0">
                          <a:solidFill>
                            <a:srgbClr val="292934"/>
                          </a:solidFill>
                          <a:latin typeface="Arial"/>
                          <a:cs typeface="Arial"/>
                        </a:rPr>
                        <a:t>A foreign key may have either a null  entry or a entry that matches a  primary key value in a table to which  it is</a:t>
                      </a:r>
                      <a:r>
                        <a:rPr sz="1800" spc="-105" dirty="0">
                          <a:solidFill>
                            <a:srgbClr val="292934"/>
                          </a:solidFill>
                          <a:latin typeface="Arial"/>
                          <a:cs typeface="Arial"/>
                        </a:rPr>
                        <a:t> </a:t>
                      </a:r>
                      <a:r>
                        <a:rPr sz="1800" dirty="0">
                          <a:solidFill>
                            <a:srgbClr val="292934"/>
                          </a:solidFill>
                          <a:latin typeface="Arial"/>
                          <a:cs typeface="Arial"/>
                        </a:rPr>
                        <a:t>related</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ADC"/>
                    </a:solidFill>
                  </a:tcPr>
                </a:tc>
                <a:extLst>
                  <a:ext uri="{0D108BD9-81ED-4DB2-BD59-A6C34878D82A}">
                    <a16:rowId xmlns:a16="http://schemas.microsoft.com/office/drawing/2014/main" val="10001"/>
                  </a:ext>
                </a:extLst>
              </a:tr>
              <a:tr h="2285971">
                <a:tc>
                  <a:txBody>
                    <a:bodyPr/>
                    <a:lstStyle/>
                    <a:p>
                      <a:pPr marL="85090">
                        <a:lnSpc>
                          <a:spcPct val="100000"/>
                        </a:lnSpc>
                        <a:spcBef>
                          <a:spcPts val="309"/>
                        </a:spcBef>
                      </a:pPr>
                      <a:r>
                        <a:rPr sz="1800" dirty="0">
                          <a:solidFill>
                            <a:srgbClr val="292934"/>
                          </a:solidFill>
                          <a:latin typeface="Arial"/>
                          <a:cs typeface="Arial"/>
                        </a:rPr>
                        <a:t>Purpose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EEF"/>
                    </a:solidFill>
                  </a:tcPr>
                </a:tc>
                <a:tc>
                  <a:txBody>
                    <a:bodyPr/>
                    <a:lstStyle/>
                    <a:p>
                      <a:pPr marL="84455" marR="336550">
                        <a:lnSpc>
                          <a:spcPct val="99500"/>
                        </a:lnSpc>
                        <a:spcBef>
                          <a:spcPts val="320"/>
                        </a:spcBef>
                      </a:pPr>
                      <a:r>
                        <a:rPr sz="1800" dirty="0">
                          <a:solidFill>
                            <a:srgbClr val="292934"/>
                          </a:solidFill>
                          <a:highlight>
                            <a:srgbClr val="FFFF00"/>
                          </a:highlight>
                          <a:latin typeface="Arial"/>
                          <a:cs typeface="Arial"/>
                        </a:rPr>
                        <a:t>It is possible for an attribute not to  have a corresponding value but it is  impossible to have an invalid</a:t>
                      </a:r>
                      <a:r>
                        <a:rPr sz="1800" spc="-100" dirty="0">
                          <a:solidFill>
                            <a:srgbClr val="292934"/>
                          </a:solidFill>
                          <a:highlight>
                            <a:srgbClr val="FFFF00"/>
                          </a:highlight>
                          <a:latin typeface="Arial"/>
                          <a:cs typeface="Arial"/>
                        </a:rPr>
                        <a:t> </a:t>
                      </a:r>
                      <a:r>
                        <a:rPr sz="1800" dirty="0">
                          <a:solidFill>
                            <a:srgbClr val="292934"/>
                          </a:solidFill>
                          <a:highlight>
                            <a:srgbClr val="FFFF00"/>
                          </a:highlight>
                          <a:latin typeface="Arial"/>
                          <a:cs typeface="Arial"/>
                        </a:rPr>
                        <a:t>entry</a:t>
                      </a:r>
                      <a:endParaRPr sz="1800" dirty="0">
                        <a:highlight>
                          <a:srgbClr val="FFFF00"/>
                        </a:highlight>
                        <a:latin typeface="Arial"/>
                        <a:cs typeface="Arial"/>
                      </a:endParaRPr>
                    </a:p>
                    <a:p>
                      <a:pPr>
                        <a:lnSpc>
                          <a:spcPct val="100000"/>
                        </a:lnSpc>
                        <a:spcBef>
                          <a:spcPts val="6"/>
                        </a:spcBef>
                      </a:pPr>
                      <a:endParaRPr sz="1850" dirty="0">
                        <a:latin typeface="Times New Roman"/>
                        <a:cs typeface="Times New Roman"/>
                      </a:endParaRPr>
                    </a:p>
                    <a:p>
                      <a:pPr marL="84455" marR="629285">
                        <a:lnSpc>
                          <a:spcPct val="100299"/>
                        </a:lnSpc>
                      </a:pPr>
                      <a:r>
                        <a:rPr sz="1800" dirty="0">
                          <a:solidFill>
                            <a:srgbClr val="292934"/>
                          </a:solidFill>
                          <a:latin typeface="Arial"/>
                          <a:cs typeface="Arial"/>
                        </a:rPr>
                        <a:t>It is impossible to delete row in a  table whose primary keys has  mandatory matching foreign key  values in another</a:t>
                      </a:r>
                      <a:r>
                        <a:rPr sz="1800" spc="-100" dirty="0">
                          <a:solidFill>
                            <a:srgbClr val="292934"/>
                          </a:solidFill>
                          <a:latin typeface="Arial"/>
                          <a:cs typeface="Arial"/>
                        </a:rPr>
                        <a:t> </a:t>
                      </a:r>
                      <a:r>
                        <a:rPr sz="1800" dirty="0">
                          <a:solidFill>
                            <a:srgbClr val="292934"/>
                          </a:solidFill>
                          <a:latin typeface="Arial"/>
                          <a:cs typeface="Arial"/>
                        </a:rPr>
                        <a:t>table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EEEF"/>
                    </a:solidFill>
                  </a:tcPr>
                </a:tc>
                <a:extLst>
                  <a:ext uri="{0D108BD9-81ED-4DB2-BD59-A6C34878D82A}">
                    <a16:rowId xmlns:a16="http://schemas.microsoft.com/office/drawing/2014/main" val="10002"/>
                  </a:ext>
                </a:extLst>
              </a:tr>
              <a:tr h="640040">
                <a:tc>
                  <a:txBody>
                    <a:bodyPr/>
                    <a:lstStyle/>
                    <a:p>
                      <a:pPr marL="85090">
                        <a:lnSpc>
                          <a:spcPct val="100000"/>
                        </a:lnSpc>
                        <a:spcBef>
                          <a:spcPts val="309"/>
                        </a:spcBef>
                      </a:pPr>
                      <a:r>
                        <a:rPr sz="1800" dirty="0">
                          <a:solidFill>
                            <a:srgbClr val="292934"/>
                          </a:solidFill>
                          <a:latin typeface="Arial"/>
                          <a:cs typeface="Arial"/>
                        </a:rPr>
                        <a:t>Example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ADC"/>
                    </a:solidFill>
                  </a:tcPr>
                </a:tc>
                <a:tc>
                  <a:txBody>
                    <a:bodyPr/>
                    <a:lstStyle/>
                    <a:p>
                      <a:pPr marL="84455" marR="311785">
                        <a:lnSpc>
                          <a:spcPts val="2100"/>
                        </a:lnSpc>
                        <a:spcBef>
                          <a:spcPts val="430"/>
                        </a:spcBef>
                      </a:pPr>
                      <a:r>
                        <a:rPr sz="1800" dirty="0">
                          <a:solidFill>
                            <a:srgbClr val="292934"/>
                          </a:solidFill>
                          <a:latin typeface="Arial"/>
                          <a:cs typeface="Arial"/>
                        </a:rPr>
                        <a:t>It is impossible to have invalid </a:t>
                      </a:r>
                      <a:r>
                        <a:rPr sz="1800" spc="-100" dirty="0">
                          <a:solidFill>
                            <a:srgbClr val="292934"/>
                          </a:solidFill>
                          <a:latin typeface="Arial"/>
                          <a:cs typeface="Arial"/>
                        </a:rPr>
                        <a:t> </a:t>
                      </a:r>
                      <a:r>
                        <a:rPr lang="en-US" altLang="zh-CN" sz="1800" spc="-100" dirty="0">
                          <a:solidFill>
                            <a:srgbClr val="292934"/>
                          </a:solidFill>
                          <a:latin typeface="Arial"/>
                          <a:cs typeface="Arial"/>
                        </a:rPr>
                        <a:t>agent</a:t>
                      </a:r>
                      <a:r>
                        <a:rPr lang="zh-CN" altLang="en-US" sz="1800" spc="-100" dirty="0">
                          <a:solidFill>
                            <a:srgbClr val="292934"/>
                          </a:solidFill>
                          <a:latin typeface="Arial"/>
                          <a:cs typeface="Arial"/>
                        </a:rPr>
                        <a:t> </a:t>
                      </a:r>
                      <a:r>
                        <a:rPr sz="1800" dirty="0">
                          <a:solidFill>
                            <a:srgbClr val="292934"/>
                          </a:solidFill>
                          <a:latin typeface="Arial"/>
                          <a:cs typeface="Arial"/>
                        </a:rPr>
                        <a:t>number</a:t>
                      </a:r>
                      <a:r>
                        <a:rPr lang="zh-CN" altLang="en-US" sz="1800" dirty="0">
                          <a:solidFill>
                            <a:srgbClr val="292934"/>
                          </a:solidFill>
                          <a:latin typeface="Arial"/>
                          <a:cs typeface="Arial"/>
                        </a:rPr>
                        <a:t> </a:t>
                      </a:r>
                      <a:r>
                        <a:rPr lang="en-US" altLang="zh-CN" sz="1800" dirty="0">
                          <a:solidFill>
                            <a:srgbClr val="292934"/>
                          </a:solidFill>
                          <a:latin typeface="Arial"/>
                          <a:cs typeface="Arial"/>
                        </a:rPr>
                        <a:t>in</a:t>
                      </a:r>
                      <a:r>
                        <a:rPr lang="zh-CN" altLang="en-US" sz="1800" dirty="0">
                          <a:solidFill>
                            <a:srgbClr val="292934"/>
                          </a:solidFill>
                          <a:latin typeface="Arial"/>
                          <a:cs typeface="Arial"/>
                        </a:rPr>
                        <a:t> </a:t>
                      </a:r>
                      <a:r>
                        <a:rPr lang="en-US" altLang="zh-CN" sz="1800" dirty="0">
                          <a:solidFill>
                            <a:srgbClr val="292934"/>
                          </a:solidFill>
                          <a:latin typeface="Arial"/>
                          <a:cs typeface="Arial"/>
                        </a:rPr>
                        <a:t>customer</a:t>
                      </a:r>
                      <a:r>
                        <a:rPr lang="zh-CN" altLang="en-US" sz="1800" dirty="0">
                          <a:solidFill>
                            <a:srgbClr val="292934"/>
                          </a:solidFill>
                          <a:latin typeface="Arial"/>
                          <a:cs typeface="Arial"/>
                        </a:rPr>
                        <a:t> </a:t>
                      </a:r>
                      <a:r>
                        <a:rPr lang="en-US" altLang="zh-CN" sz="1800" dirty="0">
                          <a:solidFill>
                            <a:srgbClr val="292934"/>
                          </a:solidFill>
                          <a:latin typeface="Arial"/>
                          <a:cs typeface="Arial"/>
                        </a:rPr>
                        <a:t>table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AD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7840"/>
            <a:ext cx="8455660" cy="813042"/>
          </a:xfrm>
          <a:prstGeom prst="rect">
            <a:avLst/>
          </a:prstGeom>
        </p:spPr>
        <p:txBody>
          <a:bodyPr vert="horz" wrap="square" lIns="0" tIns="256539" rIns="0" bIns="0" rtlCol="0">
            <a:spAutoFit/>
          </a:bodyPr>
          <a:lstStyle/>
          <a:p>
            <a:pPr>
              <a:lnSpc>
                <a:spcPct val="100000"/>
              </a:lnSpc>
            </a:pPr>
            <a:r>
              <a:rPr lang="en-US" sz="3600" dirty="0"/>
              <a:t>Fig 3.3 - An Illustration of Integrity Rules</a:t>
            </a:r>
            <a:endParaRPr sz="3600" dirty="0"/>
          </a:p>
        </p:txBody>
      </p:sp>
      <p:pic>
        <p:nvPicPr>
          <p:cNvPr id="4" name="Picture 3"/>
          <p:cNvPicPr>
            <a:picLocks noChangeAspect="1"/>
          </p:cNvPicPr>
          <p:nvPr/>
        </p:nvPicPr>
        <p:blipFill>
          <a:blip r:embed="rId3"/>
          <a:stretch>
            <a:fillRect/>
          </a:stretch>
        </p:blipFill>
        <p:spPr>
          <a:xfrm>
            <a:off x="457200" y="1447800"/>
            <a:ext cx="8382000" cy="5098969"/>
          </a:xfrm>
          <a:prstGeom prst="rect">
            <a:avLst/>
          </a:prstGeom>
        </p:spPr>
      </p:pic>
    </p:spTree>
    <p:extLst>
      <p:ext uri="{BB962C8B-B14F-4D97-AF65-F5344CB8AC3E}">
        <p14:creationId xmlns:p14="http://schemas.microsoft.com/office/powerpoint/2010/main" val="214443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8F7-15E3-4741-A1F2-23BD7A65B0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30746A6-DF1A-4C5B-B2D7-08D7D6EC40C4}"/>
              </a:ext>
            </a:extLst>
          </p:cNvPr>
          <p:cNvSpPr>
            <a:spLocks noGrp="1"/>
          </p:cNvSpPr>
          <p:nvPr>
            <p:ph type="body"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F7ED145F-A4BB-4AA1-BB3E-CFA169EBA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22" y="350261"/>
            <a:ext cx="8657787" cy="5217160"/>
          </a:xfrm>
          <a:prstGeom prst="rect">
            <a:avLst/>
          </a:prstGeom>
        </p:spPr>
      </p:pic>
    </p:spTree>
    <p:extLst>
      <p:ext uri="{BB962C8B-B14F-4D97-AF65-F5344CB8AC3E}">
        <p14:creationId xmlns:p14="http://schemas.microsoft.com/office/powerpoint/2010/main" val="53060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165" dirty="0"/>
              <a:t>Table</a:t>
            </a:r>
            <a:r>
              <a:rPr sz="3600" spc="-210" dirty="0"/>
              <a:t> </a:t>
            </a:r>
            <a:r>
              <a:rPr sz="3600" spc="-70" dirty="0"/>
              <a:t>3.1</a:t>
            </a:r>
            <a:r>
              <a:rPr sz="3600" spc="-210" dirty="0"/>
              <a:t> </a:t>
            </a:r>
            <a:r>
              <a:rPr sz="3600" dirty="0"/>
              <a:t>-</a:t>
            </a:r>
            <a:r>
              <a:rPr sz="3600" spc="-204" dirty="0"/>
              <a:t> </a:t>
            </a:r>
            <a:r>
              <a:rPr sz="3600" spc="-100" dirty="0"/>
              <a:t>Characteristics</a:t>
            </a:r>
            <a:r>
              <a:rPr sz="3600" spc="-204" dirty="0"/>
              <a:t> </a:t>
            </a:r>
            <a:r>
              <a:rPr sz="3600" spc="-55" dirty="0"/>
              <a:t>of</a:t>
            </a:r>
            <a:r>
              <a:rPr sz="3600" spc="-204" dirty="0"/>
              <a:t> </a:t>
            </a:r>
            <a:r>
              <a:rPr sz="3600" dirty="0"/>
              <a:t>a</a:t>
            </a:r>
            <a:r>
              <a:rPr sz="3600" spc="-210" dirty="0"/>
              <a:t> </a:t>
            </a:r>
            <a:r>
              <a:rPr sz="3600" spc="-95" dirty="0"/>
              <a:t>Relational  </a:t>
            </a:r>
            <a:r>
              <a:rPr sz="3600" spc="-165" dirty="0"/>
              <a:t>Table</a:t>
            </a:r>
            <a:endParaRPr sz="3600" dirty="0"/>
          </a:p>
        </p:txBody>
      </p:sp>
      <p:sp>
        <p:nvSpPr>
          <p:cNvPr id="3" name="object 3"/>
          <p:cNvSpPr/>
          <p:nvPr/>
        </p:nvSpPr>
        <p:spPr>
          <a:xfrm>
            <a:off x="76200" y="2325687"/>
            <a:ext cx="8991600" cy="23225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2400" y="457200"/>
            <a:ext cx="8851900" cy="5638800"/>
          </a:xfrm>
          <a:prstGeom prst="rect">
            <a:avLst/>
          </a:prstGeom>
        </p:spPr>
      </p:pic>
    </p:spTree>
    <p:extLst>
      <p:ext uri="{BB962C8B-B14F-4D97-AF65-F5344CB8AC3E}">
        <p14:creationId xmlns:p14="http://schemas.microsoft.com/office/powerpoint/2010/main" val="202493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7840"/>
            <a:ext cx="8072119" cy="705128"/>
          </a:xfrm>
          <a:prstGeom prst="rect">
            <a:avLst/>
          </a:prstGeom>
        </p:spPr>
        <p:txBody>
          <a:bodyPr vert="horz" wrap="square" lIns="0" tIns="149669" rIns="0" bIns="0" rtlCol="0">
            <a:spAutoFit/>
          </a:bodyPr>
          <a:lstStyle/>
          <a:p>
            <a:pPr marL="12700">
              <a:lnSpc>
                <a:spcPct val="100000"/>
              </a:lnSpc>
            </a:pPr>
            <a:r>
              <a:rPr sz="3600" spc="-90" dirty="0"/>
              <a:t>General </a:t>
            </a:r>
            <a:r>
              <a:rPr sz="3600" spc="-80" dirty="0"/>
              <a:t>Data</a:t>
            </a:r>
            <a:r>
              <a:rPr sz="3600" spc="-445" dirty="0"/>
              <a:t> </a:t>
            </a:r>
            <a:r>
              <a:rPr sz="3600" spc="-145" dirty="0"/>
              <a:t>Types</a:t>
            </a:r>
            <a:r>
              <a:rPr lang="zh-CN" altLang="en-US" sz="3600" spc="-145" dirty="0"/>
              <a:t> </a:t>
            </a:r>
            <a:r>
              <a:rPr lang="en-US" altLang="zh-CN" sz="3600" spc="-145" dirty="0"/>
              <a:t>(1)</a:t>
            </a:r>
            <a:endParaRPr sz="3600" dirty="0"/>
          </a:p>
        </p:txBody>
      </p:sp>
      <p:sp>
        <p:nvSpPr>
          <p:cNvPr id="3" name="object 3"/>
          <p:cNvSpPr txBox="1"/>
          <p:nvPr/>
        </p:nvSpPr>
        <p:spPr>
          <a:xfrm>
            <a:off x="228600" y="1342339"/>
            <a:ext cx="8534400" cy="2769989"/>
          </a:xfrm>
          <a:prstGeom prst="rect">
            <a:avLst/>
          </a:prstGeom>
        </p:spPr>
        <p:txBody>
          <a:bodyPr vert="horz" wrap="square" lIns="0" tIns="0" rIns="0" bIns="0" rtlCol="0">
            <a:spAutoFit/>
          </a:bodyPr>
          <a:lstStyle/>
          <a:p>
            <a:pPr marL="195580" indent="-182880">
              <a:lnSpc>
                <a:spcPct val="100000"/>
              </a:lnSpc>
              <a:buClr>
                <a:srgbClr val="93A299"/>
              </a:buClr>
              <a:buSzPct val="84375"/>
              <a:buFont typeface="Arial"/>
              <a:buChar char="•"/>
              <a:tabLst>
                <a:tab pos="195580" algn="l"/>
              </a:tabLst>
            </a:pPr>
            <a:r>
              <a:rPr sz="1600" b="1" dirty="0">
                <a:solidFill>
                  <a:srgbClr val="292934"/>
                </a:solidFill>
                <a:latin typeface="Arial"/>
                <a:cs typeface="Arial"/>
              </a:rPr>
              <a:t>CHAR</a:t>
            </a:r>
            <a:r>
              <a:rPr sz="1600" b="1" spc="-100" dirty="0">
                <a:solidFill>
                  <a:srgbClr val="292934"/>
                </a:solidFill>
                <a:latin typeface="Arial"/>
                <a:cs typeface="Arial"/>
              </a:rPr>
              <a:t> </a:t>
            </a:r>
            <a:r>
              <a:rPr sz="1600" b="1" dirty="0">
                <a:solidFill>
                  <a:srgbClr val="292934"/>
                </a:solidFill>
                <a:latin typeface="Arial"/>
                <a:cs typeface="Arial"/>
              </a:rPr>
              <a:t>(L)</a:t>
            </a:r>
            <a:endParaRPr sz="1600" dirty="0">
              <a:latin typeface="Arial"/>
              <a:cs typeface="Arial"/>
            </a:endParaRPr>
          </a:p>
          <a:p>
            <a:pPr marL="462280" lvl="1" indent="-182880">
              <a:lnSpc>
                <a:spcPct val="100000"/>
              </a:lnSpc>
              <a:spcBef>
                <a:spcPts val="360"/>
              </a:spcBef>
              <a:buClr>
                <a:srgbClr val="93A299"/>
              </a:buClr>
              <a:buSzPct val="84375"/>
              <a:buChar char="•"/>
              <a:tabLst>
                <a:tab pos="462280" algn="l"/>
              </a:tabLst>
            </a:pPr>
            <a:r>
              <a:rPr sz="1600" dirty="0">
                <a:solidFill>
                  <a:srgbClr val="292934"/>
                </a:solidFill>
                <a:latin typeface="Arial"/>
                <a:cs typeface="Arial"/>
              </a:rPr>
              <a:t>Character string. Fixed-length</a:t>
            </a:r>
            <a:r>
              <a:rPr sz="1600" spc="-105" dirty="0">
                <a:solidFill>
                  <a:srgbClr val="292934"/>
                </a:solidFill>
                <a:latin typeface="Arial"/>
                <a:cs typeface="Arial"/>
              </a:rPr>
              <a:t> </a:t>
            </a:r>
            <a:r>
              <a:rPr sz="1600" dirty="0">
                <a:solidFill>
                  <a:srgbClr val="292934"/>
                </a:solidFill>
                <a:latin typeface="Arial"/>
                <a:cs typeface="Arial"/>
              </a:rPr>
              <a:t>L.</a:t>
            </a:r>
            <a:endParaRPr sz="1600" dirty="0">
              <a:latin typeface="Arial"/>
              <a:cs typeface="Arial"/>
            </a:endParaRPr>
          </a:p>
          <a:p>
            <a:pPr marL="462280" lvl="1" indent="-182880">
              <a:lnSpc>
                <a:spcPct val="100000"/>
              </a:lnSpc>
              <a:spcBef>
                <a:spcPts val="380"/>
              </a:spcBef>
              <a:buClr>
                <a:srgbClr val="93A299"/>
              </a:buClr>
              <a:buSzPct val="84375"/>
              <a:buChar char="•"/>
              <a:tabLst>
                <a:tab pos="462280" algn="l"/>
              </a:tabLst>
            </a:pPr>
            <a:r>
              <a:rPr sz="1600" dirty="0">
                <a:solidFill>
                  <a:srgbClr val="D2533C"/>
                </a:solidFill>
                <a:latin typeface="Arial"/>
                <a:cs typeface="Arial"/>
              </a:rPr>
              <a:t>CHAR(</a:t>
            </a:r>
            <a:r>
              <a:rPr lang="en-US" altLang="zh-CN" sz="1600" dirty="0">
                <a:solidFill>
                  <a:srgbClr val="D2533C"/>
                </a:solidFill>
                <a:latin typeface="Arial"/>
                <a:cs typeface="Arial"/>
              </a:rPr>
              <a:t>10</a:t>
            </a:r>
            <a:r>
              <a:rPr sz="1600" dirty="0">
                <a:solidFill>
                  <a:srgbClr val="D2533C"/>
                </a:solidFill>
                <a:latin typeface="Arial"/>
                <a:cs typeface="Arial"/>
              </a:rPr>
              <a:t>)</a:t>
            </a:r>
            <a:r>
              <a:rPr lang="zh-CN" altLang="en-US" sz="1600" dirty="0">
                <a:solidFill>
                  <a:srgbClr val="D2533C"/>
                </a:solidFill>
                <a:latin typeface="Arial"/>
                <a:cs typeface="Arial"/>
              </a:rPr>
              <a:t>：</a:t>
            </a:r>
            <a:r>
              <a:rPr lang="en-US" sz="1600" dirty="0">
                <a:latin typeface="Arial" charset="0"/>
                <a:ea typeface="Arial" charset="0"/>
                <a:cs typeface="Arial" charset="0"/>
              </a:rPr>
              <a:t>always reserves 10 characters for variable the and is used for fixed-length size variable.</a:t>
            </a:r>
          </a:p>
          <a:p>
            <a:pPr marL="462280" lvl="1" indent="-182880">
              <a:lnSpc>
                <a:spcPct val="100000"/>
              </a:lnSpc>
              <a:spcBef>
                <a:spcPts val="380"/>
              </a:spcBef>
              <a:buClr>
                <a:srgbClr val="93A299"/>
              </a:buClr>
              <a:buSzPct val="84375"/>
              <a:buChar char="•"/>
              <a:tabLst>
                <a:tab pos="462280" algn="l"/>
              </a:tabLst>
            </a:pPr>
            <a:r>
              <a:rPr lang="en-US" sz="1600" dirty="0">
                <a:latin typeface="Arial" charset="0"/>
                <a:ea typeface="Arial" charset="0"/>
                <a:cs typeface="Arial" charset="0"/>
              </a:rPr>
              <a:t>If you assign a value to a CHAR(L) column containing fewer characters than the defined length, the remaining space is filled with blanks characters. </a:t>
            </a:r>
          </a:p>
          <a:p>
            <a:pPr marL="5080" indent="-182880">
              <a:spcBef>
                <a:spcPts val="380"/>
              </a:spcBef>
              <a:buClr>
                <a:srgbClr val="93A299"/>
              </a:buClr>
              <a:buSzPct val="84375"/>
              <a:buChar char="•"/>
              <a:tabLst>
                <a:tab pos="462280" algn="l"/>
              </a:tabLst>
            </a:pPr>
            <a:r>
              <a:rPr sz="1600" b="1" spc="-20" dirty="0">
                <a:solidFill>
                  <a:srgbClr val="292934"/>
                </a:solidFill>
                <a:latin typeface="Arial"/>
                <a:cs typeface="Arial"/>
              </a:rPr>
              <a:t>VARCHAR</a:t>
            </a:r>
            <a:r>
              <a:rPr sz="1600" b="1" spc="-80" dirty="0">
                <a:solidFill>
                  <a:srgbClr val="292934"/>
                </a:solidFill>
                <a:latin typeface="Arial"/>
                <a:cs typeface="Arial"/>
              </a:rPr>
              <a:t> </a:t>
            </a:r>
            <a:r>
              <a:rPr sz="1600" b="1" dirty="0">
                <a:solidFill>
                  <a:srgbClr val="292934"/>
                </a:solidFill>
                <a:latin typeface="Arial"/>
                <a:cs typeface="Arial"/>
              </a:rPr>
              <a:t>(L)</a:t>
            </a:r>
            <a:endParaRPr sz="1600" dirty="0">
              <a:latin typeface="Arial"/>
              <a:cs typeface="Arial"/>
            </a:endParaRPr>
          </a:p>
          <a:p>
            <a:pPr marL="462280" lvl="1" indent="-182880">
              <a:lnSpc>
                <a:spcPct val="100000"/>
              </a:lnSpc>
              <a:spcBef>
                <a:spcPts val="380"/>
              </a:spcBef>
              <a:buClr>
                <a:srgbClr val="93A299"/>
              </a:buClr>
              <a:buSzPct val="84375"/>
              <a:buChar char="•"/>
              <a:tabLst>
                <a:tab pos="462280" algn="l"/>
              </a:tabLst>
            </a:pPr>
            <a:r>
              <a:rPr sz="1600" dirty="0">
                <a:solidFill>
                  <a:srgbClr val="292934"/>
                </a:solidFill>
                <a:latin typeface="Arial"/>
                <a:cs typeface="Arial"/>
              </a:rPr>
              <a:t>Character string. </a:t>
            </a:r>
            <a:r>
              <a:rPr sz="1600" spc="-15" dirty="0">
                <a:solidFill>
                  <a:srgbClr val="292934"/>
                </a:solidFill>
                <a:latin typeface="Arial"/>
                <a:cs typeface="Arial"/>
              </a:rPr>
              <a:t>Variable </a:t>
            </a:r>
            <a:r>
              <a:rPr sz="1600" dirty="0">
                <a:solidFill>
                  <a:srgbClr val="292934"/>
                </a:solidFill>
                <a:latin typeface="Arial"/>
                <a:cs typeface="Arial"/>
              </a:rPr>
              <a:t>length. Maximum length</a:t>
            </a:r>
            <a:r>
              <a:rPr sz="1600" spc="-95" dirty="0">
                <a:solidFill>
                  <a:srgbClr val="292934"/>
                </a:solidFill>
                <a:latin typeface="Arial"/>
                <a:cs typeface="Arial"/>
              </a:rPr>
              <a:t> </a:t>
            </a:r>
            <a:r>
              <a:rPr sz="1600" dirty="0">
                <a:solidFill>
                  <a:srgbClr val="292934"/>
                </a:solidFill>
                <a:latin typeface="Arial"/>
                <a:cs typeface="Arial"/>
              </a:rPr>
              <a:t>L</a:t>
            </a:r>
            <a:r>
              <a:rPr lang="en-US" sz="1600" dirty="0">
                <a:solidFill>
                  <a:srgbClr val="292934"/>
                </a:solidFill>
                <a:latin typeface="Arial"/>
                <a:cs typeface="Arial"/>
              </a:rPr>
              <a:t>.</a:t>
            </a:r>
            <a:endParaRPr sz="1600" dirty="0">
              <a:latin typeface="Arial"/>
              <a:cs typeface="Arial"/>
            </a:endParaRPr>
          </a:p>
          <a:p>
            <a:pPr marL="462280" lvl="1" indent="-182880">
              <a:lnSpc>
                <a:spcPct val="100000"/>
              </a:lnSpc>
              <a:spcBef>
                <a:spcPts val="380"/>
              </a:spcBef>
              <a:buClr>
                <a:srgbClr val="93A299"/>
              </a:buClr>
              <a:buSzPct val="84375"/>
              <a:buChar char="•"/>
              <a:tabLst>
                <a:tab pos="462280" algn="l"/>
              </a:tabLst>
            </a:pPr>
            <a:r>
              <a:rPr sz="1600" spc="-15" dirty="0">
                <a:solidFill>
                  <a:srgbClr val="D2533C"/>
                </a:solidFill>
                <a:latin typeface="Arial"/>
                <a:cs typeface="Arial"/>
              </a:rPr>
              <a:t>VARCHAR(10)</a:t>
            </a:r>
            <a:r>
              <a:rPr lang="en-US" altLang="zh-CN" sz="1600" spc="-15" dirty="0">
                <a:solidFill>
                  <a:srgbClr val="D2533C"/>
                </a:solidFill>
                <a:latin typeface="Arial"/>
                <a:cs typeface="Arial"/>
              </a:rPr>
              <a:t>:</a:t>
            </a:r>
            <a:r>
              <a:rPr lang="zh-CN" altLang="en-US" sz="1600" spc="-15" dirty="0">
                <a:solidFill>
                  <a:srgbClr val="D2533C"/>
                </a:solidFill>
                <a:latin typeface="Arial"/>
                <a:cs typeface="Arial"/>
              </a:rPr>
              <a:t> </a:t>
            </a:r>
            <a:r>
              <a:rPr lang="en-US" altLang="zh-CN" sz="1600" dirty="0">
                <a:latin typeface="Arial" charset="0"/>
                <a:ea typeface="Arial" charset="0"/>
                <a:cs typeface="Arial" charset="0"/>
              </a:rPr>
              <a:t>can</a:t>
            </a:r>
            <a:r>
              <a:rPr lang="en-US" sz="1600" dirty="0">
                <a:latin typeface="Arial" charset="0"/>
                <a:ea typeface="Arial" charset="0"/>
                <a:cs typeface="Arial" charset="0"/>
              </a:rPr>
              <a:t> hold up to 10 characters for variable the and is used for variable-length size variable.</a:t>
            </a:r>
            <a:endParaRPr sz="1600" dirty="0">
              <a:latin typeface="Arial" charset="0"/>
              <a:ea typeface="Arial" charset="0"/>
              <a:cs typeface="Arial" charset="0"/>
            </a:endParaRPr>
          </a:p>
        </p:txBody>
      </p:sp>
      <p:sp>
        <p:nvSpPr>
          <p:cNvPr id="4" name="Rectangle 3"/>
          <p:cNvSpPr/>
          <p:nvPr/>
        </p:nvSpPr>
        <p:spPr>
          <a:xfrm>
            <a:off x="838200" y="4251699"/>
            <a:ext cx="7391400" cy="2616101"/>
          </a:xfrm>
          <a:prstGeom prst="rect">
            <a:avLst/>
          </a:prstGeom>
        </p:spPr>
        <p:txBody>
          <a:bodyPr wrap="square">
            <a:spAutoFit/>
          </a:bodyPr>
          <a:lstStyle/>
          <a:p>
            <a:r>
              <a:rPr lang="en-US" dirty="0">
                <a:solidFill>
                  <a:srgbClr val="222426"/>
                </a:solidFill>
                <a:latin typeface="arial" charset="0"/>
              </a:rPr>
              <a:t>E.g.</a:t>
            </a:r>
          </a:p>
          <a:p>
            <a:r>
              <a:rPr lang="en-US" sz="1600" dirty="0">
                <a:solidFill>
                  <a:srgbClr val="00008B"/>
                </a:solidFill>
                <a:latin typeface="Arial" charset="0"/>
                <a:ea typeface="Arial" charset="0"/>
                <a:cs typeface="Arial" charset="0"/>
              </a:rPr>
              <a:t>Create</a:t>
            </a:r>
            <a:r>
              <a:rPr lang="en-US" sz="1600" dirty="0">
                <a:solidFill>
                  <a:srgbClr val="000000"/>
                </a:solidFill>
                <a:latin typeface="Arial" charset="0"/>
                <a:ea typeface="Arial" charset="0"/>
                <a:cs typeface="Arial" charset="0"/>
              </a:rPr>
              <a:t> </a:t>
            </a:r>
            <a:r>
              <a:rPr lang="en-US" sz="1600" dirty="0">
                <a:solidFill>
                  <a:srgbClr val="00008B"/>
                </a:solidFill>
                <a:latin typeface="Arial" charset="0"/>
                <a:ea typeface="Arial" charset="0"/>
                <a:cs typeface="Arial" charset="0"/>
              </a:rPr>
              <a:t>table</a:t>
            </a:r>
            <a:r>
              <a:rPr lang="en-US" sz="1600" dirty="0">
                <a:solidFill>
                  <a:srgbClr val="000000"/>
                </a:solidFill>
                <a:latin typeface="Arial" charset="0"/>
                <a:ea typeface="Arial" charset="0"/>
                <a:cs typeface="Arial" charset="0"/>
              </a:rPr>
              <a:t> temp (City CHAR(</a:t>
            </a:r>
            <a:r>
              <a:rPr lang="en-US" sz="1600" dirty="0">
                <a:solidFill>
                  <a:srgbClr val="800000"/>
                </a:solidFill>
                <a:latin typeface="Arial" charset="0"/>
                <a:ea typeface="Arial" charset="0"/>
                <a:cs typeface="Arial" charset="0"/>
              </a:rPr>
              <a:t>10</a:t>
            </a:r>
            <a:r>
              <a:rPr lang="en-US" sz="1600" dirty="0">
                <a:solidFill>
                  <a:srgbClr val="000000"/>
                </a:solidFill>
                <a:latin typeface="Arial" charset="0"/>
                <a:ea typeface="Arial" charset="0"/>
                <a:cs typeface="Arial" charset="0"/>
              </a:rPr>
              <a:t>), Street VARCHAR(</a:t>
            </a:r>
            <a:r>
              <a:rPr lang="en-US" sz="1600" dirty="0">
                <a:solidFill>
                  <a:srgbClr val="800000"/>
                </a:solidFill>
                <a:latin typeface="Arial" charset="0"/>
                <a:ea typeface="Arial" charset="0"/>
                <a:cs typeface="Arial" charset="0"/>
              </a:rPr>
              <a:t>10</a:t>
            </a:r>
            <a:r>
              <a:rPr lang="en-US" sz="1600" dirty="0">
                <a:solidFill>
                  <a:srgbClr val="000000"/>
                </a:solidFill>
                <a:latin typeface="Arial" charset="0"/>
                <a:ea typeface="Arial" charset="0"/>
                <a:cs typeface="Arial" charset="0"/>
              </a:rPr>
              <a:t>)); </a:t>
            </a:r>
          </a:p>
          <a:p>
            <a:r>
              <a:rPr lang="en-US" sz="1600" dirty="0">
                <a:solidFill>
                  <a:srgbClr val="00008B"/>
                </a:solidFill>
                <a:latin typeface="Arial" charset="0"/>
                <a:ea typeface="Arial" charset="0"/>
                <a:cs typeface="Arial" charset="0"/>
              </a:rPr>
              <a:t>Insert</a:t>
            </a:r>
            <a:r>
              <a:rPr lang="en-US" sz="1600" dirty="0">
                <a:solidFill>
                  <a:srgbClr val="000000"/>
                </a:solidFill>
                <a:latin typeface="Arial" charset="0"/>
                <a:ea typeface="Arial" charset="0"/>
                <a:cs typeface="Arial" charset="0"/>
              </a:rPr>
              <a:t> </a:t>
            </a:r>
            <a:r>
              <a:rPr lang="en-US" sz="1600" dirty="0">
                <a:solidFill>
                  <a:srgbClr val="00008B"/>
                </a:solidFill>
                <a:latin typeface="Arial" charset="0"/>
                <a:ea typeface="Arial" charset="0"/>
                <a:cs typeface="Arial" charset="0"/>
              </a:rPr>
              <a:t>into</a:t>
            </a:r>
            <a:r>
              <a:rPr lang="en-US" sz="1600" dirty="0">
                <a:solidFill>
                  <a:srgbClr val="000000"/>
                </a:solidFill>
                <a:latin typeface="Arial" charset="0"/>
                <a:ea typeface="Arial" charset="0"/>
                <a:cs typeface="Arial" charset="0"/>
              </a:rPr>
              <a:t> temp </a:t>
            </a:r>
          </a:p>
          <a:p>
            <a:r>
              <a:rPr lang="en-US" sz="1600" dirty="0">
                <a:solidFill>
                  <a:srgbClr val="00008B"/>
                </a:solidFill>
                <a:latin typeface="Arial" charset="0"/>
                <a:ea typeface="Arial" charset="0"/>
                <a:cs typeface="Arial" charset="0"/>
              </a:rPr>
              <a:t>values</a:t>
            </a:r>
            <a:r>
              <a:rPr lang="zh-CN" altLang="en-US" sz="1600" dirty="0">
                <a:solidFill>
                  <a:srgbClr val="00008B"/>
                </a:solidFill>
                <a:latin typeface="Arial" charset="0"/>
                <a:ea typeface="Arial" charset="0"/>
                <a:cs typeface="Arial" charset="0"/>
              </a:rPr>
              <a:t> </a:t>
            </a:r>
            <a:r>
              <a:rPr lang="en-US" sz="1600" dirty="0">
                <a:solidFill>
                  <a:srgbClr val="000000"/>
                </a:solidFill>
                <a:latin typeface="Arial" charset="0"/>
                <a:ea typeface="Arial" charset="0"/>
                <a:cs typeface="Arial" charset="0"/>
              </a:rPr>
              <a:t>(</a:t>
            </a:r>
            <a:r>
              <a:rPr lang="en-US" sz="1600" dirty="0">
                <a:solidFill>
                  <a:srgbClr val="800000"/>
                </a:solidFill>
                <a:latin typeface="Arial" charset="0"/>
                <a:ea typeface="Arial" charset="0"/>
                <a:cs typeface="Arial" charset="0"/>
              </a:rPr>
              <a:t>'Pune'</a:t>
            </a:r>
            <a:r>
              <a:rPr lang="en-US" sz="1600" dirty="0">
                <a:solidFill>
                  <a:srgbClr val="000000"/>
                </a:solidFill>
                <a:latin typeface="Arial" charset="0"/>
                <a:ea typeface="Arial" charset="0"/>
                <a:cs typeface="Arial" charset="0"/>
              </a:rPr>
              <a:t>,</a:t>
            </a:r>
            <a:r>
              <a:rPr lang="en-US" sz="1600" dirty="0">
                <a:solidFill>
                  <a:srgbClr val="800000"/>
                </a:solidFill>
                <a:latin typeface="Arial" charset="0"/>
                <a:ea typeface="Arial" charset="0"/>
                <a:cs typeface="Arial" charset="0"/>
              </a:rPr>
              <a:t>'Oxford'</a:t>
            </a:r>
            <a:r>
              <a:rPr lang="en-US" sz="1600" dirty="0">
                <a:solidFill>
                  <a:srgbClr val="000000"/>
                </a:solidFill>
                <a:latin typeface="Arial" charset="0"/>
                <a:ea typeface="Arial" charset="0"/>
                <a:cs typeface="Arial" charset="0"/>
              </a:rPr>
              <a:t>); </a:t>
            </a:r>
          </a:p>
          <a:p>
            <a:endParaRPr lang="en-US" sz="1600" dirty="0">
              <a:solidFill>
                <a:srgbClr val="000000"/>
              </a:solidFill>
              <a:latin typeface="Arial" charset="0"/>
              <a:ea typeface="Arial" charset="0"/>
              <a:cs typeface="Arial" charset="0"/>
            </a:endParaRPr>
          </a:p>
          <a:p>
            <a:r>
              <a:rPr lang="en-US" sz="1600" dirty="0">
                <a:solidFill>
                  <a:srgbClr val="00008B"/>
                </a:solidFill>
                <a:latin typeface="Arial" charset="0"/>
                <a:ea typeface="Arial" charset="0"/>
                <a:cs typeface="Arial" charset="0"/>
              </a:rPr>
              <a:t>select</a:t>
            </a:r>
            <a:r>
              <a:rPr lang="en-US" sz="1600" dirty="0">
                <a:solidFill>
                  <a:srgbClr val="000000"/>
                </a:solidFill>
                <a:latin typeface="Arial" charset="0"/>
                <a:ea typeface="Arial" charset="0"/>
                <a:cs typeface="Arial" charset="0"/>
              </a:rPr>
              <a:t> length(city), length(street) </a:t>
            </a:r>
            <a:r>
              <a:rPr lang="en-US" sz="1600" dirty="0">
                <a:solidFill>
                  <a:srgbClr val="00008B"/>
                </a:solidFill>
                <a:latin typeface="Arial" charset="0"/>
                <a:ea typeface="Arial" charset="0"/>
                <a:cs typeface="Arial" charset="0"/>
              </a:rPr>
              <a:t>from</a:t>
            </a:r>
            <a:r>
              <a:rPr lang="en-US" sz="1600" dirty="0">
                <a:solidFill>
                  <a:srgbClr val="000000"/>
                </a:solidFill>
                <a:latin typeface="Arial" charset="0"/>
                <a:ea typeface="Arial" charset="0"/>
                <a:cs typeface="Arial" charset="0"/>
              </a:rPr>
              <a:t> temp;</a:t>
            </a:r>
          </a:p>
          <a:p>
            <a:endParaRPr lang="en-US" sz="1600" dirty="0">
              <a:solidFill>
                <a:srgbClr val="000000"/>
              </a:solidFill>
              <a:latin typeface="Arial" charset="0"/>
              <a:ea typeface="Arial" charset="0"/>
              <a:cs typeface="Arial" charset="0"/>
            </a:endParaRPr>
          </a:p>
          <a:p>
            <a:r>
              <a:rPr lang="en-US" sz="1600" dirty="0">
                <a:solidFill>
                  <a:srgbClr val="222426"/>
                </a:solidFill>
                <a:latin typeface="Arial" charset="0"/>
                <a:ea typeface="Arial" charset="0"/>
                <a:cs typeface="Arial" charset="0"/>
              </a:rPr>
              <a:t>Output will be:</a:t>
            </a:r>
          </a:p>
          <a:p>
            <a:r>
              <a:rPr lang="en-US" sz="1600" dirty="0">
                <a:solidFill>
                  <a:srgbClr val="000000"/>
                </a:solidFill>
                <a:latin typeface="Arial" charset="0"/>
                <a:ea typeface="Arial" charset="0"/>
                <a:cs typeface="Arial" charset="0"/>
              </a:rPr>
              <a:t>length(City) Length(street) </a:t>
            </a:r>
            <a:r>
              <a:rPr lang="en-US" sz="1600" dirty="0">
                <a:solidFill>
                  <a:srgbClr val="800000"/>
                </a:solidFill>
                <a:latin typeface="Arial" charset="0"/>
                <a:ea typeface="Arial" charset="0"/>
                <a:cs typeface="Arial" charset="0"/>
              </a:rPr>
              <a:t>10</a:t>
            </a:r>
            <a:r>
              <a:rPr lang="en-US" sz="1600" dirty="0">
                <a:solidFill>
                  <a:srgbClr val="000000"/>
                </a:solidFill>
                <a:latin typeface="Arial" charset="0"/>
                <a:ea typeface="Arial" charset="0"/>
                <a:cs typeface="Arial" charset="0"/>
              </a:rPr>
              <a:t> </a:t>
            </a:r>
            <a:r>
              <a:rPr lang="en-US" sz="1600" dirty="0">
                <a:solidFill>
                  <a:srgbClr val="800000"/>
                </a:solidFill>
                <a:latin typeface="Arial" charset="0"/>
                <a:ea typeface="Arial" charset="0"/>
                <a:cs typeface="Arial" charset="0"/>
              </a:rPr>
              <a:t>6</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7840"/>
            <a:ext cx="8072119" cy="705128"/>
          </a:xfrm>
          <a:prstGeom prst="rect">
            <a:avLst/>
          </a:prstGeom>
        </p:spPr>
        <p:txBody>
          <a:bodyPr vert="horz" wrap="square" lIns="0" tIns="149669" rIns="0" bIns="0" rtlCol="0">
            <a:spAutoFit/>
          </a:bodyPr>
          <a:lstStyle/>
          <a:p>
            <a:pPr marL="12700">
              <a:lnSpc>
                <a:spcPct val="100000"/>
              </a:lnSpc>
            </a:pPr>
            <a:r>
              <a:rPr sz="3600" spc="-90" dirty="0"/>
              <a:t>General </a:t>
            </a:r>
            <a:r>
              <a:rPr sz="3600" spc="-80" dirty="0"/>
              <a:t>Data</a:t>
            </a:r>
            <a:r>
              <a:rPr sz="3600" spc="-445" dirty="0"/>
              <a:t> </a:t>
            </a:r>
            <a:r>
              <a:rPr sz="3600" spc="-145" dirty="0"/>
              <a:t>Types</a:t>
            </a:r>
            <a:r>
              <a:rPr lang="zh-CN" altLang="en-US" sz="3600" spc="-145" dirty="0"/>
              <a:t> </a:t>
            </a:r>
            <a:r>
              <a:rPr lang="en-US" altLang="zh-CN" sz="3600" spc="-145" dirty="0"/>
              <a:t>(2)</a:t>
            </a:r>
            <a:endParaRPr sz="3600" dirty="0"/>
          </a:p>
        </p:txBody>
      </p:sp>
      <p:sp>
        <p:nvSpPr>
          <p:cNvPr id="3" name="object 3"/>
          <p:cNvSpPr txBox="1"/>
          <p:nvPr/>
        </p:nvSpPr>
        <p:spPr>
          <a:xfrm>
            <a:off x="152400" y="1342339"/>
            <a:ext cx="8686800" cy="3096873"/>
          </a:xfrm>
          <a:prstGeom prst="rect">
            <a:avLst/>
          </a:prstGeom>
        </p:spPr>
        <p:txBody>
          <a:bodyPr vert="horz" wrap="square" lIns="0" tIns="0" rIns="0" bIns="0" rtlCol="0">
            <a:spAutoFit/>
          </a:bodyPr>
          <a:lstStyle/>
          <a:p>
            <a:pPr marL="195580" indent="-182880">
              <a:lnSpc>
                <a:spcPct val="100000"/>
              </a:lnSpc>
              <a:spcBef>
                <a:spcPts val="380"/>
              </a:spcBef>
              <a:buClr>
                <a:srgbClr val="93A299"/>
              </a:buClr>
              <a:buSzPct val="84375"/>
              <a:buFont typeface="Arial"/>
              <a:buChar char="•"/>
              <a:tabLst>
                <a:tab pos="195580" algn="l"/>
              </a:tabLst>
            </a:pPr>
            <a:r>
              <a:rPr sz="1600" b="1" dirty="0">
                <a:solidFill>
                  <a:srgbClr val="292934"/>
                </a:solidFill>
                <a:latin typeface="Arial"/>
                <a:cs typeface="Arial"/>
              </a:rPr>
              <a:t>INT</a:t>
            </a:r>
            <a:endParaRPr sz="1600" dirty="0">
              <a:latin typeface="Arial"/>
              <a:cs typeface="Arial"/>
            </a:endParaRPr>
          </a:p>
          <a:p>
            <a:pPr marL="469900" marR="17780" lvl="1" indent="-190500">
              <a:lnSpc>
                <a:spcPct val="99400"/>
              </a:lnSpc>
              <a:spcBef>
                <a:spcPts val="390"/>
              </a:spcBef>
              <a:buClr>
                <a:srgbClr val="93A299"/>
              </a:buClr>
              <a:buSzPct val="84375"/>
              <a:buChar char="•"/>
              <a:tabLst>
                <a:tab pos="462280" algn="l"/>
              </a:tabLst>
            </a:pPr>
            <a:r>
              <a:rPr sz="1600" dirty="0">
                <a:solidFill>
                  <a:srgbClr val="292934"/>
                </a:solidFill>
                <a:latin typeface="Arial"/>
                <a:cs typeface="Arial"/>
              </a:rPr>
              <a:t>A normal-sized integer that can be signed or unsigned. </a:t>
            </a:r>
            <a:endParaRPr lang="en-US" sz="1600" dirty="0">
              <a:solidFill>
                <a:srgbClr val="292934"/>
              </a:solidFill>
              <a:latin typeface="Arial"/>
              <a:cs typeface="Arial"/>
            </a:endParaRPr>
          </a:p>
          <a:p>
            <a:pPr marL="469900" marR="17780" lvl="1" indent="-190500">
              <a:lnSpc>
                <a:spcPct val="99400"/>
              </a:lnSpc>
              <a:spcBef>
                <a:spcPts val="390"/>
              </a:spcBef>
              <a:buClr>
                <a:srgbClr val="93A299"/>
              </a:buClr>
              <a:buSzPct val="84375"/>
              <a:buChar char="•"/>
              <a:tabLst>
                <a:tab pos="462280" algn="l"/>
              </a:tabLst>
            </a:pPr>
            <a:r>
              <a:rPr sz="1600" dirty="0">
                <a:solidFill>
                  <a:srgbClr val="292934"/>
                </a:solidFill>
                <a:latin typeface="Arial"/>
                <a:cs typeface="Arial"/>
              </a:rPr>
              <a:t>If signed, the allowable range is from -2147483648 to 2147483647. If unsigned, the allowable range is</a:t>
            </a:r>
            <a:r>
              <a:rPr sz="1600" spc="-114" dirty="0">
                <a:solidFill>
                  <a:srgbClr val="292934"/>
                </a:solidFill>
                <a:latin typeface="Arial"/>
                <a:cs typeface="Arial"/>
              </a:rPr>
              <a:t> </a:t>
            </a:r>
            <a:r>
              <a:rPr sz="1600" dirty="0">
                <a:solidFill>
                  <a:srgbClr val="292934"/>
                </a:solidFill>
                <a:latin typeface="Arial"/>
                <a:cs typeface="Arial"/>
              </a:rPr>
              <a:t>from 0 to</a:t>
            </a:r>
            <a:r>
              <a:rPr sz="1600" spc="-100" dirty="0">
                <a:solidFill>
                  <a:srgbClr val="292934"/>
                </a:solidFill>
                <a:latin typeface="Arial"/>
                <a:cs typeface="Arial"/>
              </a:rPr>
              <a:t> </a:t>
            </a:r>
            <a:r>
              <a:rPr sz="1600" spc="-5" dirty="0">
                <a:solidFill>
                  <a:srgbClr val="292934"/>
                </a:solidFill>
                <a:latin typeface="Arial"/>
                <a:cs typeface="Arial"/>
              </a:rPr>
              <a:t>4294967295.</a:t>
            </a:r>
            <a:endParaRPr lang="en-US" sz="1600" spc="-5" dirty="0">
              <a:solidFill>
                <a:srgbClr val="292934"/>
              </a:solidFill>
              <a:latin typeface="Arial"/>
              <a:cs typeface="Arial"/>
            </a:endParaRPr>
          </a:p>
          <a:p>
            <a:pPr marL="469900" marR="17780" lvl="1" indent="-190500">
              <a:lnSpc>
                <a:spcPct val="99400"/>
              </a:lnSpc>
              <a:spcBef>
                <a:spcPts val="390"/>
              </a:spcBef>
              <a:buClr>
                <a:srgbClr val="93A299"/>
              </a:buClr>
              <a:buSzPct val="84375"/>
              <a:buChar char="•"/>
              <a:tabLst>
                <a:tab pos="462280" algn="l"/>
              </a:tabLst>
            </a:pPr>
            <a:r>
              <a:rPr lang="en-US" sz="1600" b="1" spc="-5" dirty="0">
                <a:solidFill>
                  <a:schemeClr val="tx1">
                    <a:lumMod val="85000"/>
                    <a:lumOff val="15000"/>
                  </a:schemeClr>
                </a:solidFill>
                <a:latin typeface="Arial" charset="0"/>
                <a:ea typeface="Arial" charset="0"/>
                <a:cs typeface="Arial" charset="0"/>
              </a:rPr>
              <a:t>T</a:t>
            </a:r>
            <a:r>
              <a:rPr lang="en-US" altLang="zh-CN" sz="1600" b="1" spc="-5" dirty="0">
                <a:solidFill>
                  <a:schemeClr val="tx1">
                    <a:lumMod val="85000"/>
                    <a:lumOff val="15000"/>
                  </a:schemeClr>
                </a:solidFill>
                <a:latin typeface="Arial" charset="0"/>
                <a:ea typeface="Arial" charset="0"/>
                <a:cs typeface="Arial" charset="0"/>
              </a:rPr>
              <a:t>I</a:t>
            </a:r>
            <a:r>
              <a:rPr lang="en-US" sz="1600" b="1" spc="-5" dirty="0">
                <a:solidFill>
                  <a:schemeClr val="tx1">
                    <a:lumMod val="85000"/>
                    <a:lumOff val="15000"/>
                  </a:schemeClr>
                </a:solidFill>
                <a:latin typeface="Arial" charset="0"/>
                <a:ea typeface="Arial" charset="0"/>
                <a:cs typeface="Arial" charset="0"/>
              </a:rPr>
              <a:t>NYINT:</a:t>
            </a:r>
            <a:r>
              <a:rPr lang="en-US" sz="1600" spc="-5" dirty="0">
                <a:solidFill>
                  <a:schemeClr val="tx1">
                    <a:lumMod val="85000"/>
                    <a:lumOff val="15000"/>
                  </a:schemeClr>
                </a:solidFill>
                <a:latin typeface="Arial" charset="0"/>
                <a:ea typeface="Arial" charset="0"/>
                <a:cs typeface="Arial" charset="0"/>
              </a:rPr>
              <a:t> </a:t>
            </a:r>
            <a:r>
              <a:rPr lang="en-US" sz="1600" dirty="0">
                <a:solidFill>
                  <a:schemeClr val="tx1">
                    <a:lumMod val="85000"/>
                    <a:lumOff val="15000"/>
                  </a:schemeClr>
                </a:solidFill>
                <a:latin typeface="Arial" charset="0"/>
                <a:ea typeface="Arial" charset="0"/>
                <a:cs typeface="Arial" charset="0"/>
              </a:rPr>
              <a:t>-128 to +127 / 0 to 255 (unsigned)</a:t>
            </a:r>
          </a:p>
          <a:p>
            <a:pPr marL="469900" marR="17780" lvl="1" indent="-190500">
              <a:lnSpc>
                <a:spcPct val="99400"/>
              </a:lnSpc>
              <a:spcBef>
                <a:spcPts val="390"/>
              </a:spcBef>
              <a:buClr>
                <a:srgbClr val="93A299"/>
              </a:buClr>
              <a:buSzPct val="84375"/>
              <a:buChar char="•"/>
              <a:tabLst>
                <a:tab pos="462280" algn="l"/>
              </a:tabLst>
            </a:pPr>
            <a:r>
              <a:rPr lang="en-US" sz="1600" b="1" spc="-5" dirty="0">
                <a:solidFill>
                  <a:schemeClr val="tx1">
                    <a:lumMod val="85000"/>
                    <a:lumOff val="15000"/>
                  </a:schemeClr>
                </a:solidFill>
                <a:latin typeface="Arial" charset="0"/>
                <a:ea typeface="Arial" charset="0"/>
                <a:cs typeface="Arial" charset="0"/>
              </a:rPr>
              <a:t>SMALLINT</a:t>
            </a:r>
            <a:r>
              <a:rPr lang="en-US" sz="1600" spc="-5" dirty="0">
                <a:solidFill>
                  <a:schemeClr val="tx1">
                    <a:lumMod val="85000"/>
                    <a:lumOff val="15000"/>
                  </a:schemeClr>
                </a:solidFill>
                <a:latin typeface="Arial" charset="0"/>
                <a:ea typeface="Arial" charset="0"/>
                <a:cs typeface="Arial" charset="0"/>
              </a:rPr>
              <a:t>:</a:t>
            </a:r>
            <a:r>
              <a:rPr lang="zh-CN" altLang="en-US" sz="1600" spc="-5" dirty="0">
                <a:solidFill>
                  <a:schemeClr val="tx1">
                    <a:lumMod val="85000"/>
                    <a:lumOff val="15000"/>
                  </a:schemeClr>
                </a:solidFill>
                <a:latin typeface="Arial" charset="0"/>
                <a:ea typeface="Arial" charset="0"/>
                <a:cs typeface="Arial" charset="0"/>
              </a:rPr>
              <a:t> </a:t>
            </a:r>
            <a:r>
              <a:rPr lang="en-US" sz="1600" dirty="0">
                <a:solidFill>
                  <a:schemeClr val="tx1">
                    <a:lumMod val="85000"/>
                    <a:lumOff val="15000"/>
                  </a:schemeClr>
                </a:solidFill>
                <a:latin typeface="Arial" charset="0"/>
                <a:ea typeface="Arial" charset="0"/>
                <a:cs typeface="Arial" charset="0"/>
              </a:rPr>
              <a:t>-32,768 to +32,767 / 0 to 65,535 (unsigned)</a:t>
            </a:r>
          </a:p>
          <a:p>
            <a:pPr marL="469900" marR="17780" lvl="1" indent="-190500">
              <a:lnSpc>
                <a:spcPct val="99400"/>
              </a:lnSpc>
              <a:spcBef>
                <a:spcPts val="390"/>
              </a:spcBef>
              <a:buClr>
                <a:srgbClr val="93A299"/>
              </a:buClr>
              <a:buSzPct val="84375"/>
              <a:buChar char="•"/>
              <a:tabLst>
                <a:tab pos="462280" algn="l"/>
              </a:tabLst>
            </a:pPr>
            <a:r>
              <a:rPr lang="en-US" altLang="zh-CN" sz="1600" b="1" dirty="0">
                <a:solidFill>
                  <a:schemeClr val="tx1">
                    <a:lumMod val="85000"/>
                    <a:lumOff val="15000"/>
                  </a:schemeClr>
                </a:solidFill>
                <a:latin typeface="Arial" charset="0"/>
                <a:ea typeface="Arial" charset="0"/>
                <a:cs typeface="Arial" charset="0"/>
              </a:rPr>
              <a:t>MEDIUMINT</a:t>
            </a:r>
            <a:r>
              <a:rPr lang="en-US" altLang="zh-CN" sz="1600" dirty="0">
                <a:solidFill>
                  <a:schemeClr val="tx1">
                    <a:lumMod val="85000"/>
                    <a:lumOff val="15000"/>
                  </a:schemeClr>
                </a:solidFill>
                <a:latin typeface="Arial" charset="0"/>
                <a:ea typeface="Arial" charset="0"/>
                <a:cs typeface="Arial" charset="0"/>
              </a:rPr>
              <a:t>:</a:t>
            </a:r>
            <a:r>
              <a:rPr lang="zh-CN" altLang="en-US" sz="1600" dirty="0">
                <a:solidFill>
                  <a:schemeClr val="tx1">
                    <a:lumMod val="85000"/>
                    <a:lumOff val="15000"/>
                  </a:schemeClr>
                </a:solidFill>
                <a:latin typeface="Arial" charset="0"/>
                <a:ea typeface="Arial" charset="0"/>
                <a:cs typeface="Arial" charset="0"/>
              </a:rPr>
              <a:t> </a:t>
            </a:r>
            <a:r>
              <a:rPr lang="en-US" sz="1600" dirty="0">
                <a:solidFill>
                  <a:schemeClr val="tx1">
                    <a:lumMod val="85000"/>
                    <a:lumOff val="15000"/>
                  </a:schemeClr>
                </a:solidFill>
                <a:latin typeface="Arial" charset="0"/>
                <a:ea typeface="Arial" charset="0"/>
                <a:cs typeface="Arial" charset="0"/>
              </a:rPr>
              <a:t>-8,388,608 to 8,388,607 / 0 to 16,777,215 (unsigned)</a:t>
            </a:r>
            <a:endParaRPr lang="en-US" sz="1600" spc="-5" dirty="0">
              <a:solidFill>
                <a:schemeClr val="tx1">
                  <a:lumMod val="85000"/>
                  <a:lumOff val="15000"/>
                </a:schemeClr>
              </a:solidFill>
              <a:latin typeface="Arial" charset="0"/>
              <a:ea typeface="Arial" charset="0"/>
              <a:cs typeface="Arial" charset="0"/>
            </a:endParaRPr>
          </a:p>
          <a:p>
            <a:pPr marL="469900" marR="17780" lvl="1" indent="-190500">
              <a:lnSpc>
                <a:spcPct val="99400"/>
              </a:lnSpc>
              <a:spcBef>
                <a:spcPts val="390"/>
              </a:spcBef>
              <a:buClr>
                <a:srgbClr val="93A299"/>
              </a:buClr>
              <a:buSzPct val="84375"/>
              <a:buChar char="•"/>
              <a:tabLst>
                <a:tab pos="462280" algn="l"/>
              </a:tabLst>
            </a:pPr>
            <a:r>
              <a:rPr lang="en-US" sz="1600" b="1" spc="-5" dirty="0">
                <a:solidFill>
                  <a:schemeClr val="tx1">
                    <a:lumMod val="85000"/>
                    <a:lumOff val="15000"/>
                  </a:schemeClr>
                </a:solidFill>
                <a:latin typeface="Arial" charset="0"/>
                <a:ea typeface="Arial" charset="0"/>
                <a:cs typeface="Arial" charset="0"/>
              </a:rPr>
              <a:t>BIGINT</a:t>
            </a:r>
            <a:r>
              <a:rPr lang="en-US" sz="1600" spc="-5" dirty="0">
                <a:solidFill>
                  <a:schemeClr val="tx1">
                    <a:lumMod val="85000"/>
                    <a:lumOff val="15000"/>
                  </a:schemeClr>
                </a:solidFill>
                <a:latin typeface="Arial" charset="0"/>
                <a:ea typeface="Arial" charset="0"/>
                <a:cs typeface="Arial" charset="0"/>
              </a:rPr>
              <a:t>:</a:t>
            </a:r>
            <a:r>
              <a:rPr lang="zh-CN" altLang="en-US" sz="1600" spc="-5" dirty="0">
                <a:solidFill>
                  <a:schemeClr val="tx1">
                    <a:lumMod val="85000"/>
                    <a:lumOff val="15000"/>
                  </a:schemeClr>
                </a:solidFill>
                <a:latin typeface="Arial" charset="0"/>
                <a:ea typeface="Arial" charset="0"/>
                <a:cs typeface="Arial" charset="0"/>
              </a:rPr>
              <a:t> </a:t>
            </a:r>
            <a:r>
              <a:rPr lang="en-US" sz="1600" dirty="0">
                <a:solidFill>
                  <a:schemeClr val="tx1">
                    <a:lumMod val="85000"/>
                    <a:lumOff val="15000"/>
                  </a:schemeClr>
                </a:solidFill>
                <a:latin typeface="Arial" charset="0"/>
                <a:ea typeface="Arial" charset="0"/>
                <a:cs typeface="Arial" charset="0"/>
              </a:rPr>
              <a:t>-9,223,372,036,854,775,808 to 9,223,372,036,854,775,807 / 0 to 18,446,744,073,709,551,615 (unsigned)</a:t>
            </a:r>
            <a:endParaRPr sz="1600" dirty="0">
              <a:solidFill>
                <a:schemeClr val="tx1">
                  <a:lumMod val="85000"/>
                  <a:lumOff val="15000"/>
                </a:schemeClr>
              </a:solidFill>
              <a:latin typeface="Arial" charset="0"/>
              <a:ea typeface="Arial" charset="0"/>
              <a:cs typeface="Arial" charset="0"/>
            </a:endParaRPr>
          </a:p>
          <a:p>
            <a:pPr marL="195580" indent="-182880">
              <a:spcBef>
                <a:spcPts val="380"/>
              </a:spcBef>
              <a:buClr>
                <a:srgbClr val="93A299"/>
              </a:buClr>
              <a:buSzPct val="84375"/>
              <a:buFont typeface="Arial"/>
              <a:buChar char="•"/>
              <a:tabLst>
                <a:tab pos="195580" algn="l"/>
              </a:tabLst>
            </a:pPr>
            <a:endParaRPr lang="en-US" sz="1600" b="1" dirty="0">
              <a:solidFill>
                <a:srgbClr val="292934"/>
              </a:solidFill>
              <a:latin typeface="Arial"/>
              <a:cs typeface="Arial"/>
            </a:endParaRPr>
          </a:p>
          <a:p>
            <a:pPr marL="469900" marR="17780" lvl="1" indent="-190500">
              <a:lnSpc>
                <a:spcPct val="99400"/>
              </a:lnSpc>
              <a:spcBef>
                <a:spcPts val="390"/>
              </a:spcBef>
              <a:buClr>
                <a:srgbClr val="93A299"/>
              </a:buClr>
              <a:buSzPct val="84375"/>
              <a:buFont typeface="Arial"/>
              <a:buChar char="•"/>
              <a:tabLst>
                <a:tab pos="462280" algn="l"/>
              </a:tabLst>
            </a:pPr>
            <a:endParaRPr lang="en-US" sz="1600" b="1" dirty="0">
              <a:solidFill>
                <a:srgbClr val="292934"/>
              </a:solidFill>
              <a:latin typeface="Arial"/>
              <a:cs typeface="Arial"/>
            </a:endParaRPr>
          </a:p>
        </p:txBody>
      </p:sp>
      <p:pic>
        <p:nvPicPr>
          <p:cNvPr id="4" name="Picture 3"/>
          <p:cNvPicPr>
            <a:picLocks noChangeAspect="1"/>
          </p:cNvPicPr>
          <p:nvPr/>
        </p:nvPicPr>
        <p:blipFill>
          <a:blip r:embed="rId3"/>
          <a:stretch>
            <a:fillRect/>
          </a:stretch>
        </p:blipFill>
        <p:spPr>
          <a:xfrm>
            <a:off x="482600" y="4038600"/>
            <a:ext cx="8356600" cy="1295400"/>
          </a:xfrm>
          <a:prstGeom prst="rect">
            <a:avLst/>
          </a:prstGeom>
        </p:spPr>
      </p:pic>
    </p:spTree>
    <p:extLst>
      <p:ext uri="{BB962C8B-B14F-4D97-AF65-F5344CB8AC3E}">
        <p14:creationId xmlns:p14="http://schemas.microsoft.com/office/powerpoint/2010/main" val="39683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7840"/>
            <a:ext cx="8072119" cy="705128"/>
          </a:xfrm>
          <a:prstGeom prst="rect">
            <a:avLst/>
          </a:prstGeom>
        </p:spPr>
        <p:txBody>
          <a:bodyPr vert="horz" wrap="square" lIns="0" tIns="149669" rIns="0" bIns="0" rtlCol="0">
            <a:spAutoFit/>
          </a:bodyPr>
          <a:lstStyle/>
          <a:p>
            <a:pPr marL="12700">
              <a:lnSpc>
                <a:spcPct val="100000"/>
              </a:lnSpc>
            </a:pPr>
            <a:r>
              <a:rPr sz="3600" spc="-90" dirty="0"/>
              <a:t>General </a:t>
            </a:r>
            <a:r>
              <a:rPr sz="3600" spc="-80" dirty="0"/>
              <a:t>Data</a:t>
            </a:r>
            <a:r>
              <a:rPr sz="3600" spc="-445" dirty="0"/>
              <a:t> </a:t>
            </a:r>
            <a:r>
              <a:rPr sz="3600" spc="-145" dirty="0"/>
              <a:t>Types</a:t>
            </a:r>
            <a:r>
              <a:rPr lang="zh-CN" altLang="en-US" sz="3600" spc="-145" dirty="0"/>
              <a:t> </a:t>
            </a:r>
            <a:r>
              <a:rPr lang="en-US" altLang="zh-CN" sz="3600" spc="-145" dirty="0"/>
              <a:t>(3)</a:t>
            </a:r>
            <a:endParaRPr sz="3600" dirty="0"/>
          </a:p>
        </p:txBody>
      </p:sp>
      <p:sp>
        <p:nvSpPr>
          <p:cNvPr id="3" name="object 3"/>
          <p:cNvSpPr txBox="1"/>
          <p:nvPr/>
        </p:nvSpPr>
        <p:spPr>
          <a:xfrm>
            <a:off x="152400" y="1342339"/>
            <a:ext cx="8686800" cy="3262432"/>
          </a:xfrm>
          <a:prstGeom prst="rect">
            <a:avLst/>
          </a:prstGeom>
        </p:spPr>
        <p:txBody>
          <a:bodyPr vert="horz" wrap="square" lIns="0" tIns="0" rIns="0" bIns="0" rtlCol="0">
            <a:spAutoFit/>
          </a:bodyPr>
          <a:lstStyle/>
          <a:p>
            <a:pPr marL="195580" indent="-182880">
              <a:lnSpc>
                <a:spcPct val="100000"/>
              </a:lnSpc>
              <a:spcBef>
                <a:spcPts val="360"/>
              </a:spcBef>
              <a:buClr>
                <a:srgbClr val="93A299"/>
              </a:buClr>
              <a:buSzPct val="84375"/>
              <a:buFont typeface="Arial"/>
              <a:buChar char="•"/>
              <a:tabLst>
                <a:tab pos="195580" algn="l"/>
              </a:tabLst>
            </a:pPr>
            <a:r>
              <a:rPr sz="1600" b="1" dirty="0">
                <a:solidFill>
                  <a:srgbClr val="292934"/>
                </a:solidFill>
                <a:latin typeface="Arial"/>
                <a:cs typeface="Arial"/>
              </a:rPr>
              <a:t>DECIMAL (</a:t>
            </a:r>
            <a:r>
              <a:rPr lang="en-US" altLang="zh-CN" sz="1600" b="1" dirty="0">
                <a:solidFill>
                  <a:srgbClr val="292934"/>
                </a:solidFill>
                <a:latin typeface="Arial"/>
                <a:cs typeface="Arial"/>
              </a:rPr>
              <a:t>P</a:t>
            </a:r>
            <a:r>
              <a:rPr sz="1600" b="1" dirty="0">
                <a:solidFill>
                  <a:srgbClr val="292934"/>
                </a:solidFill>
                <a:latin typeface="Arial"/>
                <a:cs typeface="Arial"/>
              </a:rPr>
              <a:t>,</a:t>
            </a:r>
            <a:r>
              <a:rPr sz="1600" b="1" spc="-135" dirty="0">
                <a:solidFill>
                  <a:srgbClr val="292934"/>
                </a:solidFill>
                <a:latin typeface="Arial"/>
                <a:cs typeface="Arial"/>
              </a:rPr>
              <a:t> </a:t>
            </a:r>
            <a:r>
              <a:rPr lang="en-US" altLang="zh-CN" sz="1600" b="1" dirty="0">
                <a:solidFill>
                  <a:srgbClr val="292934"/>
                </a:solidFill>
                <a:latin typeface="Arial"/>
                <a:cs typeface="Arial"/>
              </a:rPr>
              <a:t>S</a:t>
            </a:r>
            <a:r>
              <a:rPr sz="1600" b="1" dirty="0">
                <a:solidFill>
                  <a:srgbClr val="292934"/>
                </a:solidFill>
                <a:latin typeface="Arial"/>
                <a:cs typeface="Arial"/>
              </a:rPr>
              <a:t>)</a:t>
            </a:r>
            <a:endParaRPr sz="1600" dirty="0">
              <a:latin typeface="Arial"/>
              <a:cs typeface="Arial"/>
            </a:endParaRPr>
          </a:p>
          <a:p>
            <a:pPr marL="469900" marR="5080" lvl="1" indent="-190500">
              <a:lnSpc>
                <a:spcPct val="100000"/>
              </a:lnSpc>
              <a:spcBef>
                <a:spcPts val="380"/>
              </a:spcBef>
              <a:buClr>
                <a:srgbClr val="93A299"/>
              </a:buClr>
              <a:buSzPct val="84375"/>
              <a:buChar char="•"/>
              <a:tabLst>
                <a:tab pos="462280" algn="l"/>
              </a:tabLst>
            </a:pPr>
            <a:r>
              <a:rPr lang="en-US" sz="1600" dirty="0">
                <a:latin typeface="Arial" charset="0"/>
                <a:ea typeface="Arial" charset="0"/>
                <a:cs typeface="Arial" charset="0"/>
              </a:rPr>
              <a:t>The precision</a:t>
            </a:r>
            <a:r>
              <a:rPr lang="zh-CN" altLang="en-US" sz="1600" dirty="0">
                <a:latin typeface="Arial" charset="0"/>
                <a:ea typeface="Arial" charset="0"/>
                <a:cs typeface="Arial" charset="0"/>
              </a:rPr>
              <a:t> </a:t>
            </a:r>
            <a:r>
              <a:rPr lang="en-US" altLang="zh-CN" sz="1600" b="1" dirty="0">
                <a:latin typeface="Arial" charset="0"/>
                <a:ea typeface="Arial" charset="0"/>
                <a:cs typeface="Arial" charset="0"/>
              </a:rPr>
              <a:t>(P)</a:t>
            </a:r>
            <a:r>
              <a:rPr lang="en-US" sz="1600" dirty="0">
                <a:latin typeface="Arial" charset="0"/>
                <a:ea typeface="Arial" charset="0"/>
                <a:cs typeface="Arial" charset="0"/>
              </a:rPr>
              <a:t> is a positive integer that indicates the </a:t>
            </a:r>
            <a:r>
              <a:rPr lang="en-US" altLang="zh-CN" sz="1600" dirty="0">
                <a:latin typeface="Arial" charset="0"/>
                <a:ea typeface="Arial" charset="0"/>
                <a:cs typeface="Arial" charset="0"/>
              </a:rPr>
              <a:t>total</a:t>
            </a:r>
            <a:r>
              <a:rPr lang="zh-CN" altLang="en-US" sz="1600" dirty="0">
                <a:latin typeface="Arial" charset="0"/>
                <a:ea typeface="Arial" charset="0"/>
                <a:cs typeface="Arial" charset="0"/>
              </a:rPr>
              <a:t> </a:t>
            </a:r>
            <a:r>
              <a:rPr lang="en-US" sz="1600" dirty="0">
                <a:latin typeface="Arial" charset="0"/>
                <a:ea typeface="Arial" charset="0"/>
                <a:cs typeface="Arial" charset="0"/>
              </a:rPr>
              <a:t>number of</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digits</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(not</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including</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the</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decimal</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point)</a:t>
            </a:r>
            <a:r>
              <a:rPr lang="en-US" sz="1600" dirty="0">
                <a:latin typeface="Arial" charset="0"/>
                <a:ea typeface="Arial" charset="0"/>
                <a:cs typeface="Arial" charset="0"/>
              </a:rPr>
              <a:t>. </a:t>
            </a:r>
          </a:p>
          <a:p>
            <a:pPr marL="469900" marR="5080" lvl="1" indent="-190500">
              <a:lnSpc>
                <a:spcPct val="100000"/>
              </a:lnSpc>
              <a:spcBef>
                <a:spcPts val="380"/>
              </a:spcBef>
              <a:buClr>
                <a:srgbClr val="93A299"/>
              </a:buClr>
              <a:buSzPct val="84375"/>
              <a:buChar char="•"/>
              <a:tabLst>
                <a:tab pos="462280" algn="l"/>
              </a:tabLst>
            </a:pPr>
            <a:r>
              <a:rPr lang="en-US" sz="1600" dirty="0">
                <a:latin typeface="Arial" charset="0"/>
                <a:ea typeface="Arial" charset="0"/>
                <a:cs typeface="Arial" charset="0"/>
              </a:rPr>
              <a:t>The scale</a:t>
            </a:r>
            <a:r>
              <a:rPr lang="zh-CN" altLang="en-US" sz="1600" dirty="0">
                <a:latin typeface="Arial" charset="0"/>
                <a:ea typeface="Arial" charset="0"/>
                <a:cs typeface="Arial" charset="0"/>
              </a:rPr>
              <a:t> </a:t>
            </a:r>
            <a:r>
              <a:rPr lang="en-US" altLang="zh-CN" sz="1600" b="1" dirty="0">
                <a:latin typeface="Arial" charset="0"/>
                <a:ea typeface="Arial" charset="0"/>
                <a:cs typeface="Arial" charset="0"/>
              </a:rPr>
              <a:t>(S)</a:t>
            </a:r>
            <a:r>
              <a:rPr lang="en-US" sz="1600" dirty="0">
                <a:latin typeface="Arial" charset="0"/>
                <a:ea typeface="Arial" charset="0"/>
                <a:cs typeface="Arial" charset="0"/>
              </a:rPr>
              <a:t> is a positive integer that indicates the number of digits that represent</a:t>
            </a:r>
            <a:r>
              <a:rPr lang="en-US" altLang="zh-CN" sz="1600" dirty="0">
                <a:latin typeface="Arial" charset="0"/>
                <a:ea typeface="Arial" charset="0"/>
                <a:cs typeface="Arial" charset="0"/>
              </a:rPr>
              <a:t>s</a:t>
            </a:r>
            <a:r>
              <a:rPr lang="en-US" sz="1600" dirty="0">
                <a:latin typeface="Arial" charset="0"/>
                <a:ea typeface="Arial" charset="0"/>
                <a:cs typeface="Arial" charset="0"/>
              </a:rPr>
              <a:t> decimal places to the right of the decimal point</a:t>
            </a:r>
            <a:r>
              <a:rPr lang="zh-CN" altLang="en-US" sz="1600" dirty="0">
                <a:latin typeface="Arial" charset="0"/>
                <a:ea typeface="Arial" charset="0"/>
                <a:cs typeface="Arial" charset="0"/>
              </a:rPr>
              <a:t> </a:t>
            </a:r>
            <a:r>
              <a:rPr lang="en-US" altLang="zh-CN" sz="1600" dirty="0">
                <a:latin typeface="Arial" charset="0"/>
                <a:ea typeface="Arial" charset="0"/>
                <a:cs typeface="Arial" charset="0"/>
              </a:rPr>
              <a:t>(</a:t>
            </a:r>
            <a:r>
              <a:rPr lang="en-US" sz="1600" dirty="0">
                <a:latin typeface="Arial" charset="0"/>
                <a:ea typeface="Arial" charset="0"/>
                <a:cs typeface="Arial" charset="0"/>
              </a:rPr>
              <a:t>the number of digits in the fractional part</a:t>
            </a:r>
            <a:r>
              <a:rPr lang="en-US" altLang="zh-CN" sz="1600" dirty="0">
                <a:latin typeface="Arial" charset="0"/>
                <a:ea typeface="Arial" charset="0"/>
                <a:cs typeface="Arial" charset="0"/>
              </a:rPr>
              <a:t>)</a:t>
            </a:r>
            <a:r>
              <a:rPr lang="en-US" sz="1600" dirty="0">
                <a:latin typeface="Arial" charset="0"/>
                <a:ea typeface="Arial" charset="0"/>
                <a:cs typeface="Arial" charset="0"/>
              </a:rPr>
              <a:t>. </a:t>
            </a:r>
          </a:p>
          <a:p>
            <a:pPr marL="469900" marR="5080" lvl="1" indent="-190500">
              <a:spcBef>
                <a:spcPts val="380"/>
              </a:spcBef>
              <a:buClr>
                <a:srgbClr val="93A299"/>
              </a:buClr>
              <a:buSzPct val="84375"/>
              <a:buFontTx/>
              <a:buChar char="•"/>
              <a:tabLst>
                <a:tab pos="462280" algn="l"/>
              </a:tabLst>
            </a:pPr>
            <a:r>
              <a:rPr lang="en-US" altLang="zh-CN" sz="1600" dirty="0">
                <a:latin typeface="Arial" charset="0"/>
                <a:ea typeface="Arial" charset="0"/>
                <a:cs typeface="Arial" charset="0"/>
              </a:rPr>
              <a:t>T</a:t>
            </a:r>
            <a:r>
              <a:rPr lang="en-US" sz="1600" dirty="0">
                <a:latin typeface="Arial" charset="0"/>
                <a:ea typeface="Arial" charset="0"/>
                <a:cs typeface="Arial" charset="0"/>
              </a:rPr>
              <a:t>he scale for a DECIMAL cannot be larger than the precision.</a:t>
            </a:r>
          </a:p>
          <a:p>
            <a:pPr marL="469900" marR="5080" lvl="1" indent="-190500">
              <a:spcBef>
                <a:spcPts val="380"/>
              </a:spcBef>
              <a:buClr>
                <a:srgbClr val="93A299"/>
              </a:buClr>
              <a:buSzPct val="84375"/>
              <a:buFontTx/>
              <a:buChar char="•"/>
              <a:tabLst>
                <a:tab pos="462280" algn="l"/>
              </a:tabLst>
            </a:pPr>
            <a:r>
              <a:rPr lang="en-US" sz="1600" dirty="0">
                <a:solidFill>
                  <a:srgbClr val="D2533C"/>
                </a:solidFill>
                <a:latin typeface="Arial" charset="0"/>
                <a:ea typeface="Arial" charset="0"/>
                <a:cs typeface="Arial" charset="0"/>
              </a:rPr>
              <a:t>Decimal(10,3) </a:t>
            </a:r>
            <a:r>
              <a:rPr lang="en-US" sz="1600" dirty="0">
                <a:latin typeface="Arial" charset="0"/>
                <a:ea typeface="Arial" charset="0"/>
                <a:cs typeface="Arial" charset="0"/>
              </a:rPr>
              <a:t>is a number that has 7 digits before the decimal and 3 digits after the decimal</a:t>
            </a:r>
            <a:r>
              <a:rPr lang="en-US" altLang="zh-CN" sz="1600" dirty="0">
                <a:latin typeface="Arial" charset="0"/>
                <a:ea typeface="Arial" charset="0"/>
                <a:cs typeface="Arial" charset="0"/>
              </a:rPr>
              <a:t>.</a:t>
            </a:r>
          </a:p>
          <a:p>
            <a:pPr marL="469900" marR="5080" lvl="1" indent="-190500">
              <a:spcBef>
                <a:spcPts val="380"/>
              </a:spcBef>
              <a:buClr>
                <a:srgbClr val="93A299"/>
              </a:buClr>
              <a:buSzPct val="84375"/>
              <a:buFontTx/>
              <a:buChar char="•"/>
              <a:tabLst>
                <a:tab pos="462280" algn="l"/>
              </a:tabLst>
            </a:pPr>
            <a:r>
              <a:rPr lang="en-US" sz="1600" dirty="0">
                <a:latin typeface="Arial" charset="0"/>
                <a:ea typeface="Arial" charset="0"/>
                <a:cs typeface="Arial" charset="0"/>
              </a:rPr>
              <a:t>If you exceed the number of digits expected to the left of the decimal point, an error is thrown. If you exceed the number of expected digits to the right of the decimal point, the extra digits are truncated.</a:t>
            </a:r>
          </a:p>
          <a:p>
            <a:pPr marL="469900" marR="5080" lvl="1" indent="-190500">
              <a:spcBef>
                <a:spcPts val="380"/>
              </a:spcBef>
              <a:buClr>
                <a:srgbClr val="93A299"/>
              </a:buClr>
              <a:buSzPct val="84375"/>
              <a:buFontTx/>
              <a:buChar char="•"/>
              <a:tabLst>
                <a:tab pos="462280" algn="l"/>
              </a:tabLst>
            </a:pPr>
            <a:endParaRPr lang="en-US" sz="1600" dirty="0">
              <a:solidFill>
                <a:srgbClr val="292934"/>
              </a:solidFill>
              <a:latin typeface="Arial" charset="0"/>
              <a:ea typeface="Arial" charset="0"/>
              <a:cs typeface="Arial" charset="0"/>
            </a:endParaRPr>
          </a:p>
        </p:txBody>
      </p:sp>
      <p:sp>
        <p:nvSpPr>
          <p:cNvPr id="5" name="Rectangle 4"/>
          <p:cNvSpPr/>
          <p:nvPr/>
        </p:nvSpPr>
        <p:spPr>
          <a:xfrm>
            <a:off x="535940" y="4420105"/>
            <a:ext cx="2993512" cy="338554"/>
          </a:xfrm>
          <a:prstGeom prst="rect">
            <a:avLst/>
          </a:prstGeom>
        </p:spPr>
        <p:txBody>
          <a:bodyPr wrap="none">
            <a:spAutoFit/>
          </a:bodyPr>
          <a:lstStyle/>
          <a:p>
            <a:r>
              <a:rPr lang="en-US" sz="1600" dirty="0">
                <a:latin typeface="Arial" charset="0"/>
                <a:ea typeface="Arial" charset="0"/>
                <a:cs typeface="Arial" charset="0"/>
              </a:rPr>
              <a:t>DECIMAL</a:t>
            </a:r>
            <a:r>
              <a:rPr lang="zh-CN" altLang="en-US" sz="1600" dirty="0">
                <a:latin typeface="Arial" charset="0"/>
                <a:ea typeface="Arial" charset="0"/>
                <a:cs typeface="Arial" charset="0"/>
              </a:rPr>
              <a:t> </a:t>
            </a:r>
            <a:r>
              <a:rPr lang="en-US" sz="1600" dirty="0">
                <a:latin typeface="Arial" charset="0"/>
                <a:ea typeface="Arial" charset="0"/>
                <a:cs typeface="Arial" charset="0"/>
              </a:rPr>
              <a:t>(10,3)  1234567.999</a:t>
            </a:r>
          </a:p>
        </p:txBody>
      </p:sp>
      <p:sp>
        <p:nvSpPr>
          <p:cNvPr id="6" name="Rectangle 5"/>
          <p:cNvSpPr/>
          <p:nvPr/>
        </p:nvSpPr>
        <p:spPr>
          <a:xfrm>
            <a:off x="762000" y="4758659"/>
            <a:ext cx="3810000" cy="1815882"/>
          </a:xfrm>
          <a:prstGeom prst="rect">
            <a:avLst/>
          </a:prstGeom>
        </p:spPr>
        <p:txBody>
          <a:bodyPr wrap="square">
            <a:spAutoFit/>
          </a:bodyPr>
          <a:lstStyle/>
          <a:p>
            <a:r>
              <a:rPr lang="en-US" altLang="zh-CN" sz="1600" dirty="0">
                <a:latin typeface="Arial" charset="0"/>
                <a:ea typeface="Arial" charset="0"/>
                <a:cs typeface="Arial" charset="0"/>
              </a:rPr>
              <a:t>Valid:</a:t>
            </a:r>
          </a:p>
          <a:p>
            <a:r>
              <a:rPr lang="en-US" sz="1600" dirty="0">
                <a:latin typeface="Arial" charset="0"/>
                <a:ea typeface="Arial" charset="0"/>
                <a:cs typeface="Arial" charset="0"/>
              </a:rPr>
              <a:t>1234567</a:t>
            </a:r>
          </a:p>
          <a:p>
            <a:r>
              <a:rPr lang="en-US" sz="1600" dirty="0">
                <a:latin typeface="Arial" charset="0"/>
                <a:ea typeface="Arial" charset="0"/>
                <a:cs typeface="Arial" charset="0"/>
              </a:rPr>
              <a:t>1234567.123</a:t>
            </a:r>
          </a:p>
          <a:p>
            <a:r>
              <a:rPr lang="en-US" sz="1600" dirty="0">
                <a:latin typeface="Arial" charset="0"/>
                <a:ea typeface="Arial" charset="0"/>
                <a:cs typeface="Arial" charset="0"/>
              </a:rPr>
              <a:t>1234567.1234 (Final digit is truncated)</a:t>
            </a:r>
          </a:p>
          <a:p>
            <a:r>
              <a:rPr lang="en-US" sz="1600" dirty="0">
                <a:latin typeface="Arial" charset="0"/>
                <a:ea typeface="Arial" charset="0"/>
                <a:cs typeface="Arial" charset="0"/>
              </a:rPr>
              <a:t>-1234567</a:t>
            </a:r>
          </a:p>
          <a:p>
            <a:r>
              <a:rPr lang="en-US" sz="1600" dirty="0">
                <a:latin typeface="Arial" charset="0"/>
                <a:ea typeface="Arial" charset="0"/>
                <a:cs typeface="Arial" charset="0"/>
              </a:rPr>
              <a:t>-1234567.123</a:t>
            </a:r>
          </a:p>
          <a:p>
            <a:r>
              <a:rPr lang="en-US" sz="1600" dirty="0">
                <a:latin typeface="Arial" charset="0"/>
                <a:ea typeface="Arial" charset="0"/>
                <a:cs typeface="Arial" charset="0"/>
              </a:rPr>
              <a:t>-1234567.1234 (Final digit is truncated)</a:t>
            </a:r>
          </a:p>
        </p:txBody>
      </p:sp>
      <p:sp>
        <p:nvSpPr>
          <p:cNvPr id="7" name="Rectangle 6"/>
          <p:cNvSpPr/>
          <p:nvPr/>
        </p:nvSpPr>
        <p:spPr>
          <a:xfrm>
            <a:off x="4953000" y="4758659"/>
            <a:ext cx="4038600" cy="1815882"/>
          </a:xfrm>
          <a:prstGeom prst="rect">
            <a:avLst/>
          </a:prstGeom>
        </p:spPr>
        <p:txBody>
          <a:bodyPr wrap="square">
            <a:spAutoFit/>
          </a:bodyPr>
          <a:lstStyle/>
          <a:p>
            <a:r>
              <a:rPr lang="en-US" altLang="zh-CN" sz="1600" dirty="0">
                <a:latin typeface="Arial" charset="0"/>
                <a:ea typeface="Arial" charset="0"/>
                <a:cs typeface="Arial" charset="0"/>
              </a:rPr>
              <a:t>Invalid:</a:t>
            </a:r>
          </a:p>
          <a:p>
            <a:r>
              <a:rPr lang="en-US" sz="1600" dirty="0">
                <a:latin typeface="Arial" charset="0"/>
                <a:ea typeface="Arial" charset="0"/>
                <a:cs typeface="Arial" charset="0"/>
              </a:rPr>
              <a:t>12345678</a:t>
            </a:r>
          </a:p>
          <a:p>
            <a:r>
              <a:rPr lang="en-US" sz="1600" dirty="0">
                <a:latin typeface="Arial" charset="0"/>
                <a:ea typeface="Arial" charset="0"/>
                <a:cs typeface="Arial" charset="0"/>
              </a:rPr>
              <a:t>12345678.12</a:t>
            </a:r>
          </a:p>
          <a:p>
            <a:r>
              <a:rPr lang="en-US" sz="1600" dirty="0">
                <a:latin typeface="Arial" charset="0"/>
                <a:ea typeface="Arial" charset="0"/>
                <a:cs typeface="Arial" charset="0"/>
              </a:rPr>
              <a:t>12345678.123</a:t>
            </a:r>
          </a:p>
          <a:p>
            <a:r>
              <a:rPr lang="en-US" sz="1600" dirty="0">
                <a:latin typeface="Arial" charset="0"/>
                <a:ea typeface="Arial" charset="0"/>
                <a:cs typeface="Arial" charset="0"/>
              </a:rPr>
              <a:t>-12345678</a:t>
            </a:r>
          </a:p>
          <a:p>
            <a:r>
              <a:rPr lang="en-US" sz="1600" dirty="0">
                <a:latin typeface="Arial" charset="0"/>
                <a:ea typeface="Arial" charset="0"/>
                <a:cs typeface="Arial" charset="0"/>
              </a:rPr>
              <a:t>-12345678.12</a:t>
            </a:r>
          </a:p>
          <a:p>
            <a:r>
              <a:rPr lang="en-US" sz="1600" dirty="0">
                <a:latin typeface="Arial" charset="0"/>
                <a:ea typeface="Arial" charset="0"/>
                <a:cs typeface="Arial" charset="0"/>
              </a:rPr>
              <a:t>-12345678.123</a:t>
            </a:r>
          </a:p>
        </p:txBody>
      </p:sp>
    </p:spTree>
    <p:extLst>
      <p:ext uri="{BB962C8B-B14F-4D97-AF65-F5344CB8AC3E}">
        <p14:creationId xmlns:p14="http://schemas.microsoft.com/office/powerpoint/2010/main" val="186842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7840"/>
            <a:ext cx="8072119" cy="705128"/>
          </a:xfrm>
          <a:prstGeom prst="rect">
            <a:avLst/>
          </a:prstGeom>
        </p:spPr>
        <p:txBody>
          <a:bodyPr vert="horz" wrap="square" lIns="0" tIns="149669" rIns="0" bIns="0" rtlCol="0">
            <a:spAutoFit/>
          </a:bodyPr>
          <a:lstStyle/>
          <a:p>
            <a:pPr marL="12700">
              <a:lnSpc>
                <a:spcPct val="100000"/>
              </a:lnSpc>
            </a:pPr>
            <a:r>
              <a:rPr sz="3600" spc="-90" dirty="0"/>
              <a:t>General </a:t>
            </a:r>
            <a:r>
              <a:rPr sz="3600" spc="-80" dirty="0"/>
              <a:t>Data</a:t>
            </a:r>
            <a:r>
              <a:rPr sz="3600" spc="-445" dirty="0"/>
              <a:t> </a:t>
            </a:r>
            <a:r>
              <a:rPr sz="3600" spc="-145" dirty="0"/>
              <a:t>Types</a:t>
            </a:r>
            <a:r>
              <a:rPr lang="zh-CN" altLang="en-US" sz="3600" spc="-145" dirty="0"/>
              <a:t> </a:t>
            </a:r>
            <a:r>
              <a:rPr lang="en-US" altLang="zh-CN" sz="3600" spc="-145" dirty="0"/>
              <a:t>(4)</a:t>
            </a:r>
            <a:endParaRPr sz="3600" dirty="0"/>
          </a:p>
        </p:txBody>
      </p:sp>
      <p:sp>
        <p:nvSpPr>
          <p:cNvPr id="3" name="object 3"/>
          <p:cNvSpPr txBox="1"/>
          <p:nvPr/>
        </p:nvSpPr>
        <p:spPr>
          <a:xfrm>
            <a:off x="228600" y="1342339"/>
            <a:ext cx="8304530" cy="3747308"/>
          </a:xfrm>
          <a:prstGeom prst="rect">
            <a:avLst/>
          </a:prstGeom>
        </p:spPr>
        <p:txBody>
          <a:bodyPr vert="horz" wrap="square" lIns="0" tIns="0" rIns="0" bIns="0" rtlCol="0">
            <a:spAutoFit/>
          </a:bodyPr>
          <a:lstStyle/>
          <a:p>
            <a:pPr marL="195580" indent="-182880">
              <a:spcBef>
                <a:spcPts val="380"/>
              </a:spcBef>
              <a:buClr>
                <a:srgbClr val="93A299"/>
              </a:buClr>
              <a:buSzPct val="84375"/>
              <a:buFont typeface="Arial"/>
              <a:buChar char="•"/>
              <a:tabLst>
                <a:tab pos="195580" algn="l"/>
              </a:tabLst>
            </a:pPr>
            <a:r>
              <a:rPr lang="en-US" sz="1600" b="1" dirty="0">
                <a:solidFill>
                  <a:srgbClr val="292934"/>
                </a:solidFill>
                <a:latin typeface="Arial"/>
                <a:cs typeface="Arial"/>
              </a:rPr>
              <a:t>BOOLEAN</a:t>
            </a:r>
          </a:p>
          <a:p>
            <a:pPr marL="469900" marR="17780" lvl="1" indent="-190500">
              <a:lnSpc>
                <a:spcPct val="99400"/>
              </a:lnSpc>
              <a:spcBef>
                <a:spcPts val="390"/>
              </a:spcBef>
              <a:buClr>
                <a:srgbClr val="93A299"/>
              </a:buClr>
              <a:buSzPct val="84375"/>
              <a:buFont typeface="Arial"/>
              <a:buChar char="•"/>
              <a:tabLst>
                <a:tab pos="462280" algn="l"/>
              </a:tabLst>
            </a:pPr>
            <a:r>
              <a:rPr lang="en-US" sz="1600" dirty="0">
                <a:solidFill>
                  <a:srgbClr val="292934"/>
                </a:solidFill>
                <a:latin typeface="Arial"/>
                <a:cs typeface="Arial"/>
              </a:rPr>
              <a:t>supports the storage of two values: TRUE or FALSE. (Not Yes nor No!)</a:t>
            </a:r>
            <a:endParaRPr lang="en-US" sz="1600" b="1" spc="-35" dirty="0">
              <a:solidFill>
                <a:srgbClr val="292934"/>
              </a:solidFill>
              <a:latin typeface="Arial"/>
              <a:cs typeface="Arial"/>
            </a:endParaRPr>
          </a:p>
          <a:p>
            <a:pPr marL="195580" indent="-182880">
              <a:lnSpc>
                <a:spcPct val="100000"/>
              </a:lnSpc>
              <a:spcBef>
                <a:spcPts val="459"/>
              </a:spcBef>
              <a:buClr>
                <a:srgbClr val="93A299"/>
              </a:buClr>
              <a:buSzPct val="84375"/>
              <a:buFont typeface="Arial"/>
              <a:buChar char="•"/>
              <a:tabLst>
                <a:tab pos="195580" algn="l"/>
              </a:tabLst>
            </a:pPr>
            <a:endParaRPr lang="en-US" sz="1600" b="1" spc="-35" dirty="0">
              <a:solidFill>
                <a:srgbClr val="292934"/>
              </a:solidFill>
              <a:latin typeface="Arial"/>
              <a:cs typeface="Arial"/>
            </a:endParaRPr>
          </a:p>
          <a:p>
            <a:pPr marL="195580" indent="-182880">
              <a:lnSpc>
                <a:spcPct val="100000"/>
              </a:lnSpc>
              <a:spcBef>
                <a:spcPts val="459"/>
              </a:spcBef>
              <a:buClr>
                <a:srgbClr val="93A299"/>
              </a:buClr>
              <a:buSzPct val="84375"/>
              <a:buFont typeface="Arial"/>
              <a:buChar char="•"/>
              <a:tabLst>
                <a:tab pos="195580" algn="l"/>
              </a:tabLst>
            </a:pPr>
            <a:r>
              <a:rPr sz="1600" b="1" spc="-35" dirty="0">
                <a:solidFill>
                  <a:srgbClr val="292934"/>
                </a:solidFill>
                <a:latin typeface="Arial"/>
                <a:cs typeface="Arial"/>
              </a:rPr>
              <a:t>DATE</a:t>
            </a:r>
            <a:endParaRPr sz="1600" dirty="0">
              <a:latin typeface="Arial"/>
              <a:cs typeface="Arial"/>
            </a:endParaRPr>
          </a:p>
          <a:p>
            <a:pPr marL="462280" lvl="1" indent="-182880">
              <a:lnSpc>
                <a:spcPct val="100000"/>
              </a:lnSpc>
              <a:spcBef>
                <a:spcPts val="380"/>
              </a:spcBef>
              <a:buClr>
                <a:srgbClr val="93A299"/>
              </a:buClr>
              <a:buSzPct val="84375"/>
              <a:buChar char="•"/>
              <a:tabLst>
                <a:tab pos="462280" algn="l"/>
              </a:tabLst>
            </a:pPr>
            <a:r>
              <a:rPr sz="1600" dirty="0">
                <a:solidFill>
                  <a:srgbClr val="292934"/>
                </a:solidFill>
                <a:latin typeface="Arial"/>
                <a:cs typeface="Arial"/>
              </a:rPr>
              <a:t>Stores </a:t>
            </a:r>
            <a:r>
              <a:rPr sz="1600" spc="-20" dirty="0">
                <a:solidFill>
                  <a:srgbClr val="292934"/>
                </a:solidFill>
                <a:latin typeface="Arial"/>
                <a:cs typeface="Arial"/>
              </a:rPr>
              <a:t>year, </a:t>
            </a:r>
            <a:r>
              <a:rPr sz="1600" dirty="0">
                <a:solidFill>
                  <a:srgbClr val="292934"/>
                </a:solidFill>
                <a:latin typeface="Arial"/>
                <a:cs typeface="Arial"/>
              </a:rPr>
              <a:t>month, and day values.</a:t>
            </a:r>
            <a:r>
              <a:rPr sz="1600" spc="-55" dirty="0">
                <a:solidFill>
                  <a:srgbClr val="292934"/>
                </a:solidFill>
                <a:latin typeface="Arial"/>
                <a:cs typeface="Arial"/>
              </a:rPr>
              <a:t> </a:t>
            </a:r>
            <a:r>
              <a:rPr sz="1600" spc="-15" dirty="0">
                <a:solidFill>
                  <a:srgbClr val="FF0000"/>
                </a:solidFill>
                <a:latin typeface="Arial"/>
                <a:cs typeface="Arial"/>
              </a:rPr>
              <a:t>“YYYY-</a:t>
            </a:r>
            <a:r>
              <a:rPr lang="en-US" sz="1600" spc="-15" dirty="0">
                <a:solidFill>
                  <a:srgbClr val="FF0000"/>
                </a:solidFill>
                <a:latin typeface="Arial"/>
                <a:cs typeface="Arial"/>
              </a:rPr>
              <a:t>MM</a:t>
            </a:r>
            <a:r>
              <a:rPr sz="1600" spc="-15" dirty="0">
                <a:solidFill>
                  <a:srgbClr val="FF0000"/>
                </a:solidFill>
                <a:latin typeface="Arial"/>
                <a:cs typeface="Arial"/>
              </a:rPr>
              <a:t>-</a:t>
            </a:r>
            <a:r>
              <a:rPr lang="en-US" sz="1600" spc="-15" dirty="0">
                <a:solidFill>
                  <a:srgbClr val="FF0000"/>
                </a:solidFill>
                <a:latin typeface="Arial"/>
                <a:cs typeface="Arial"/>
              </a:rPr>
              <a:t>DD</a:t>
            </a:r>
            <a:r>
              <a:rPr sz="1600" spc="-15" dirty="0">
                <a:solidFill>
                  <a:srgbClr val="FF0000"/>
                </a:solidFill>
                <a:latin typeface="Arial"/>
                <a:cs typeface="Arial"/>
              </a:rPr>
              <a:t>”</a:t>
            </a:r>
            <a:endParaRPr lang="en-US" sz="1600" spc="-15" dirty="0">
              <a:solidFill>
                <a:srgbClr val="FF0000"/>
              </a:solidFill>
              <a:latin typeface="Arial"/>
              <a:cs typeface="Arial"/>
            </a:endParaRPr>
          </a:p>
          <a:p>
            <a:pPr marL="462280" lvl="1" indent="-182880">
              <a:lnSpc>
                <a:spcPct val="100000"/>
              </a:lnSpc>
              <a:spcBef>
                <a:spcPts val="380"/>
              </a:spcBef>
              <a:buClr>
                <a:srgbClr val="93A299"/>
              </a:buClr>
              <a:buSzPct val="84375"/>
              <a:buChar char="•"/>
              <a:tabLst>
                <a:tab pos="462280" algn="l"/>
              </a:tabLst>
            </a:pPr>
            <a:endParaRPr lang="en-US" sz="1600" spc="-15" dirty="0">
              <a:solidFill>
                <a:srgbClr val="FF0000"/>
              </a:solidFill>
              <a:latin typeface="Arial"/>
              <a:cs typeface="Arial"/>
            </a:endParaRPr>
          </a:p>
          <a:p>
            <a:pPr marL="195580" lvl="1" indent="-182880">
              <a:spcBef>
                <a:spcPts val="459"/>
              </a:spcBef>
              <a:buClr>
                <a:srgbClr val="93A299"/>
              </a:buClr>
              <a:buSzPct val="84375"/>
              <a:buFont typeface="Arial"/>
              <a:buChar char="•"/>
              <a:tabLst>
                <a:tab pos="195580" algn="l"/>
              </a:tabLst>
            </a:pPr>
            <a:r>
              <a:rPr lang="en-US" altLang="zh-CN" sz="1600" b="1" spc="-35" dirty="0">
                <a:solidFill>
                  <a:srgbClr val="292934"/>
                </a:solidFill>
                <a:latin typeface="Arial"/>
                <a:cs typeface="Arial"/>
              </a:rPr>
              <a:t>TIME</a:t>
            </a:r>
          </a:p>
          <a:p>
            <a:pPr marL="462280" lvl="1" indent="-182880">
              <a:spcBef>
                <a:spcPts val="380"/>
              </a:spcBef>
              <a:buClr>
                <a:srgbClr val="93A299"/>
              </a:buClr>
              <a:buSzPct val="84375"/>
              <a:buFont typeface="Arial"/>
              <a:buChar char="•"/>
              <a:tabLst>
                <a:tab pos="462280" algn="l"/>
              </a:tabLst>
            </a:pPr>
            <a:r>
              <a:rPr lang="en-US" altLang="zh-CN" sz="1600" dirty="0">
                <a:solidFill>
                  <a:srgbClr val="292934"/>
                </a:solidFill>
                <a:latin typeface="Arial"/>
                <a:cs typeface="Arial"/>
              </a:rPr>
              <a:t>Stores</a:t>
            </a:r>
            <a:r>
              <a:rPr lang="zh-CN" altLang="en-US" sz="1600" dirty="0">
                <a:solidFill>
                  <a:srgbClr val="292934"/>
                </a:solidFill>
                <a:latin typeface="Arial"/>
                <a:cs typeface="Arial"/>
              </a:rPr>
              <a:t> </a:t>
            </a:r>
            <a:r>
              <a:rPr lang="en-US" altLang="zh-CN" sz="1600" dirty="0">
                <a:solidFill>
                  <a:srgbClr val="292934"/>
                </a:solidFill>
                <a:latin typeface="Arial"/>
                <a:cs typeface="Arial"/>
              </a:rPr>
              <a:t>hour,</a:t>
            </a:r>
            <a:r>
              <a:rPr lang="zh-CN" altLang="en-US" sz="1600" dirty="0">
                <a:solidFill>
                  <a:srgbClr val="292934"/>
                </a:solidFill>
                <a:latin typeface="Arial"/>
                <a:cs typeface="Arial"/>
              </a:rPr>
              <a:t> </a:t>
            </a:r>
            <a:r>
              <a:rPr lang="en-US" altLang="zh-CN" sz="1600" dirty="0">
                <a:solidFill>
                  <a:srgbClr val="292934"/>
                </a:solidFill>
                <a:latin typeface="Arial"/>
                <a:cs typeface="Arial"/>
              </a:rPr>
              <a:t>minute,</a:t>
            </a:r>
            <a:r>
              <a:rPr lang="zh-CN" altLang="en-US" sz="1600" dirty="0">
                <a:solidFill>
                  <a:srgbClr val="292934"/>
                </a:solidFill>
                <a:latin typeface="Arial"/>
                <a:cs typeface="Arial"/>
              </a:rPr>
              <a:t> </a:t>
            </a:r>
            <a:r>
              <a:rPr lang="en-US" altLang="zh-CN" sz="1600" dirty="0">
                <a:solidFill>
                  <a:srgbClr val="292934"/>
                </a:solidFill>
                <a:latin typeface="Arial"/>
                <a:cs typeface="Arial"/>
              </a:rPr>
              <a:t>second</a:t>
            </a:r>
            <a:r>
              <a:rPr lang="zh-CN" altLang="en-US" sz="1600" dirty="0">
                <a:solidFill>
                  <a:srgbClr val="292934"/>
                </a:solidFill>
                <a:latin typeface="Arial"/>
                <a:cs typeface="Arial"/>
              </a:rPr>
              <a:t> </a:t>
            </a:r>
            <a:r>
              <a:rPr lang="en-US" altLang="zh-CN" sz="1600" dirty="0">
                <a:solidFill>
                  <a:srgbClr val="292934"/>
                </a:solidFill>
                <a:latin typeface="Arial"/>
                <a:cs typeface="Arial"/>
              </a:rPr>
              <a:t>values.</a:t>
            </a:r>
            <a:r>
              <a:rPr lang="zh-CN" altLang="en-US" sz="1600" dirty="0">
                <a:solidFill>
                  <a:srgbClr val="292934"/>
                </a:solidFill>
                <a:latin typeface="Arial"/>
                <a:cs typeface="Arial"/>
              </a:rPr>
              <a:t>  </a:t>
            </a:r>
            <a:r>
              <a:rPr lang="en-US" altLang="zh-CN" sz="1600" dirty="0">
                <a:solidFill>
                  <a:srgbClr val="FF0000"/>
                </a:solidFill>
                <a:latin typeface="Arial"/>
                <a:cs typeface="Arial"/>
              </a:rPr>
              <a:t>“</a:t>
            </a:r>
            <a:r>
              <a:rPr lang="en-US" sz="1600" dirty="0">
                <a:solidFill>
                  <a:srgbClr val="FF0000"/>
                </a:solidFill>
                <a:latin typeface="Arial"/>
                <a:cs typeface="Arial"/>
              </a:rPr>
              <a:t>HH:MM:SS</a:t>
            </a:r>
            <a:r>
              <a:rPr lang="en-US" altLang="zh-CN" sz="1600" dirty="0">
                <a:solidFill>
                  <a:srgbClr val="FF0000"/>
                </a:solidFill>
                <a:latin typeface="Arial"/>
                <a:cs typeface="Arial"/>
              </a:rPr>
              <a:t>”</a:t>
            </a:r>
          </a:p>
          <a:p>
            <a:pPr marL="462280" lvl="1" indent="-182880">
              <a:spcBef>
                <a:spcPts val="380"/>
              </a:spcBef>
              <a:buClr>
                <a:srgbClr val="93A299"/>
              </a:buClr>
              <a:buSzPct val="84375"/>
              <a:buFont typeface="Arial"/>
              <a:buChar char="•"/>
              <a:tabLst>
                <a:tab pos="462280" algn="l"/>
              </a:tabLst>
            </a:pPr>
            <a:endParaRPr sz="1600" dirty="0">
              <a:solidFill>
                <a:srgbClr val="FF0000"/>
              </a:solidFill>
              <a:latin typeface="Arial"/>
              <a:cs typeface="Arial"/>
            </a:endParaRPr>
          </a:p>
          <a:p>
            <a:pPr marL="195580" indent="-182880">
              <a:lnSpc>
                <a:spcPct val="100000"/>
              </a:lnSpc>
              <a:spcBef>
                <a:spcPts val="380"/>
              </a:spcBef>
              <a:buClr>
                <a:srgbClr val="93A299"/>
              </a:buClr>
              <a:buSzPct val="84375"/>
              <a:buFont typeface="Arial"/>
              <a:buChar char="•"/>
              <a:tabLst>
                <a:tab pos="195580" algn="l"/>
              </a:tabLst>
            </a:pPr>
            <a:r>
              <a:rPr sz="1600" b="1" dirty="0">
                <a:solidFill>
                  <a:srgbClr val="292934"/>
                </a:solidFill>
                <a:latin typeface="Arial"/>
                <a:cs typeface="Arial"/>
              </a:rPr>
              <a:t>ENUM</a:t>
            </a:r>
            <a:endParaRPr sz="1600" dirty="0">
              <a:latin typeface="Arial"/>
              <a:cs typeface="Arial"/>
            </a:endParaRPr>
          </a:p>
          <a:p>
            <a:pPr marL="469900" marR="467359" lvl="1" indent="-190500">
              <a:lnSpc>
                <a:spcPct val="100000"/>
              </a:lnSpc>
              <a:spcBef>
                <a:spcPts val="380"/>
              </a:spcBef>
              <a:buClr>
                <a:srgbClr val="93A299"/>
              </a:buClr>
              <a:buSzPct val="84375"/>
              <a:buChar char="•"/>
              <a:tabLst>
                <a:tab pos="462280" algn="l"/>
              </a:tabLst>
            </a:pPr>
            <a:r>
              <a:rPr sz="1600" dirty="0">
                <a:solidFill>
                  <a:srgbClr val="292934"/>
                </a:solidFill>
                <a:latin typeface="Arial"/>
                <a:cs typeface="Arial"/>
              </a:rPr>
              <a:t>An enumeration. When defining an ENUM, you are creating a list of items</a:t>
            </a:r>
            <a:r>
              <a:rPr sz="1600" spc="-120" dirty="0">
                <a:solidFill>
                  <a:srgbClr val="292934"/>
                </a:solidFill>
                <a:latin typeface="Arial"/>
                <a:cs typeface="Arial"/>
              </a:rPr>
              <a:t> </a:t>
            </a:r>
            <a:r>
              <a:rPr sz="1600" dirty="0">
                <a:solidFill>
                  <a:srgbClr val="292934"/>
                </a:solidFill>
                <a:latin typeface="Arial"/>
                <a:cs typeface="Arial"/>
              </a:rPr>
              <a:t>from  which the value must be</a:t>
            </a:r>
            <a:r>
              <a:rPr sz="1600" spc="-105" dirty="0">
                <a:solidFill>
                  <a:srgbClr val="292934"/>
                </a:solidFill>
                <a:latin typeface="Arial"/>
                <a:cs typeface="Arial"/>
              </a:rPr>
              <a:t> </a:t>
            </a:r>
            <a:r>
              <a:rPr sz="1600" dirty="0">
                <a:solidFill>
                  <a:srgbClr val="292934"/>
                </a:solidFill>
                <a:latin typeface="Arial"/>
                <a:cs typeface="Arial"/>
              </a:rPr>
              <a:t>selected.</a:t>
            </a:r>
            <a:endParaRPr sz="1600" dirty="0">
              <a:latin typeface="Arial"/>
              <a:cs typeface="Arial"/>
            </a:endParaRPr>
          </a:p>
          <a:p>
            <a:pPr marL="469900">
              <a:lnSpc>
                <a:spcPts val="1900"/>
              </a:lnSpc>
            </a:pPr>
            <a:r>
              <a:rPr sz="1600" dirty="0">
                <a:solidFill>
                  <a:srgbClr val="292934"/>
                </a:solidFill>
                <a:latin typeface="Arial"/>
                <a:cs typeface="Arial"/>
              </a:rPr>
              <a:t>e.g.) </a:t>
            </a:r>
            <a:r>
              <a:rPr sz="1600" dirty="0">
                <a:solidFill>
                  <a:srgbClr val="D2533C"/>
                </a:solidFill>
                <a:latin typeface="Arial"/>
                <a:cs typeface="Arial"/>
              </a:rPr>
              <a:t>ENUM</a:t>
            </a:r>
            <a:r>
              <a:rPr sz="1600" spc="-90" dirty="0">
                <a:solidFill>
                  <a:srgbClr val="D2533C"/>
                </a:solidFill>
                <a:latin typeface="Arial"/>
                <a:cs typeface="Arial"/>
              </a:rPr>
              <a:t> </a:t>
            </a:r>
            <a:r>
              <a:rPr sz="1600" spc="-10" dirty="0">
                <a:solidFill>
                  <a:srgbClr val="D2533C"/>
                </a:solidFill>
                <a:latin typeface="Arial"/>
                <a:cs typeface="Arial"/>
              </a:rPr>
              <a:t>(‘A’,‘B’,‘C’)</a:t>
            </a:r>
            <a:endParaRPr sz="1600" dirty="0">
              <a:latin typeface="Arial"/>
              <a:cs typeface="Arial"/>
            </a:endParaRPr>
          </a:p>
        </p:txBody>
      </p:sp>
    </p:spTree>
    <p:extLst>
      <p:ext uri="{BB962C8B-B14F-4D97-AF65-F5344CB8AC3E}">
        <p14:creationId xmlns:p14="http://schemas.microsoft.com/office/powerpoint/2010/main" val="182540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39" rIns="0" bIns="0" rtlCol="0">
            <a:spAutoFit/>
          </a:bodyPr>
          <a:lstStyle/>
          <a:p>
            <a:pPr marL="12700">
              <a:lnSpc>
                <a:spcPct val="100000"/>
              </a:lnSpc>
            </a:pPr>
            <a:r>
              <a:rPr sz="3600" spc="-105" dirty="0"/>
              <a:t>Determination</a:t>
            </a:r>
            <a:endParaRPr sz="3600" dirty="0"/>
          </a:p>
        </p:txBody>
      </p:sp>
      <p:sp>
        <p:nvSpPr>
          <p:cNvPr id="3" name="object 3"/>
          <p:cNvSpPr txBox="1"/>
          <p:nvPr/>
        </p:nvSpPr>
        <p:spPr>
          <a:xfrm>
            <a:off x="535940" y="1666240"/>
            <a:ext cx="7968615" cy="1587500"/>
          </a:xfrm>
          <a:prstGeom prst="rect">
            <a:avLst/>
          </a:prstGeom>
        </p:spPr>
        <p:txBody>
          <a:bodyPr vert="horz" wrap="square" lIns="0" tIns="0" rIns="0" bIns="0" rtlCol="0">
            <a:spAutoFit/>
          </a:bodyPr>
          <a:lstStyle/>
          <a:p>
            <a:pPr marL="190500" marR="5080" indent="-177800">
              <a:lnSpc>
                <a:spcPts val="2800"/>
              </a:lnSpc>
              <a:buClr>
                <a:srgbClr val="93A299"/>
              </a:buClr>
              <a:buSzPct val="85416"/>
              <a:buChar char="•"/>
              <a:tabLst>
                <a:tab pos="195580" algn="l"/>
              </a:tabLst>
            </a:pPr>
            <a:r>
              <a:rPr sz="2400" dirty="0">
                <a:solidFill>
                  <a:srgbClr val="292934"/>
                </a:solidFill>
                <a:latin typeface="Arial"/>
                <a:cs typeface="Arial"/>
              </a:rPr>
              <a:t>State in which knowing the value of one attribute makes</a:t>
            </a:r>
            <a:r>
              <a:rPr sz="2400" spc="-105" dirty="0">
                <a:solidFill>
                  <a:srgbClr val="292934"/>
                </a:solidFill>
                <a:latin typeface="Arial"/>
                <a:cs typeface="Arial"/>
              </a:rPr>
              <a:t> </a:t>
            </a:r>
            <a:r>
              <a:rPr sz="2400" dirty="0">
                <a:solidFill>
                  <a:srgbClr val="292934"/>
                </a:solidFill>
                <a:latin typeface="Arial"/>
                <a:cs typeface="Arial"/>
              </a:rPr>
              <a:t>it  possible to determine the value of</a:t>
            </a:r>
            <a:r>
              <a:rPr sz="2400" spc="-105" dirty="0">
                <a:solidFill>
                  <a:srgbClr val="292934"/>
                </a:solidFill>
                <a:latin typeface="Arial"/>
                <a:cs typeface="Arial"/>
              </a:rPr>
              <a:t> </a:t>
            </a:r>
            <a:r>
              <a:rPr sz="2400" dirty="0">
                <a:solidFill>
                  <a:srgbClr val="292934"/>
                </a:solidFill>
                <a:latin typeface="Arial"/>
                <a:cs typeface="Arial"/>
              </a:rPr>
              <a:t>another</a:t>
            </a:r>
            <a:endParaRPr sz="2400" dirty="0">
              <a:latin typeface="Arial"/>
              <a:cs typeface="Arial"/>
            </a:endParaRPr>
          </a:p>
          <a:p>
            <a:pPr marL="195580" indent="-182880">
              <a:lnSpc>
                <a:spcPct val="100000"/>
              </a:lnSpc>
              <a:spcBef>
                <a:spcPts val="515"/>
              </a:spcBef>
              <a:buClr>
                <a:srgbClr val="93A299"/>
              </a:buClr>
              <a:buSzPct val="83333"/>
              <a:buChar char="•"/>
              <a:tabLst>
                <a:tab pos="195580" algn="l"/>
              </a:tabLst>
            </a:pPr>
            <a:r>
              <a:rPr sz="2400" dirty="0">
                <a:solidFill>
                  <a:srgbClr val="292934"/>
                </a:solidFill>
                <a:latin typeface="Arial"/>
                <a:cs typeface="Arial"/>
              </a:rPr>
              <a:t>Is the basis for establishing the role of a</a:t>
            </a:r>
            <a:r>
              <a:rPr sz="2400" spc="-105"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195580" indent="-182880">
              <a:lnSpc>
                <a:spcPct val="100000"/>
              </a:lnSpc>
              <a:spcBef>
                <a:spcPts val="620"/>
              </a:spcBef>
              <a:buClr>
                <a:srgbClr val="93A299"/>
              </a:buClr>
              <a:buSzPct val="83333"/>
              <a:buChar char="•"/>
              <a:tabLst>
                <a:tab pos="195580" algn="l"/>
              </a:tabLst>
            </a:pPr>
            <a:r>
              <a:rPr sz="2400" dirty="0">
                <a:solidFill>
                  <a:srgbClr val="292934"/>
                </a:solidFill>
                <a:latin typeface="Arial"/>
                <a:cs typeface="Arial"/>
              </a:rPr>
              <a:t>Based on the relationships among the</a:t>
            </a:r>
            <a:r>
              <a:rPr sz="2400" spc="-100" dirty="0">
                <a:solidFill>
                  <a:srgbClr val="292934"/>
                </a:solidFill>
                <a:latin typeface="Arial"/>
                <a:cs typeface="Arial"/>
              </a:rPr>
              <a:t> </a:t>
            </a:r>
            <a:r>
              <a:rPr sz="2400" b="1" dirty="0">
                <a:solidFill>
                  <a:srgbClr val="292934"/>
                </a:solidFill>
                <a:latin typeface="Arial"/>
                <a:cs typeface="Arial"/>
              </a:rPr>
              <a:t>attributes</a:t>
            </a:r>
            <a:endParaRPr sz="2400" b="1"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11312</TotalTime>
  <Words>1864</Words>
  <Application>Microsoft Office PowerPoint</Application>
  <PresentationFormat>On-screen Show (4:3)</PresentationFormat>
  <Paragraphs>174</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A Logical View of Data</vt:lpstr>
      <vt:lpstr>Table 3.1 - Characteristics of a Relational  Table</vt:lpstr>
      <vt:lpstr>PowerPoint Presentation</vt:lpstr>
      <vt:lpstr>General Data Types (1)</vt:lpstr>
      <vt:lpstr>General Data Types (2)</vt:lpstr>
      <vt:lpstr>General Data Types (3)</vt:lpstr>
      <vt:lpstr>General Data Types (4)</vt:lpstr>
      <vt:lpstr>Determination</vt:lpstr>
      <vt:lpstr>Dependencies</vt:lpstr>
      <vt:lpstr>Functional Dependencies</vt:lpstr>
      <vt:lpstr>PowerPoint Presentation</vt:lpstr>
      <vt:lpstr>Types of Keys</vt:lpstr>
      <vt:lpstr>Table 3.3 - Relational Database  Keys</vt:lpstr>
      <vt:lpstr>Figure 3.2 - An Example of a Simple  Relational Database</vt:lpstr>
      <vt:lpstr>Superkey, Candidate key, Primary key</vt:lpstr>
      <vt:lpstr>Integrity Rules*****</vt:lpstr>
      <vt:lpstr>Integrity Rules</vt:lpstr>
      <vt:lpstr>PowerPoint Presentation</vt:lpstr>
      <vt:lpstr>Integrity Rules</vt:lpstr>
      <vt:lpstr>Fig 3.3 - An Illustration of Integrity Rules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Sarah Huerta</cp:lastModifiedBy>
  <cp:revision>177</cp:revision>
  <dcterms:created xsi:type="dcterms:W3CDTF">2016-01-20T02:01:42Z</dcterms:created>
  <dcterms:modified xsi:type="dcterms:W3CDTF">2021-02-04T01:44:09Z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2016-01-20T00:00:00Z</vt:filetime>
  </property>
</Properties>
</file>