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4" r:id="rId9"/>
    <p:sldId id="276" r:id="rId10"/>
    <p:sldId id="297" r:id="rId11"/>
    <p:sldId id="275" r:id="rId12"/>
    <p:sldId id="284" r:id="rId13"/>
    <p:sldId id="285" r:id="rId14"/>
    <p:sldId id="286" r:id="rId15"/>
    <p:sldId id="280" r:id="rId16"/>
    <p:sldId id="281" r:id="rId17"/>
    <p:sldId id="282" r:id="rId18"/>
    <p:sldId id="267" r:id="rId19"/>
    <p:sldId id="298" r:id="rId20"/>
    <p:sldId id="271" r:id="rId21"/>
    <p:sldId id="272" r:id="rId22"/>
    <p:sldId id="273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4516" autoAdjust="0"/>
  </p:normalViewPr>
  <p:slideViewPr>
    <p:cSldViewPr>
      <p:cViewPr varScale="1">
        <p:scale>
          <a:sx n="55" d="100"/>
          <a:sy n="55" d="100"/>
        </p:scale>
        <p:origin x="224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39D8-2800-204A-A22A-E676662A96F3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11E18-6E80-3947-B150-676AB432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ER modeling level, an entity refers to the entity set not a single entity occurrence.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entity in the ERM corresponds to a table—not to a row—in the relational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concept of relationship strength is based on how the primary key of a related entity is defined. To implement a relationship, the primary key of one entity (the parent entity, normally on the “one” side of the one-to-many relationship) appears as a foreign key in the related entity (the child entity, mostly the entity on the “many” side of the one-to-many relationship). Sometimes the foreign key also is a primary key component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entity</a:t>
            </a:r>
            <a:r>
              <a:rPr lang="en-US" dirty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suppose the 1:M relationship between COURSE and CLASS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a weak relationship exists between COURSE and CLASS because CRS_CODE (the primary key of 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entity) is only a foreign key in the CLASS entity. In this example, the CLASS primary key did not inherit 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component from the COURSE entity.</a:t>
            </a:r>
          </a:p>
          <a:p>
            <a:r>
              <a:rPr lang="en-US" dirty="0"/>
              <a:t>The CLASS entity is existence-independent on COURSE. </a:t>
            </a:r>
          </a:p>
          <a:p>
            <a:r>
              <a:rPr lang="en-US" dirty="0"/>
              <a:t>The relationship between COURSE and CLASS is weak. </a:t>
            </a:r>
          </a:p>
          <a:p>
            <a:r>
              <a:rPr lang="en-US" dirty="0"/>
              <a:t>CLASS is not a week entity.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3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the CLASS entity primary key is composed of CRS_CODE and CLASS_SECTION. Therefore, a strong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 exists between COURSE and CLASS because CRS_CODE (the primary key of the parent entity) is 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key component in the CLASS entity. In other words,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CLASS primary key did inherit a primary key</a:t>
            </a:r>
            <a:r>
              <a:rPr lang="zh-CN" alt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</a:t>
            </a:r>
            <a:r>
              <a:rPr lang="zh-CN" alt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COURSE entity.</a:t>
            </a:r>
          </a:p>
          <a:p>
            <a:r>
              <a:rPr lang="en-US" dirty="0"/>
              <a:t>The CLASS entity is existence-dependent on COURSE.</a:t>
            </a:r>
          </a:p>
          <a:p>
            <a:r>
              <a:rPr lang="en-US" dirty="0"/>
              <a:t>The relationship between COURSE and CLASS is strong. </a:t>
            </a:r>
          </a:p>
          <a:p>
            <a:r>
              <a:rPr lang="en-US" dirty="0"/>
              <a:t>CLASS is a weak entity.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 model uses the associative entity to represent an M:N relationship between two or more entities. This associative entity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 a 1:M relationship with the parent entities and is composed of the primary key attributes of each parent entity.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the associative entity can have additional attributes of its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M:N relationship between STUDENT and CLASS is decomposed into two 1:M relationships through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ENROLL, the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participation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must be transferred to ENROLL.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now becomes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class not to occur in ENROLL if no student has signed up for that class. Because a class need not occur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ENROLL, the ENROLL entity becomes optional to CLASS. Also, because the ENROLL entity is created before any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 have signed up for a class, the ENROLL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also optional to STUDENT, at least initially.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composite ENROLL entity is existence-dependent on the other two entities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composition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ENROLL entity is based on the primary keys of the entities that are connected by the composite entity.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composite entity may also contain additional attributes that play no role in the connective process. For example,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entity must be composed of at least the STUDENT and CLASS primary keys, it may also include such additional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 as grades or absences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4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entity is said to be existence-dependent if it can exist in the database only when it is associated with another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related entity occurrence.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entity is existence-dependent if it has a mandatory foreign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key—that is, a foreign key attribute that cannot be null.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entity can exist apart from all of its related entities, then it is existence-independent, and it is referred to as 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 entity or regular entity.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mandatory FK condition does not necessarily produce a strong (identifying) relationship. If the FK is not part of the PK, the relationship is weak, regardless of the role it plays in existence-dependency.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1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 weak entity is always existence-dependent on its related entity, because a PK cannot contain nulls. Therefore, a weak entity is one that participates in a strong (identifying) relationship.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3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might or might not have a DEPENDENT, but the DEPENDENT must be associated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an EMPLOYEE. Moreover, the DEPENDENT cannot exist without the EMPLOYEE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 is the weak entity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relationship “EMPLOYEE has DEPENDENT.”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1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that the weak entity inherits part of its primary key.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4.11 illustrates the implementation of the relationship between the weak entity (DEPENDENT) and its parent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strong counterpart (EMPLOYEE). Note that DEPENDENT’s primary key is composed of two attributes, EMP_NUM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DEP_NUM, and that EMP_NUM was inherited from EMPLOYEE.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domain for a GPA attribute is written (0,4)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domain for a gender attribute consists of only two possibilities: M or 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ERM uses identifiers—one or more attributes that uniquely identify each entity instance. In the relational model,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entities are mapped to tables, and the entity identifier is mapped as the table’s primary key (PK).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relationship degree indicates the number of entities or participants associated with a relationship. 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unary relationship exists when an association is maintained within a single entity. A binary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 exists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two entities are associated. A ternary relationship exists when three entities are associated.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7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what we have in prescription ? What are the primary keys we will have in this table? Ask them.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DOCTOR writes none or more PRESCRIPTIONs.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PATIENT may receive none or more PRESCRIPTIONs.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DRUG may appear in none or more PRESCRIPTIONs.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Ideally, an entity identifier is composed of only a single attribute.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use a composite identifier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composite primary key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composite attribute, not to be confused with a composite key, is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attribute that can be further subdivided to yield additional attributes.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attribute ADDRESS can be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subdivided into street, city, state, and zip code. Similarly, the attribute PHONE_NUMBER can be subdivided into area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and exchange number.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attribute is an attribute that cannot be subdivided. For example, age, gender,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marital status would be classified as simple attributes. To facilitate detailed queries, it is wise to change composite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 into a series of simple attributes.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single-valued attribute is an attribute that can have only a single value. For example, a person can have only one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Security number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 in mind that a single-valued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 is not necessarily a simple attribute. For instance, a part’s serial number (such as SE-08-02-189935) is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single-valued, but it is a composite attribute because it can be subdivided into the region in which the part was produced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(SE), the plant within that region (08), the shift within the plant (02), and the part number (189935).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Multivalued attributes are attributes that can have many values. For instance, a person may have several degrees, and a household may have several different phones</a:t>
            </a:r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should not implement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multivalued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database design. Remember from Chapter 3 that in the relational table, each column and row intersection represents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data value. So, if multivalued attributes exist, the designer must decide on one of two possible courses of action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original entity, create several new attributes, one for each component of the original multivalued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new entity composed of the original multivalued attribute’s components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Also we have their values are going to be dynamic. Based on the data of birth. </a:t>
            </a:r>
          </a:p>
          <a:p>
            <a:r>
              <a:rPr lang="en-US" sz="1200" b="1" dirty="0">
                <a:solidFill>
                  <a:srgbClr val="292934"/>
                </a:solidFill>
                <a:latin typeface="Arial"/>
                <a:cs typeface="Arial"/>
              </a:rPr>
              <a:t>Derived </a:t>
            </a:r>
            <a:r>
              <a:rPr lang="en-US" sz="1200" b="1" spc="-5" dirty="0">
                <a:solidFill>
                  <a:srgbClr val="292934"/>
                </a:solidFill>
                <a:latin typeface="Arial"/>
                <a:cs typeface="Arial"/>
              </a:rPr>
              <a:t>attribute </a:t>
            </a:r>
            <a:r>
              <a:rPr lang="en-US" dirty="0"/>
              <a:t>need not be physically stored within the 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entities that participate in a relationship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known as participants, and each relationship is identified by a name that describes the relationship.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Cardinality expresses the minimum and maximum number of entity occurrences associated with one occurrence 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related entity.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ERD, cardinality is indicated by placing the appropriate numbers beside the entities, using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format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The first value represents the minimum number of associated entities, while the second value represents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maximum number of associated entities.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the cardinality (1,4) next to the CLASS entity in the “PROFESSOR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teaches CLASS” relationship indicates that each professor teaches up to four classes, which means that 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PROFESSOR table’s primary key value occurs at least once and no more than four times as foreign key values in the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table. If the cardinality had been written as (1,N), there would be no upper limit to the number of classes 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professor might teach. Similarly, the cardinality (1,1) next to the PROFESSOR entity indicates that each class is taught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one and only one professor. That is, each CLASS entity occurrence is associated with one and only one entity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occurrence in PROFESSOR.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optionality symbol is depicted with the entity, the entity is assumed to exist in a mandatory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 with the related entity.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5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is optional. Some courses are taught only once 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and do not generate classes each semester.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1E18-6E80-3947-B150-676AB432F0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61340"/>
            <a:ext cx="8072119" cy="95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45920"/>
            <a:ext cx="8072119" cy="233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905000"/>
            <a:ext cx="5975350" cy="1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400"/>
              </a:lnSpc>
            </a:pPr>
            <a:r>
              <a:rPr sz="4400" spc="-85" dirty="0"/>
              <a:t>ENTITY</a:t>
            </a:r>
            <a:r>
              <a:rPr sz="4400" spc="-350" dirty="0"/>
              <a:t> </a:t>
            </a:r>
            <a:r>
              <a:rPr sz="4400" spc="-130" dirty="0"/>
              <a:t>RELATIONSHIP  </a:t>
            </a:r>
            <a:r>
              <a:rPr sz="4400" spc="-100" dirty="0"/>
              <a:t>MODELING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3488009"/>
            <a:ext cx="3807460" cy="1310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2400" dirty="0">
                <a:solidFill>
                  <a:srgbClr val="57576E"/>
                </a:solidFill>
                <a:latin typeface="Arial"/>
                <a:cs typeface="Arial"/>
              </a:rPr>
              <a:t>Database</a:t>
            </a:r>
            <a:r>
              <a:rPr sz="2400" spc="-100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7576E"/>
                </a:solidFill>
                <a:latin typeface="Arial"/>
                <a:cs typeface="Arial"/>
              </a:rPr>
              <a:t>Concepts  </a:t>
            </a:r>
            <a:endParaRPr lang="en-US" sz="2400" dirty="0">
              <a:solidFill>
                <a:srgbClr val="57576E"/>
              </a:solidFill>
              <a:latin typeface="Arial"/>
              <a:cs typeface="Arial"/>
            </a:endParaRPr>
          </a:p>
          <a:p>
            <a:pPr marL="12700" marR="5080">
              <a:lnSpc>
                <a:spcPct val="117200"/>
              </a:lnSpc>
            </a:pPr>
            <a:r>
              <a:rPr lang="en-US" altLang="zh-CN" sz="2400">
                <a:solidFill>
                  <a:srgbClr val="57576E"/>
                </a:solidFill>
                <a:latin typeface="Arial"/>
                <a:cs typeface="Arial"/>
              </a:rPr>
              <a:t>Spring 2021</a:t>
            </a:r>
            <a:endParaRPr lang="en-US" sz="2400">
              <a:solidFill>
                <a:srgbClr val="57576E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15">
                <a:solidFill>
                  <a:srgbClr val="57576E"/>
                </a:solidFill>
                <a:latin typeface="Arial"/>
                <a:cs typeface="Arial"/>
              </a:rPr>
              <a:t>Week</a:t>
            </a:r>
            <a:r>
              <a:rPr sz="2400" spc="-85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57576E"/>
                </a:solidFill>
                <a:latin typeface="Arial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D7DE-E9EE-4CED-9859-0E3AB582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4389-E027-442C-A2AD-6EDDF2CEA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199D7-F1C0-4D00-BF05-48940850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" y="1540972"/>
            <a:ext cx="7696200" cy="2650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5836C-E624-4CB7-8B4B-467270045666}"/>
              </a:ext>
            </a:extLst>
          </p:cNvPr>
          <p:cNvSpPr txBox="1"/>
          <p:nvPr/>
        </p:nvSpPr>
        <p:spPr>
          <a:xfrm>
            <a:off x="1143000" y="4572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classification (type):</a:t>
            </a:r>
          </a:p>
          <a:p>
            <a:r>
              <a:rPr lang="en-US" dirty="0"/>
              <a:t>Cardinality: Class ( , ) professor ( , ) </a:t>
            </a:r>
          </a:p>
        </p:txBody>
      </p:sp>
    </p:spTree>
    <p:extLst>
      <p:ext uri="{BB962C8B-B14F-4D97-AF65-F5344CB8AC3E}">
        <p14:creationId xmlns:p14="http://schemas.microsoft.com/office/powerpoint/2010/main" val="407794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5" dirty="0"/>
              <a:t>Table</a:t>
            </a:r>
            <a:r>
              <a:rPr sz="3200" spc="-220" dirty="0"/>
              <a:t> </a:t>
            </a:r>
            <a:r>
              <a:rPr sz="3200" spc="-70" dirty="0"/>
              <a:t>4.3</a:t>
            </a:r>
            <a:r>
              <a:rPr sz="3200" spc="-220" dirty="0"/>
              <a:t> </a:t>
            </a:r>
            <a:r>
              <a:rPr sz="3200" dirty="0"/>
              <a:t>-</a:t>
            </a:r>
            <a:r>
              <a:rPr sz="3200" spc="-215" dirty="0"/>
              <a:t> </a:t>
            </a:r>
            <a:r>
              <a:rPr sz="3200" spc="-100" dirty="0"/>
              <a:t>Crow’s</a:t>
            </a:r>
            <a:r>
              <a:rPr sz="3200" spc="-215" dirty="0"/>
              <a:t> </a:t>
            </a:r>
            <a:r>
              <a:rPr sz="3200" spc="-80" dirty="0"/>
              <a:t>Foot</a:t>
            </a:r>
            <a:r>
              <a:rPr sz="3200" spc="-215" dirty="0"/>
              <a:t> </a:t>
            </a:r>
            <a:r>
              <a:rPr sz="3200" spc="-90" dirty="0"/>
              <a:t>Symbols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200" y="2466975"/>
            <a:ext cx="8991600" cy="195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0" dirty="0"/>
              <a:t>Relationship</a:t>
            </a:r>
            <a:r>
              <a:rPr sz="3600" spc="-245" dirty="0"/>
              <a:t> </a:t>
            </a:r>
            <a:r>
              <a:rPr sz="3600" spc="-100" dirty="0"/>
              <a:t>Strength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13526" y="1520190"/>
            <a:ext cx="8730473" cy="3821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spcBef>
                <a:spcPts val="56"/>
              </a:spcBef>
              <a:buFont typeface="Arial" charset="0"/>
              <a:buChar char="•"/>
            </a:pPr>
            <a:r>
              <a:rPr lang="en-US" altLang="zh-CN" sz="24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B</a:t>
            </a:r>
            <a:r>
              <a:rPr lang="en-US" sz="24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ased on how the primary key of a related entity is defined</a:t>
            </a:r>
          </a:p>
          <a:p>
            <a:pPr>
              <a:spcBef>
                <a:spcPts val="56"/>
              </a:spcBef>
            </a:pPr>
            <a:endParaRPr lang="en-US" sz="2400" b="1" spc="-15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ts val="56"/>
              </a:spcBef>
              <a:buFont typeface="Arial" charset="0"/>
              <a:buChar char="•"/>
            </a:pPr>
            <a:r>
              <a:rPr lang="en-US" sz="2400" b="1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Weak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(non-identifying)</a:t>
            </a:r>
            <a:r>
              <a:rPr lang="en-US" sz="2400" b="1" spc="-75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relationships</a:t>
            </a:r>
            <a:endParaRPr lang="en-US" sz="215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800100" lvl="1" indent="-342900">
              <a:spcBef>
                <a:spcPts val="56"/>
              </a:spcBef>
              <a:buFont typeface="Arial" charset="0"/>
              <a:buChar char="•"/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Primary key of the related entity does not contain a primary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key  component of the parent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charset="0"/>
              <a:buChar char="•"/>
            </a:pPr>
            <a:r>
              <a:rPr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Strong (identifying)</a:t>
            </a:r>
            <a:r>
              <a:rPr sz="2500" b="1" spc="-105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relationships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812800" lvl="1" indent="-342900">
              <a:buFont typeface="Arial" charset="0"/>
              <a:buChar char="•"/>
            </a:pP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PK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 of a child entity contains at least part of</a:t>
            </a:r>
            <a:r>
              <a:rPr sz="20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its primary key from a parent</a:t>
            </a:r>
            <a:r>
              <a:rPr sz="20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entity.</a:t>
            </a:r>
            <a:endParaRPr lang="en-US" sz="2000" dirty="0">
              <a:latin typeface="Arial"/>
              <a:cs typeface="Arial"/>
            </a:endParaRPr>
          </a:p>
          <a:p>
            <a:pPr marL="812800" lvl="1" indent="-342900">
              <a:buFont typeface="Arial" charset="0"/>
              <a:buChar char="•"/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Depicted as a solid line in a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Crow’s</a:t>
            </a: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Foot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91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751840"/>
            <a:ext cx="7530465" cy="95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85" dirty="0"/>
              <a:t>Figure </a:t>
            </a:r>
            <a:r>
              <a:rPr sz="3200" spc="-70" dirty="0"/>
              <a:t>4.8 </a:t>
            </a:r>
            <a:r>
              <a:rPr sz="3200" dirty="0"/>
              <a:t>- A </a:t>
            </a:r>
            <a:r>
              <a:rPr sz="3200" spc="-95" dirty="0"/>
              <a:t>Weak </a:t>
            </a:r>
            <a:r>
              <a:rPr sz="3200" spc="-105" dirty="0"/>
              <a:t>(Non-Identifying)  </a:t>
            </a:r>
            <a:r>
              <a:rPr sz="3200" spc="-100" dirty="0"/>
              <a:t>Relationship </a:t>
            </a:r>
            <a:r>
              <a:rPr sz="3200" spc="-90" dirty="0"/>
              <a:t>between COURSE </a:t>
            </a:r>
            <a:r>
              <a:rPr sz="3200" spc="-70" dirty="0"/>
              <a:t>and</a:t>
            </a:r>
            <a:r>
              <a:rPr sz="3200" spc="-545" dirty="0"/>
              <a:t> </a:t>
            </a:r>
            <a:r>
              <a:rPr sz="3200" spc="-105" dirty="0"/>
              <a:t>CLASS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2382837"/>
            <a:ext cx="8305800" cy="226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5787" y="4997450"/>
            <a:ext cx="151765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Cengage Learning ©</a:t>
            </a:r>
            <a:r>
              <a:rPr sz="1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2015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7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00100"/>
            <a:ext cx="6946265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2900" spc="-85" dirty="0"/>
              <a:t>Figure</a:t>
            </a:r>
            <a:r>
              <a:rPr sz="2900" spc="-220" dirty="0"/>
              <a:t> </a:t>
            </a:r>
            <a:r>
              <a:rPr sz="2900" spc="-70" dirty="0"/>
              <a:t>4.9</a:t>
            </a:r>
            <a:r>
              <a:rPr sz="2900" spc="-210" dirty="0"/>
              <a:t> </a:t>
            </a:r>
            <a:r>
              <a:rPr sz="2900" dirty="0"/>
              <a:t>-</a:t>
            </a:r>
            <a:r>
              <a:rPr sz="2900" spc="-365" dirty="0"/>
              <a:t> </a:t>
            </a:r>
            <a:r>
              <a:rPr sz="2900" dirty="0"/>
              <a:t>A</a:t>
            </a:r>
            <a:r>
              <a:rPr sz="2900" spc="-365" dirty="0"/>
              <a:t> </a:t>
            </a:r>
            <a:r>
              <a:rPr sz="2900" spc="-90" dirty="0"/>
              <a:t>Strong</a:t>
            </a:r>
            <a:r>
              <a:rPr sz="2900" spc="-215" dirty="0"/>
              <a:t> </a:t>
            </a:r>
            <a:r>
              <a:rPr sz="2900" spc="-100" dirty="0"/>
              <a:t>(Identifying)</a:t>
            </a:r>
            <a:r>
              <a:rPr sz="2900" spc="-215" dirty="0"/>
              <a:t> </a:t>
            </a:r>
            <a:r>
              <a:rPr sz="2900" spc="-105" dirty="0"/>
              <a:t>Relationship  </a:t>
            </a:r>
            <a:r>
              <a:rPr sz="2900" spc="-90" dirty="0"/>
              <a:t>between COURSE </a:t>
            </a:r>
            <a:r>
              <a:rPr sz="2900" spc="-70" dirty="0"/>
              <a:t>and</a:t>
            </a:r>
            <a:r>
              <a:rPr sz="2900" spc="-500" dirty="0"/>
              <a:t> </a:t>
            </a:r>
            <a:r>
              <a:rPr sz="2900" spc="-105" dirty="0"/>
              <a:t>CLASS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381000" y="2566987"/>
            <a:ext cx="8458200" cy="187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0075" y="4692650"/>
            <a:ext cx="151765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Cengage Learning ©</a:t>
            </a:r>
            <a:r>
              <a:rPr sz="1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92934"/>
                </a:solidFill>
                <a:latin typeface="Arial"/>
                <a:cs typeface="Arial"/>
              </a:rPr>
              <a:t>2015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63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Associative </a:t>
            </a:r>
            <a:r>
              <a:rPr sz="3600" spc="-100" dirty="0"/>
              <a:t>(Composite)</a:t>
            </a:r>
            <a:r>
              <a:rPr sz="3600" spc="-320" dirty="0"/>
              <a:t> </a:t>
            </a:r>
            <a:r>
              <a:rPr sz="3600" spc="-100" dirty="0"/>
              <a:t>Entities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927340" cy="277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Also known as bridge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2400" dirty="0">
              <a:latin typeface="Arial"/>
              <a:cs typeface="Arial"/>
            </a:endParaRPr>
          </a:p>
          <a:p>
            <a:pPr marL="190500" marR="438150" indent="-177800">
              <a:lnSpc>
                <a:spcPct val="101499"/>
              </a:lnSpc>
              <a:spcBef>
                <a:spcPts val="45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Used to represent an M:N relationship between two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or  more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Is in a 1:M relationship with the parent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D2533C"/>
                </a:solidFill>
                <a:latin typeface="Arial"/>
                <a:cs typeface="Arial"/>
              </a:rPr>
              <a:t>*Composed of the primary key attributes of each parent</a:t>
            </a:r>
            <a:r>
              <a:rPr sz="2000" b="1" spc="-110" dirty="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2533C"/>
                </a:solidFill>
                <a:latin typeface="Arial"/>
                <a:cs typeface="Arial"/>
              </a:rPr>
              <a:t>entity</a:t>
            </a:r>
            <a:endParaRPr sz="2000" dirty="0">
              <a:latin typeface="Arial"/>
              <a:cs typeface="Arial"/>
            </a:endParaRPr>
          </a:p>
          <a:p>
            <a:pPr marL="190500" marR="132715" indent="-177800">
              <a:lnSpc>
                <a:spcPct val="101499"/>
              </a:lnSpc>
              <a:spcBef>
                <a:spcPts val="55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May also contain additional attributes that play no role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  connective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process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61340"/>
            <a:ext cx="8072119" cy="718144"/>
          </a:xfrm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85" dirty="0"/>
              <a:t>Figure</a:t>
            </a:r>
            <a:r>
              <a:rPr sz="3200" spc="-220" dirty="0"/>
              <a:t> </a:t>
            </a:r>
            <a:r>
              <a:rPr lang="en-US" altLang="zh-CN" sz="3200" spc="-220" dirty="0"/>
              <a:t>4.24/</a:t>
            </a:r>
            <a:r>
              <a:rPr sz="3200" spc="-80" dirty="0"/>
              <a:t>4.25</a:t>
            </a:r>
            <a:r>
              <a:rPr sz="3200" spc="-210" dirty="0"/>
              <a:t> </a:t>
            </a:r>
            <a:r>
              <a:rPr sz="3200" dirty="0"/>
              <a:t>-</a:t>
            </a:r>
            <a:r>
              <a:rPr sz="3200" spc="-385" dirty="0"/>
              <a:t> </a:t>
            </a:r>
            <a:r>
              <a:rPr sz="3200" dirty="0"/>
              <a:t>A</a:t>
            </a:r>
            <a:r>
              <a:rPr sz="3200" spc="-385" dirty="0"/>
              <a:t> </a:t>
            </a:r>
            <a:r>
              <a:rPr sz="3200" spc="-95" dirty="0"/>
              <a:t>Composite</a:t>
            </a:r>
            <a:r>
              <a:rPr sz="3200" spc="-204" dirty="0"/>
              <a:t> </a:t>
            </a:r>
            <a:r>
              <a:rPr sz="3200" spc="-90" dirty="0"/>
              <a:t>Entity</a:t>
            </a:r>
            <a:r>
              <a:rPr sz="3200" spc="-215" dirty="0"/>
              <a:t> </a:t>
            </a:r>
            <a:r>
              <a:rPr sz="3200" spc="-55" dirty="0"/>
              <a:t>in</a:t>
            </a:r>
            <a:r>
              <a:rPr sz="3200" spc="-215" dirty="0"/>
              <a:t> </a:t>
            </a:r>
            <a:r>
              <a:rPr sz="3200" spc="-55" dirty="0"/>
              <a:t>an</a:t>
            </a:r>
            <a:r>
              <a:rPr sz="3200" spc="-215" dirty="0"/>
              <a:t> </a:t>
            </a:r>
            <a:r>
              <a:rPr sz="3200" spc="-105" dirty="0"/>
              <a:t>ERD</a:t>
            </a:r>
            <a:endParaRPr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8" y="1510850"/>
            <a:ext cx="8915401" cy="2220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8" y="3962400"/>
            <a:ext cx="8915401" cy="26994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85" dirty="0"/>
              <a:t>Figure</a:t>
            </a:r>
            <a:r>
              <a:rPr sz="3200" spc="-225" dirty="0"/>
              <a:t> </a:t>
            </a:r>
            <a:r>
              <a:rPr sz="3200" spc="-80" dirty="0"/>
              <a:t>4.23</a:t>
            </a:r>
            <a:r>
              <a:rPr sz="3200" spc="-215" dirty="0"/>
              <a:t> </a:t>
            </a:r>
            <a:r>
              <a:rPr sz="3200" dirty="0"/>
              <a:t>-</a:t>
            </a:r>
            <a:r>
              <a:rPr sz="3200" spc="-220" dirty="0"/>
              <a:t> </a:t>
            </a:r>
            <a:r>
              <a:rPr sz="3200" spc="-95" dirty="0"/>
              <a:t>Converting</a:t>
            </a:r>
            <a:r>
              <a:rPr sz="3200" spc="-210" dirty="0"/>
              <a:t> </a:t>
            </a:r>
            <a:r>
              <a:rPr sz="3200" spc="-70" dirty="0"/>
              <a:t>the</a:t>
            </a:r>
            <a:r>
              <a:rPr sz="3200" spc="-220" dirty="0"/>
              <a:t> </a:t>
            </a:r>
            <a:r>
              <a:rPr sz="3200" spc="-70" dirty="0"/>
              <a:t>M:N</a:t>
            </a:r>
            <a:r>
              <a:rPr sz="3200" spc="-220" dirty="0"/>
              <a:t> </a:t>
            </a:r>
            <a:r>
              <a:rPr sz="3200" spc="-105" dirty="0"/>
              <a:t>Relationship  </a:t>
            </a:r>
            <a:r>
              <a:rPr sz="3200" spc="-80" dirty="0"/>
              <a:t>into </a:t>
            </a:r>
            <a:r>
              <a:rPr sz="3200" spc="-130" dirty="0"/>
              <a:t>Two </a:t>
            </a:r>
            <a:r>
              <a:rPr sz="3200" spc="-70" dirty="0"/>
              <a:t>1:M</a:t>
            </a:r>
            <a:r>
              <a:rPr sz="3200" spc="-535" dirty="0"/>
              <a:t> </a:t>
            </a:r>
            <a:r>
              <a:rPr sz="3200" spc="-105" dirty="0"/>
              <a:t>Relationships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1000" y="1676400"/>
            <a:ext cx="8382000" cy="451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Existence</a:t>
            </a:r>
            <a:r>
              <a:rPr sz="3600" spc="-295" dirty="0"/>
              <a:t> </a:t>
            </a:r>
            <a:r>
              <a:rPr sz="3600" spc="-105" dirty="0"/>
              <a:t>Dependence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533400" y="2030958"/>
            <a:ext cx="8077200" cy="2028825"/>
          </a:xfrm>
          <a:custGeom>
            <a:avLst/>
            <a:gdLst/>
            <a:ahLst/>
            <a:cxnLst/>
            <a:rect l="l" t="t" r="r" b="b"/>
            <a:pathLst>
              <a:path w="8077200" h="2028825">
                <a:moveTo>
                  <a:pt x="0" y="0"/>
                </a:moveTo>
                <a:lnTo>
                  <a:pt x="8077194" y="0"/>
                </a:lnTo>
                <a:lnTo>
                  <a:pt x="8077194" y="2028598"/>
                </a:lnTo>
                <a:lnTo>
                  <a:pt x="0" y="202859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BCA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035" y="1654175"/>
            <a:ext cx="5698485" cy="723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4523244"/>
            <a:ext cx="8077200" cy="1558290"/>
          </a:xfrm>
          <a:custGeom>
            <a:avLst/>
            <a:gdLst/>
            <a:ahLst/>
            <a:cxnLst/>
            <a:rect l="l" t="t" r="r" b="b"/>
            <a:pathLst>
              <a:path w="8077200" h="1558289">
                <a:moveTo>
                  <a:pt x="0" y="0"/>
                </a:moveTo>
                <a:lnTo>
                  <a:pt x="8077194" y="0"/>
                </a:lnTo>
                <a:lnTo>
                  <a:pt x="8077194" y="1557668"/>
                </a:lnTo>
                <a:lnTo>
                  <a:pt x="0" y="155766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BCA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035" y="4161536"/>
            <a:ext cx="5698485" cy="723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7579" y="1904758"/>
            <a:ext cx="7460480" cy="4098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Existence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dependence</a:t>
            </a:r>
            <a:endParaRPr sz="2500" dirty="0">
              <a:latin typeface="Arial"/>
              <a:cs typeface="Arial"/>
            </a:endParaRPr>
          </a:p>
          <a:p>
            <a:pPr marL="241300" marR="5080" indent="-228600">
              <a:lnSpc>
                <a:spcPct val="150000"/>
              </a:lnSpc>
              <a:spcBef>
                <a:spcPts val="1565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Entity exists in the database only when it is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associated with another related entity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occurrence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00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foreign key attribute cannot be</a:t>
            </a:r>
            <a:r>
              <a:rPr sz="2000" spc="-2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null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1775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Existence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independence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Entity exists apart from all of its related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00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Referred to as a </a:t>
            </a:r>
            <a:r>
              <a:rPr sz="2000" b="1" dirty="0">
                <a:solidFill>
                  <a:srgbClr val="363744"/>
                </a:solidFill>
                <a:latin typeface="Arial"/>
                <a:cs typeface="Arial"/>
              </a:rPr>
              <a:t>strong entity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sz="2000" b="1" dirty="0">
                <a:solidFill>
                  <a:srgbClr val="363744"/>
                </a:solidFill>
                <a:latin typeface="Arial"/>
                <a:cs typeface="Arial"/>
              </a:rPr>
              <a:t>regular</a:t>
            </a:r>
            <a:r>
              <a:rPr sz="2000" b="1" spc="-110" dirty="0">
                <a:solidFill>
                  <a:srgbClr val="36374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63744"/>
                </a:solidFill>
                <a:latin typeface="Arial"/>
                <a:cs typeface="Arial"/>
              </a:rPr>
              <a:t>entity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EA9C-0329-7446-B020-046C5CCF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E946-0E63-C74B-B32E-8942FD61B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5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Entity </a:t>
            </a:r>
            <a:r>
              <a:rPr spc="-100" dirty="0"/>
              <a:t>Relationship </a:t>
            </a:r>
            <a:r>
              <a:rPr spc="-80" dirty="0"/>
              <a:t>Model</a:t>
            </a:r>
            <a:r>
              <a:rPr spc="-459" dirty="0"/>
              <a:t> </a:t>
            </a:r>
            <a:r>
              <a:rPr spc="-100" dirty="0"/>
              <a:t>(ERM)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69720"/>
            <a:ext cx="7680325" cy="332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Basis of an entity relationship diagram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(ERD)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ERD depicts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the: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Conceptual database as viewed by end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user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Database’s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main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components</a:t>
            </a:r>
            <a:endParaRPr sz="20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3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Entities</a:t>
            </a:r>
            <a:endParaRPr sz="18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39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1800" dirty="0">
              <a:latin typeface="Arial"/>
              <a:cs typeface="Arial"/>
            </a:endParaRPr>
          </a:p>
          <a:p>
            <a:pPr marL="741680" lvl="2" indent="-182880">
              <a:lnSpc>
                <a:spcPct val="100000"/>
              </a:lnSpc>
              <a:spcBef>
                <a:spcPts val="44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Relationships</a:t>
            </a:r>
            <a:endParaRPr sz="1800" dirty="0">
              <a:latin typeface="Arial"/>
              <a:cs typeface="Arial"/>
            </a:endParaRPr>
          </a:p>
          <a:p>
            <a:pPr marL="190500" marR="5080" indent="-177800">
              <a:lnSpc>
                <a:spcPct val="101499"/>
              </a:lnSpc>
              <a:spcBef>
                <a:spcPts val="54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Entity - Refers to the entity set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(a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table)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and not to a single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entity occurrence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(a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row)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5" dirty="0"/>
              <a:t>Weak</a:t>
            </a:r>
            <a:r>
              <a:rPr sz="3600" spc="-285" dirty="0"/>
              <a:t> </a:t>
            </a:r>
            <a:r>
              <a:rPr sz="3600" spc="-90" dirty="0"/>
              <a:t>Entity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539355" cy="1414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Conditions</a:t>
            </a:r>
            <a:endParaRPr sz="2400" dirty="0">
              <a:latin typeface="Arial"/>
              <a:cs typeface="Arial"/>
            </a:endParaRPr>
          </a:p>
          <a:p>
            <a:pPr marL="736600" lvl="1" indent="-4572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AutoNum type="arabicPeriod"/>
              <a:tabLst>
                <a:tab pos="7366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entity must be existence-dependent on its parent</a:t>
            </a:r>
            <a:r>
              <a:rPr sz="20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entity.</a:t>
            </a:r>
            <a:endParaRPr sz="2000" dirty="0">
              <a:latin typeface="Arial"/>
              <a:cs typeface="Arial"/>
            </a:endParaRPr>
          </a:p>
          <a:p>
            <a:pPr marL="736600" marR="5080" lvl="1" indent="-4572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AutoNum type="arabicPeriod"/>
              <a:tabLst>
                <a:tab pos="7366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entity must inherit at least part of its primary key from</a:t>
            </a:r>
            <a:r>
              <a:rPr sz="20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its  parent</a:t>
            </a:r>
            <a:r>
              <a:rPr sz="20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entity.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85" dirty="0"/>
              <a:t>Figure</a:t>
            </a:r>
            <a:r>
              <a:rPr sz="3200" spc="-220" dirty="0"/>
              <a:t> </a:t>
            </a:r>
            <a:r>
              <a:rPr sz="3200" spc="-80" dirty="0"/>
              <a:t>4.10</a:t>
            </a:r>
            <a:r>
              <a:rPr sz="3200" spc="-210" dirty="0"/>
              <a:t> </a:t>
            </a:r>
            <a:r>
              <a:rPr sz="3200" dirty="0"/>
              <a:t>-</a:t>
            </a:r>
            <a:r>
              <a:rPr sz="3200" spc="-385" dirty="0"/>
              <a:t> </a:t>
            </a:r>
            <a:r>
              <a:rPr sz="3200" dirty="0"/>
              <a:t>A</a:t>
            </a:r>
            <a:r>
              <a:rPr sz="3200" spc="-385" dirty="0"/>
              <a:t> </a:t>
            </a:r>
            <a:r>
              <a:rPr sz="3200" spc="-95" dirty="0"/>
              <a:t>Weak</a:t>
            </a:r>
            <a:r>
              <a:rPr sz="3200" spc="-210" dirty="0"/>
              <a:t> </a:t>
            </a:r>
            <a:r>
              <a:rPr sz="3200" spc="-90" dirty="0"/>
              <a:t>Entity</a:t>
            </a:r>
            <a:r>
              <a:rPr sz="3200" spc="-215" dirty="0"/>
              <a:t> </a:t>
            </a:r>
            <a:r>
              <a:rPr sz="3200" spc="-55" dirty="0"/>
              <a:t>in</a:t>
            </a:r>
            <a:r>
              <a:rPr sz="3200" spc="-215" dirty="0"/>
              <a:t> </a:t>
            </a:r>
            <a:r>
              <a:rPr sz="3200" spc="-55" dirty="0"/>
              <a:t>an</a:t>
            </a:r>
            <a:r>
              <a:rPr sz="3200" spc="-215" dirty="0"/>
              <a:t> </a:t>
            </a:r>
            <a:r>
              <a:rPr sz="3200" spc="-105" dirty="0"/>
              <a:t>ERD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95400" y="1676400"/>
            <a:ext cx="6629400" cy="4525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85" dirty="0"/>
              <a:t>Figure</a:t>
            </a:r>
            <a:r>
              <a:rPr sz="3200" spc="-220" dirty="0"/>
              <a:t> </a:t>
            </a:r>
            <a:r>
              <a:rPr sz="3200" spc="-140" dirty="0"/>
              <a:t>4.11</a:t>
            </a:r>
            <a:r>
              <a:rPr sz="3200" spc="-215" dirty="0"/>
              <a:t> </a:t>
            </a:r>
            <a:r>
              <a:rPr sz="3200" dirty="0"/>
              <a:t>-</a:t>
            </a:r>
            <a:r>
              <a:rPr sz="3200" spc="-385" dirty="0"/>
              <a:t> </a:t>
            </a:r>
            <a:r>
              <a:rPr sz="3200" dirty="0"/>
              <a:t>A</a:t>
            </a:r>
            <a:r>
              <a:rPr sz="3200" spc="-385" dirty="0"/>
              <a:t> </a:t>
            </a:r>
            <a:r>
              <a:rPr sz="3200" spc="-95" dirty="0"/>
              <a:t>Weak</a:t>
            </a:r>
            <a:r>
              <a:rPr sz="3200" spc="-210" dirty="0"/>
              <a:t> </a:t>
            </a:r>
            <a:r>
              <a:rPr sz="3200" spc="-90" dirty="0"/>
              <a:t>Entity</a:t>
            </a:r>
            <a:r>
              <a:rPr sz="3200" spc="-215" dirty="0"/>
              <a:t> </a:t>
            </a:r>
            <a:r>
              <a:rPr sz="3200" spc="-55" dirty="0"/>
              <a:t>in</a:t>
            </a:r>
            <a:r>
              <a:rPr sz="3200" spc="-215" dirty="0"/>
              <a:t> </a:t>
            </a:r>
            <a:r>
              <a:rPr sz="3200" dirty="0"/>
              <a:t>a</a:t>
            </a:r>
            <a:r>
              <a:rPr sz="3200" spc="-215" dirty="0"/>
              <a:t> </a:t>
            </a:r>
            <a:r>
              <a:rPr sz="3200" spc="-105" dirty="0"/>
              <a:t>Strong  Relationship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161337" cy="4651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61340"/>
            <a:ext cx="8072119" cy="748922"/>
          </a:xfrm>
          <a:prstGeom prst="rect">
            <a:avLst/>
          </a:prstGeom>
        </p:spPr>
        <p:txBody>
          <a:bodyPr vert="horz" wrap="square" lIns="0" tIns="1930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0" dirty="0"/>
              <a:t>Relationship</a:t>
            </a:r>
            <a:r>
              <a:rPr sz="3600" spc="-245" dirty="0"/>
              <a:t> </a:t>
            </a:r>
            <a:r>
              <a:rPr sz="3600" spc="-105" dirty="0"/>
              <a:t>Degree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85759" cy="336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Indicates the number of entities or participants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associated  with a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endParaRPr sz="2400" dirty="0">
              <a:latin typeface="Arial"/>
              <a:cs typeface="Arial"/>
            </a:endParaRPr>
          </a:p>
          <a:p>
            <a:pPr marL="190500" marR="395605" indent="-177800">
              <a:lnSpc>
                <a:spcPct val="101499"/>
              </a:lnSpc>
              <a:spcBef>
                <a:spcPts val="47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Unary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Association is maintained within</a:t>
            </a:r>
            <a:r>
              <a:rPr sz="24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 single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endParaRPr sz="2400" dirty="0">
              <a:latin typeface="Arial"/>
              <a:cs typeface="Arial"/>
            </a:endParaRPr>
          </a:p>
          <a:p>
            <a:pPr marL="469900" marR="286385" lvl="1" indent="-190500">
              <a:lnSpc>
                <a:spcPct val="100400"/>
              </a:lnSpc>
              <a:spcBef>
                <a:spcPts val="39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Recursive 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recursive relationship exists when</a:t>
            </a:r>
            <a:r>
              <a:rPr sz="2000" spc="-2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  entity is related to itself. For example, a COURSE may be a  prerequisite to a COURSE. (p.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133)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latin typeface="Arial"/>
                <a:cs typeface="Arial"/>
              </a:rPr>
              <a:t>Binary relationship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4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entities are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associated</a:t>
            </a: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30" dirty="0">
                <a:solidFill>
                  <a:srgbClr val="292934"/>
                </a:solidFill>
                <a:latin typeface="Arial"/>
                <a:cs typeface="Arial"/>
              </a:rPr>
              <a:t>Ternary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Three entities are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associated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85" dirty="0"/>
              <a:t>Figure</a:t>
            </a:r>
            <a:r>
              <a:rPr sz="3200" spc="-225" dirty="0"/>
              <a:t> </a:t>
            </a:r>
            <a:r>
              <a:rPr sz="3200" spc="-80" dirty="0"/>
              <a:t>4.15</a:t>
            </a:r>
            <a:r>
              <a:rPr sz="3200" spc="-215" dirty="0"/>
              <a:t> </a:t>
            </a:r>
            <a:r>
              <a:rPr sz="3200" dirty="0"/>
              <a:t>-</a:t>
            </a:r>
            <a:r>
              <a:rPr sz="3200" spc="-275" dirty="0"/>
              <a:t> </a:t>
            </a:r>
            <a:r>
              <a:rPr sz="3200" spc="-80" dirty="0"/>
              <a:t>Three</a:t>
            </a:r>
            <a:r>
              <a:rPr sz="3200" spc="-280" dirty="0"/>
              <a:t> </a:t>
            </a:r>
            <a:r>
              <a:rPr sz="3200" spc="-120" dirty="0"/>
              <a:t>Types</a:t>
            </a:r>
            <a:r>
              <a:rPr sz="3200" spc="-220" dirty="0"/>
              <a:t> </a:t>
            </a:r>
            <a:r>
              <a:rPr sz="3200" spc="-55" dirty="0"/>
              <a:t>of</a:t>
            </a:r>
            <a:r>
              <a:rPr sz="3200" spc="-215" dirty="0"/>
              <a:t> </a:t>
            </a:r>
            <a:r>
              <a:rPr sz="3200" spc="-105" dirty="0"/>
              <a:t>Relationship  Degree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31940" y="6476682"/>
            <a:ext cx="2032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34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524000"/>
            <a:ext cx="6172199" cy="510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5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45920"/>
            <a:ext cx="7718425" cy="5144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Required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Must have a value, cannot be left</a:t>
            </a:r>
            <a:r>
              <a:rPr sz="20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empty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 (e.g. PK; not null)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Optional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Does not require a value, can be left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empty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 ( null)</a:t>
            </a:r>
            <a:endParaRPr sz="29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Domain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Set of possible values for a given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 (gender; F, M)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Identifiers (Primary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keys)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One or more attributes that uniquely identify each entity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instance</a:t>
            </a:r>
            <a:endParaRPr lang="en-US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endParaRPr lang="en-US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2280" lvl="1" indent="-182880">
              <a:spcBef>
                <a:spcPts val="420"/>
              </a:spcBef>
              <a:buClr>
                <a:srgbClr val="93A299"/>
              </a:buClr>
              <a:buSzPct val="85000"/>
              <a:buFontTx/>
              <a:buChar char="•"/>
              <a:tabLst>
                <a:tab pos="462280" algn="l"/>
              </a:tabLst>
            </a:pPr>
            <a:r>
              <a:rPr lang="en-US" sz="2000" dirty="0"/>
              <a:t>Example: Primary key in the table definition:</a:t>
            </a:r>
            <a:br>
              <a:rPr lang="en-US" sz="2000" dirty="0"/>
            </a:br>
            <a:r>
              <a:rPr lang="en-US" sz="2000" dirty="0"/>
              <a:t>CLASS (</a:t>
            </a:r>
            <a:r>
              <a:rPr lang="en-US" sz="2000" b="1" u="sng" dirty="0"/>
              <a:t>CRS_CODE</a:t>
            </a:r>
            <a:r>
              <a:rPr lang="en-US" sz="2000" b="1" dirty="0"/>
              <a:t>, </a:t>
            </a:r>
            <a:r>
              <a:rPr lang="en-US" sz="2000" b="1" u="sng" dirty="0"/>
              <a:t>CLASS_SECTION</a:t>
            </a:r>
            <a:r>
              <a:rPr lang="en-US" sz="2000" dirty="0"/>
              <a:t>, CLASS_TIME, CLASS_ROOM, PROF_NUM) </a:t>
            </a:r>
          </a:p>
          <a:p>
            <a:pPr marL="462280" lvl="1" indent="-182880">
              <a:spcBef>
                <a:spcPts val="420"/>
              </a:spcBef>
              <a:buClr>
                <a:srgbClr val="93A299"/>
              </a:buClr>
              <a:buSzPct val="85000"/>
              <a:buFontTx/>
              <a:buChar char="•"/>
              <a:tabLst>
                <a:tab pos="462280" algn="l"/>
              </a:tabLst>
            </a:pPr>
            <a:r>
              <a:rPr lang="en-US" sz="2000" dirty="0"/>
              <a:t>Student ( </a:t>
            </a:r>
            <a:r>
              <a:rPr lang="en-US" sz="2000" b="1" u="sng" dirty="0" err="1"/>
              <a:t>StudentID</a:t>
            </a:r>
            <a:r>
              <a:rPr lang="en-US" sz="2000" dirty="0"/>
              <a:t>, </a:t>
            </a:r>
            <a:r>
              <a:rPr lang="en-US" sz="2000" dirty="0" err="1"/>
              <a:t>Stu_Fname</a:t>
            </a:r>
            <a:r>
              <a:rPr lang="en-US" sz="2000" dirty="0"/>
              <a:t>, </a:t>
            </a:r>
            <a:r>
              <a:rPr lang="en-US" sz="2000" dirty="0" err="1"/>
              <a:t>Stu_Lname</a:t>
            </a:r>
            <a:r>
              <a:rPr lang="en-US" sz="2000" dirty="0"/>
              <a:t>, GAP</a:t>
            </a:r>
            <a:r>
              <a:rPr lang="en-US" sz="2000" b="1" u="sng" dirty="0"/>
              <a:t>)</a:t>
            </a: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5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08759"/>
            <a:ext cx="7693660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ts val="2870"/>
              </a:lnSpc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Composite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identifier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ts val="239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Primary key composed of more than one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ts val="2830"/>
              </a:lnSpc>
              <a:spcBef>
                <a:spcPts val="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Composite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ts val="235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 that can be subdivided to yield additional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Address, Phone</a:t>
            </a:r>
            <a:r>
              <a:rPr sz="2000" spc="-2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Simple</a:t>
            </a:r>
            <a:r>
              <a:rPr sz="2400" b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 that cannot be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subdivided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Age, 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gender,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marital</a:t>
            </a:r>
            <a:r>
              <a:rPr sz="2000" spc="-1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status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Single-valued</a:t>
            </a:r>
            <a:r>
              <a:rPr sz="2400" b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 that has only a single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a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part’s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serial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(such as SE-08-02-189935) </a:t>
            </a:r>
            <a:endParaRPr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Multivalued attributes </a:t>
            </a:r>
            <a:r>
              <a:rPr sz="1500" b="1" spc="-25" dirty="0">
                <a:solidFill>
                  <a:srgbClr val="363744"/>
                </a:solidFill>
                <a:latin typeface="Arial"/>
                <a:cs typeface="Arial"/>
              </a:rPr>
              <a:t>(*You </a:t>
            </a:r>
            <a:r>
              <a:rPr sz="1500" b="1" dirty="0">
                <a:solidFill>
                  <a:srgbClr val="363744"/>
                </a:solidFill>
                <a:latin typeface="Arial"/>
                <a:cs typeface="Arial"/>
              </a:rPr>
              <a:t>should not implement them in</a:t>
            </a:r>
            <a:r>
              <a:rPr sz="1500" b="1" spc="-85" dirty="0">
                <a:solidFill>
                  <a:srgbClr val="363744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63744"/>
                </a:solidFill>
                <a:latin typeface="Arial"/>
                <a:cs typeface="Arial"/>
              </a:rPr>
              <a:t>RDBS)</a:t>
            </a:r>
            <a:endParaRPr sz="15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Attributes that have many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hobby; degree; phone number ( it is will be complex to find the value in a database)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55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980045" cy="352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2069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Multivalued attributes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Attributes that have many</a:t>
            </a:r>
            <a:r>
              <a:rPr sz="2400" spc="-2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values  and require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creating:</a:t>
            </a:r>
            <a:endParaRPr sz="2400" dirty="0">
              <a:latin typeface="Arial"/>
              <a:cs typeface="Arial"/>
            </a:endParaRPr>
          </a:p>
          <a:p>
            <a:pPr marL="736600" marR="344805" lvl="1" indent="-457200">
              <a:lnSpc>
                <a:spcPct val="100800"/>
              </a:lnSpc>
              <a:spcBef>
                <a:spcPts val="400"/>
              </a:spcBef>
              <a:buClr>
                <a:srgbClr val="93A299"/>
              </a:buClr>
              <a:buSzPct val="85000"/>
              <a:buAutoNum type="arabicParenR"/>
              <a:tabLst>
                <a:tab pos="7366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Create several new attributes, one for each component of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 original multivalued attribute (*can cause structural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problems)</a:t>
            </a:r>
            <a:endParaRPr sz="2000" dirty="0">
              <a:latin typeface="Arial"/>
              <a:cs typeface="Arial"/>
            </a:endParaRPr>
          </a:p>
          <a:p>
            <a:pPr marL="736600" marR="504825" lvl="1" indent="-457200">
              <a:lnSpc>
                <a:spcPct val="100800"/>
              </a:lnSpc>
              <a:spcBef>
                <a:spcPts val="459"/>
              </a:spcBef>
              <a:buClr>
                <a:srgbClr val="93A299"/>
              </a:buClr>
              <a:buSzPct val="85000"/>
              <a:buAutoNum type="arabicParenR"/>
              <a:tabLst>
                <a:tab pos="73660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new entity composed of the original multivalued</a:t>
            </a:r>
            <a:r>
              <a:rPr sz="2000" spc="-20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attribute’s 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components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 ( the best option)</a:t>
            </a:r>
            <a:endParaRPr sz="2000" dirty="0">
              <a:latin typeface="Arial"/>
              <a:cs typeface="Arial"/>
            </a:endParaRPr>
          </a:p>
          <a:p>
            <a:pPr marL="190500" marR="526415" indent="-177800">
              <a:lnSpc>
                <a:spcPts val="2820"/>
              </a:lnSpc>
              <a:spcBef>
                <a:spcPts val="720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Derived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 whose value is</a:t>
            </a:r>
            <a:r>
              <a:rPr sz="2400" spc="-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calculated  from other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400" dirty="0">
              <a:latin typeface="Arial"/>
              <a:cs typeface="Arial"/>
            </a:endParaRPr>
          </a:p>
          <a:p>
            <a:pPr marL="462280" indent="-182880">
              <a:lnSpc>
                <a:spcPct val="100000"/>
              </a:lnSpc>
              <a:spcBef>
                <a:spcPts val="41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e.g.) 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DOB,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employee’s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age: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INT(DATE()-EMP_DOB/365),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total cost of order: Multiplying the quantity ordered by the unit</a:t>
            </a:r>
            <a:r>
              <a:rPr sz="20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price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5" dirty="0"/>
              <a:t>Relationships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782559" cy="275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Association between entities that always operate in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both  directions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Participants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Entities that participate in a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Connectivity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Describes the relationship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classification</a:t>
            </a:r>
            <a:endParaRPr sz="2400" dirty="0">
              <a:latin typeface="Arial"/>
              <a:cs typeface="Arial"/>
            </a:endParaRPr>
          </a:p>
          <a:p>
            <a:pPr marL="190500" marR="583565" indent="-177800">
              <a:lnSpc>
                <a:spcPct val="101099"/>
              </a:lnSpc>
              <a:spcBef>
                <a:spcPts val="484"/>
              </a:spcBef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Cardinality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Expresses the minimum and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maximum  number of entity occurrences associated with one  occurrence of related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85" dirty="0"/>
              <a:t>Figure</a:t>
            </a:r>
            <a:r>
              <a:rPr sz="3200" spc="-220" dirty="0"/>
              <a:t> </a:t>
            </a:r>
            <a:r>
              <a:rPr sz="3200" spc="-70" dirty="0"/>
              <a:t>4.7</a:t>
            </a:r>
            <a:r>
              <a:rPr sz="3200" spc="-210" dirty="0"/>
              <a:t> </a:t>
            </a:r>
            <a:r>
              <a:rPr sz="3200" dirty="0"/>
              <a:t>-</a:t>
            </a:r>
            <a:r>
              <a:rPr sz="3200" spc="-215" dirty="0"/>
              <a:t> </a:t>
            </a:r>
            <a:r>
              <a:rPr sz="3200" spc="-100" dirty="0"/>
              <a:t>Connectivity</a:t>
            </a:r>
            <a:r>
              <a:rPr sz="3200" spc="-204" dirty="0"/>
              <a:t> </a:t>
            </a:r>
            <a:r>
              <a:rPr sz="3200" spc="-70" dirty="0"/>
              <a:t>and</a:t>
            </a:r>
            <a:r>
              <a:rPr sz="3200" spc="-210" dirty="0"/>
              <a:t> </a:t>
            </a:r>
            <a:r>
              <a:rPr sz="3200" spc="-105" dirty="0"/>
              <a:t>Cardinality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19200" y="2170112"/>
            <a:ext cx="6777037" cy="3468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3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0" dirty="0"/>
              <a:t>Relationship</a:t>
            </a:r>
            <a:r>
              <a:rPr sz="3600" spc="-245" dirty="0"/>
              <a:t> </a:t>
            </a:r>
            <a:r>
              <a:rPr sz="3600" spc="-100" dirty="0"/>
              <a:t>Participation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67787" y="1679989"/>
            <a:ext cx="8484618" cy="1149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7787" y="3796787"/>
            <a:ext cx="8484618" cy="1149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569" y="2056676"/>
            <a:ext cx="7916545" cy="356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participation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63220" marR="5080" indent="-228600">
              <a:lnSpc>
                <a:spcPts val="2500"/>
              </a:lnSpc>
              <a:buChar char="•"/>
              <a:tabLst>
                <a:tab pos="363855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One entity occurrence does not require a</a:t>
            </a:r>
            <a:r>
              <a:rPr sz="24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corresponding  entity occurrence in a particular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292934"/>
              </a:buClr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Mandatory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participation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363220" marR="293370" indent="-228600">
              <a:lnSpc>
                <a:spcPts val="2500"/>
              </a:lnSpc>
              <a:buChar char="•"/>
              <a:tabLst>
                <a:tab pos="363855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One entity occurrence requires a corresponding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entity  occurrence in a particular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relationship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61340"/>
            <a:ext cx="8608060" cy="718144"/>
          </a:xfrm>
          <a:prstGeom prst="rect">
            <a:avLst/>
          </a:prstGeom>
        </p:spPr>
        <p:txBody>
          <a:bodyPr vert="horz" wrap="square" lIns="0" tIns="223519" rIns="0" bIns="0" rtlCol="0">
            <a:spAutoFit/>
          </a:bodyPr>
          <a:lstStyle/>
          <a:p>
            <a:pPr marL="12700"/>
            <a:r>
              <a:rPr sz="3200" spc="-85" dirty="0"/>
              <a:t>Figure</a:t>
            </a:r>
            <a:r>
              <a:rPr sz="3200" spc="-220" dirty="0"/>
              <a:t> </a:t>
            </a:r>
            <a:r>
              <a:rPr sz="3200" spc="-80" dirty="0"/>
              <a:t>4.13</a:t>
            </a:r>
            <a:r>
              <a:rPr sz="3200" spc="-210" dirty="0"/>
              <a:t> </a:t>
            </a:r>
            <a:r>
              <a:rPr sz="3200" dirty="0"/>
              <a:t>-</a:t>
            </a:r>
            <a:r>
              <a:rPr sz="3200" spc="-215" dirty="0"/>
              <a:t> </a:t>
            </a:r>
            <a:r>
              <a:rPr sz="3200" spc="-85" dirty="0"/>
              <a:t>CLASS</a:t>
            </a:r>
            <a:r>
              <a:rPr sz="3200" spc="-210" dirty="0"/>
              <a:t> </a:t>
            </a:r>
            <a:r>
              <a:rPr sz="3200" spc="-55" dirty="0"/>
              <a:t>is</a:t>
            </a:r>
            <a:r>
              <a:rPr sz="3200" spc="-210" dirty="0"/>
              <a:t> </a:t>
            </a:r>
            <a:r>
              <a:rPr sz="3200" spc="-90" dirty="0"/>
              <a:t>Optional</a:t>
            </a:r>
            <a:r>
              <a:rPr lang="zh-CN" altLang="en-US" sz="3200" spc="-90"/>
              <a:t> </a:t>
            </a:r>
            <a:r>
              <a:rPr sz="3200" spc="-50"/>
              <a:t>to</a:t>
            </a:r>
            <a:r>
              <a:rPr sz="3200" spc="-215"/>
              <a:t> </a:t>
            </a:r>
            <a:r>
              <a:rPr sz="3200" spc="-105" dirty="0"/>
              <a:t>COURSE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52400" y="1906422"/>
            <a:ext cx="8991600" cy="173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5624</TotalTime>
  <Words>2513</Words>
  <Application>Microsoft Office PowerPoint</Application>
  <PresentationFormat>On-screen Show (4:3)</PresentationFormat>
  <Paragraphs>180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ENTITY RELATIONSHIP  MODELING</vt:lpstr>
      <vt:lpstr>Entity Relationship Model (ERM)</vt:lpstr>
      <vt:lpstr>Attributes</vt:lpstr>
      <vt:lpstr>Attributes</vt:lpstr>
      <vt:lpstr>Attributes</vt:lpstr>
      <vt:lpstr>Relationships</vt:lpstr>
      <vt:lpstr>Figure 4.7 - Connectivity and Cardinality</vt:lpstr>
      <vt:lpstr>Relationship Participation</vt:lpstr>
      <vt:lpstr>Figure 4.13 - CLASS is Optional to COURSE</vt:lpstr>
      <vt:lpstr>PowerPoint Presentation</vt:lpstr>
      <vt:lpstr>Table 4.3 - Crow’s Foot Symbols</vt:lpstr>
      <vt:lpstr>Relationship Strength</vt:lpstr>
      <vt:lpstr>Figure 4.8 - A Weak (Non-Identifying)  Relationship between COURSE and CLASS</vt:lpstr>
      <vt:lpstr>Figure 4.9 - A Strong (Identifying) Relationship  between COURSE and CLASS</vt:lpstr>
      <vt:lpstr>Associative (Composite) Entities</vt:lpstr>
      <vt:lpstr>Figure 4.24/4.25 - A Composite Entity in an ERD</vt:lpstr>
      <vt:lpstr>Figure 4.23 - Converting the M:N Relationship  into Two 1:M Relationships</vt:lpstr>
      <vt:lpstr>Existence Dependence</vt:lpstr>
      <vt:lpstr>PowerPoint Presentation</vt:lpstr>
      <vt:lpstr>Weak Entity</vt:lpstr>
      <vt:lpstr>Figure 4.10 - A Weak Entity in an ERD</vt:lpstr>
      <vt:lpstr>Figure 4.11 - A Weak Entity in a Strong  Relationship</vt:lpstr>
      <vt:lpstr>Relationship Degree</vt:lpstr>
      <vt:lpstr>Figure 4.15 - Three Types of Relationship  Degree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PRACTICE &amp;  ENTITY RELATIONSHIP  MODELING</dc:title>
  <dc:creator>Bader-PC</dc:creator>
  <cp:lastModifiedBy>Sarah Huerta</cp:lastModifiedBy>
  <cp:revision>140</cp:revision>
  <dcterms:created xsi:type="dcterms:W3CDTF">2016-01-11T00:56:01Z</dcterms:created>
  <dcterms:modified xsi:type="dcterms:W3CDTF">2021-02-04T18:14:52Z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2016-01-10T00:00:00Z</vt:filetime>
  </property>
</Properties>
</file>