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74" r:id="rId4"/>
    <p:sldId id="287" r:id="rId5"/>
    <p:sldId id="288" r:id="rId6"/>
    <p:sldId id="289" r:id="rId7"/>
    <p:sldId id="279" r:id="rId8"/>
    <p:sldId id="280" r:id="rId9"/>
    <p:sldId id="281" r:id="rId10"/>
    <p:sldId id="277" r:id="rId11"/>
    <p:sldId id="283" r:id="rId12"/>
    <p:sldId id="275" r:id="rId13"/>
    <p:sldId id="284" r:id="rId14"/>
    <p:sldId id="273" r:id="rId15"/>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p:restoredTop sz="84639" autoAdjust="0"/>
  </p:normalViewPr>
  <p:slideViewPr>
    <p:cSldViewPr>
      <p:cViewPr varScale="1">
        <p:scale>
          <a:sx n="72" d="100"/>
          <a:sy n="72" d="100"/>
        </p:scale>
        <p:origin x="176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1E4CA7A-EF86-F84A-B6FB-57E7296E7242}" type="datetimeFigureOut">
              <a:rPr lang="en-US" smtClean="0"/>
              <a:t>11/16/2020</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1E6A4A0-535F-924F-BD92-8B3EFA6D3C6D}" type="slidenum">
              <a:rPr lang="en-US" smtClean="0"/>
              <a:t>‹#›</a:t>
            </a:fld>
            <a:endParaRPr lang="en-US"/>
          </a:p>
        </p:txBody>
      </p:sp>
    </p:spTree>
    <p:extLst>
      <p:ext uri="{BB962C8B-B14F-4D97-AF65-F5344CB8AC3E}">
        <p14:creationId xmlns:p14="http://schemas.microsoft.com/office/powerpoint/2010/main" val="15993442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Course</a:t>
            </a:r>
            <a:r>
              <a:rPr lang="zh-CN" altLang="en-US" dirty="0"/>
              <a:t> </a:t>
            </a:r>
            <a:r>
              <a:rPr lang="en-US" altLang="zh-CN" dirty="0"/>
              <a:t>calendar!</a:t>
            </a:r>
            <a:endParaRPr lang="en-US" dirty="0"/>
          </a:p>
        </p:txBody>
      </p:sp>
      <p:sp>
        <p:nvSpPr>
          <p:cNvPr id="4" name="Slide Number Placeholder 3"/>
          <p:cNvSpPr>
            <a:spLocks noGrp="1"/>
          </p:cNvSpPr>
          <p:nvPr>
            <p:ph type="sldNum" sz="quarter" idx="10"/>
          </p:nvPr>
        </p:nvSpPr>
        <p:spPr/>
        <p:txBody>
          <a:bodyPr/>
          <a:lstStyle/>
          <a:p>
            <a:fld id="{11E6A4A0-535F-924F-BD92-8B3EFA6D3C6D}" type="slidenum">
              <a:rPr lang="en-US" smtClean="0"/>
              <a:t>1</a:t>
            </a:fld>
            <a:endParaRPr lang="en-US"/>
          </a:p>
        </p:txBody>
      </p:sp>
    </p:spTree>
    <p:extLst>
      <p:ext uri="{BB962C8B-B14F-4D97-AF65-F5344CB8AC3E}">
        <p14:creationId xmlns:p14="http://schemas.microsoft.com/office/powerpoint/2010/main" val="1301719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E6A4A0-535F-924F-BD92-8B3EFA6D3C6D}" type="slidenum">
              <a:rPr lang="en-US" smtClean="0"/>
              <a:t>11</a:t>
            </a:fld>
            <a:endParaRPr lang="en-US"/>
          </a:p>
        </p:txBody>
      </p:sp>
    </p:spTree>
    <p:extLst>
      <p:ext uri="{BB962C8B-B14F-4D97-AF65-F5344CB8AC3E}">
        <p14:creationId xmlns:p14="http://schemas.microsoft.com/office/powerpoint/2010/main" val="2914860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dirty="0"/>
              <a:t>Note that the apparent M:N relationship between MAINTENANCE and PART has been resolved through the use of the composite entity named MAINT_LINE. </a:t>
            </a:r>
          </a:p>
        </p:txBody>
      </p:sp>
      <p:sp>
        <p:nvSpPr>
          <p:cNvPr id="4" name="Slide Number Placeholder 3"/>
          <p:cNvSpPr>
            <a:spLocks noGrp="1"/>
          </p:cNvSpPr>
          <p:nvPr>
            <p:ph type="sldNum" sz="quarter" idx="10"/>
          </p:nvPr>
        </p:nvSpPr>
        <p:spPr/>
        <p:txBody>
          <a:bodyPr/>
          <a:lstStyle/>
          <a:p>
            <a:fld id="{11E6A4A0-535F-924F-BD92-8B3EFA6D3C6D}" type="slidenum">
              <a:rPr lang="en-US" smtClean="0"/>
              <a:t>12</a:t>
            </a:fld>
            <a:endParaRPr lang="en-US"/>
          </a:p>
        </p:txBody>
      </p:sp>
    </p:spTree>
    <p:extLst>
      <p:ext uri="{BB962C8B-B14F-4D97-AF65-F5344CB8AC3E}">
        <p14:creationId xmlns:p14="http://schemas.microsoft.com/office/powerpoint/2010/main" val="2914860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1E6A4A0-535F-924F-BD92-8B3EFA6D3C6D}" type="slidenum">
              <a:rPr lang="en-US" smtClean="0"/>
              <a:t>13</a:t>
            </a:fld>
            <a:endParaRPr lang="en-US"/>
          </a:p>
        </p:txBody>
      </p:sp>
    </p:spTree>
    <p:extLst>
      <p:ext uri="{BB962C8B-B14F-4D97-AF65-F5344CB8AC3E}">
        <p14:creationId xmlns:p14="http://schemas.microsoft.com/office/powerpoint/2010/main" val="2914860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11E6A4A0-535F-924F-BD92-8B3EFA6D3C6D}" type="slidenum">
              <a:rPr lang="en-US" smtClean="0"/>
              <a:t>14</a:t>
            </a:fld>
            <a:endParaRPr lang="en-US"/>
          </a:p>
        </p:txBody>
      </p:sp>
    </p:spTree>
    <p:extLst>
      <p:ext uri="{BB962C8B-B14F-4D97-AF65-F5344CB8AC3E}">
        <p14:creationId xmlns:p14="http://schemas.microsoft.com/office/powerpoint/2010/main" val="233288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Multivalued attributes are attributes that can have many values.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compound key is a key that consists of two or more simple keys that uniquely identify an entity occurrence.</a:t>
            </a:r>
          </a:p>
          <a:p>
            <a:endParaRPr lang="en-US" dirty="0"/>
          </a:p>
        </p:txBody>
      </p:sp>
      <p:sp>
        <p:nvSpPr>
          <p:cNvPr id="4" name="Slide Number Placeholder 3"/>
          <p:cNvSpPr>
            <a:spLocks noGrp="1"/>
          </p:cNvSpPr>
          <p:nvPr>
            <p:ph type="sldNum" sz="quarter" idx="10"/>
          </p:nvPr>
        </p:nvSpPr>
        <p:spPr/>
        <p:txBody>
          <a:bodyPr/>
          <a:lstStyle/>
          <a:p>
            <a:fld id="{11E6A4A0-535F-924F-BD92-8B3EFA6D3C6D}" type="slidenum">
              <a:rPr lang="en-US" smtClean="0"/>
              <a:t>3</a:t>
            </a:fld>
            <a:endParaRPr lang="en-US"/>
          </a:p>
        </p:txBody>
      </p:sp>
    </p:spTree>
    <p:extLst>
      <p:ext uri="{BB962C8B-B14F-4D97-AF65-F5344CB8AC3E}">
        <p14:creationId xmlns:p14="http://schemas.microsoft.com/office/powerpoint/2010/main" val="887580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a field for each expected value. It is an inappropriate "solution" as it creates unnecessary redundancies.</a:t>
            </a:r>
          </a:p>
        </p:txBody>
      </p:sp>
      <p:sp>
        <p:nvSpPr>
          <p:cNvPr id="4" name="Slide Number Placeholder 3"/>
          <p:cNvSpPr>
            <a:spLocks noGrp="1"/>
          </p:cNvSpPr>
          <p:nvPr>
            <p:ph type="sldNum" sz="quarter" idx="10"/>
          </p:nvPr>
        </p:nvSpPr>
        <p:spPr/>
        <p:txBody>
          <a:bodyPr/>
          <a:lstStyle/>
          <a:p>
            <a:fld id="{11E6A4A0-535F-924F-BD92-8B3EFA6D3C6D}" type="slidenum">
              <a:rPr lang="en-US" smtClean="0"/>
              <a:t>4</a:t>
            </a:fld>
            <a:endParaRPr lang="en-US"/>
          </a:p>
        </p:txBody>
      </p:sp>
    </p:spTree>
    <p:extLst>
      <p:ext uri="{BB962C8B-B14F-4D97-AF65-F5344CB8AC3E}">
        <p14:creationId xmlns:p14="http://schemas.microsoft.com/office/powerpoint/2010/main" val="887580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a field for each expected value. It is an inappropriate "solution" as it creates unnecessary redundancies.</a:t>
            </a:r>
          </a:p>
        </p:txBody>
      </p:sp>
      <p:sp>
        <p:nvSpPr>
          <p:cNvPr id="4" name="Slide Number Placeholder 3"/>
          <p:cNvSpPr>
            <a:spLocks noGrp="1"/>
          </p:cNvSpPr>
          <p:nvPr>
            <p:ph type="sldNum" sz="quarter" idx="10"/>
          </p:nvPr>
        </p:nvSpPr>
        <p:spPr/>
        <p:txBody>
          <a:bodyPr/>
          <a:lstStyle/>
          <a:p>
            <a:fld id="{11E6A4A0-535F-924F-BD92-8B3EFA6D3C6D}" type="slidenum">
              <a:rPr lang="en-US" smtClean="0"/>
              <a:t>5</a:t>
            </a:fld>
            <a:endParaRPr lang="en-US"/>
          </a:p>
        </p:txBody>
      </p:sp>
    </p:spTree>
    <p:extLst>
      <p:ext uri="{BB962C8B-B14F-4D97-AF65-F5344CB8AC3E}">
        <p14:creationId xmlns:p14="http://schemas.microsoft.com/office/powerpoint/2010/main" val="887580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E6A4A0-535F-924F-BD92-8B3EFA6D3C6D}" type="slidenum">
              <a:rPr lang="en-US" smtClean="0"/>
              <a:t>6</a:t>
            </a:fld>
            <a:endParaRPr lang="en-US"/>
          </a:p>
        </p:txBody>
      </p:sp>
    </p:spTree>
    <p:extLst>
      <p:ext uri="{BB962C8B-B14F-4D97-AF65-F5344CB8AC3E}">
        <p14:creationId xmlns:p14="http://schemas.microsoft.com/office/powerpoint/2010/main" val="887580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Weak (Non-Identifying) Relationship</a:t>
            </a:r>
          </a:p>
          <a:p>
            <a:endParaRPr lang="en-US" dirty="0"/>
          </a:p>
          <a:p>
            <a:pPr marL="171450" indent="-171450">
              <a:buFont typeface="Arial" panose="020B0604020202020204" pitchFamily="34" charset="0"/>
              <a:buChar char="•"/>
            </a:pPr>
            <a:r>
              <a:rPr lang="en-US" dirty="0"/>
              <a:t>Entity is existence-independent of other entities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PK of Child doesn’t contain PK component of Parent Entity</a:t>
            </a:r>
          </a:p>
          <a:p>
            <a:endParaRPr lang="en-US" dirty="0"/>
          </a:p>
          <a:p>
            <a:r>
              <a:rPr lang="en-US" dirty="0"/>
              <a:t>Strong (Identifying) Relationship</a:t>
            </a:r>
          </a:p>
          <a:p>
            <a:endParaRPr lang="en-US" dirty="0"/>
          </a:p>
          <a:p>
            <a:pPr marL="171450" indent="-171450">
              <a:buFont typeface="Arial" panose="020B0604020202020204" pitchFamily="34" charset="0"/>
              <a:buChar char="•"/>
            </a:pPr>
            <a:r>
              <a:rPr lang="en-US" dirty="0"/>
              <a:t>Child entity is existence-dependent on parent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PK of Child Entity contains PK component of Parent Entity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Usually occurs utilizing a composite key for primary key</a:t>
            </a:r>
          </a:p>
        </p:txBody>
      </p:sp>
      <p:sp>
        <p:nvSpPr>
          <p:cNvPr id="4" name="Slide Number Placeholder 3"/>
          <p:cNvSpPr>
            <a:spLocks noGrp="1"/>
          </p:cNvSpPr>
          <p:nvPr>
            <p:ph type="sldNum" sz="quarter" idx="10"/>
          </p:nvPr>
        </p:nvSpPr>
        <p:spPr/>
        <p:txBody>
          <a:bodyPr/>
          <a:lstStyle/>
          <a:p>
            <a:fld id="{11E6A4A0-535F-924F-BD92-8B3EFA6D3C6D}" type="slidenum">
              <a:rPr lang="en-US" smtClean="0"/>
              <a:t>7</a:t>
            </a:fld>
            <a:endParaRPr lang="en-US"/>
          </a:p>
        </p:txBody>
      </p:sp>
    </p:spTree>
    <p:extLst>
      <p:ext uri="{BB962C8B-B14F-4D97-AF65-F5344CB8AC3E}">
        <p14:creationId xmlns:p14="http://schemas.microsoft.com/office/powerpoint/2010/main" val="2914860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this case, a weak relationship exists between COURSE and CLASS because CRS_CODE (the primary key of the</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parent entity) is only a foreign key in the CLASS entity. In this example, the CLASS primary key did not inherit a</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primary key component from the COURSE entity.</a:t>
            </a:r>
          </a:p>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6811E18-6E80-3947-B150-676AB432F037}" type="slidenum">
              <a:rPr lang="en-US" smtClean="0"/>
              <a:t>8</a:t>
            </a:fld>
            <a:endParaRPr lang="en-US"/>
          </a:p>
        </p:txBody>
      </p:sp>
    </p:spTree>
    <p:extLst>
      <p:ext uri="{BB962C8B-B14F-4D97-AF65-F5344CB8AC3E}">
        <p14:creationId xmlns:p14="http://schemas.microsoft.com/office/powerpoint/2010/main" val="33744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this case, the CLASS entity primary key is composed of CRS_CODE and CLASS_SECTION. Therefore, a strong</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relationship exists between COURSE and CLASS because CRS_CODE (the primary key of the parent entity) is a</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primary key component in the CLASS entity. In other words, the CLASS primary key did inherit a primary key</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component</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from the COURSE entity.</a:t>
            </a:r>
          </a:p>
        </p:txBody>
      </p:sp>
      <p:sp>
        <p:nvSpPr>
          <p:cNvPr id="4" name="Slide Number Placeholder 3"/>
          <p:cNvSpPr>
            <a:spLocks noGrp="1"/>
          </p:cNvSpPr>
          <p:nvPr>
            <p:ph type="sldNum" sz="quarter" idx="10"/>
          </p:nvPr>
        </p:nvSpPr>
        <p:spPr/>
        <p:txBody>
          <a:bodyPr/>
          <a:lstStyle/>
          <a:p>
            <a:fld id="{B6811E18-6E80-3947-B150-676AB432F037}" type="slidenum">
              <a:rPr lang="en-US" smtClean="0"/>
              <a:t>9</a:t>
            </a:fld>
            <a:endParaRPr lang="en-US"/>
          </a:p>
        </p:txBody>
      </p:sp>
    </p:spTree>
    <p:extLst>
      <p:ext uri="{BB962C8B-B14F-4D97-AF65-F5344CB8AC3E}">
        <p14:creationId xmlns:p14="http://schemas.microsoft.com/office/powerpoint/2010/main" val="1421794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E6A4A0-535F-924F-BD92-8B3EFA6D3C6D}" type="slidenum">
              <a:rPr lang="en-US" smtClean="0"/>
              <a:t>10</a:t>
            </a:fld>
            <a:endParaRPr lang="en-US"/>
          </a:p>
        </p:txBody>
      </p:sp>
    </p:spTree>
    <p:extLst>
      <p:ext uri="{BB962C8B-B14F-4D97-AF65-F5344CB8AC3E}">
        <p14:creationId xmlns:p14="http://schemas.microsoft.com/office/powerpoint/2010/main" val="2914860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D2533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D2533C"/>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D2533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365760"/>
          </a:xfrm>
          <a:custGeom>
            <a:avLst/>
            <a:gdLst/>
            <a:ahLst/>
            <a:cxnLst/>
            <a:rect l="l" t="t" r="r" b="b"/>
            <a:pathLst>
              <a:path w="9144000" h="365760">
                <a:moveTo>
                  <a:pt x="0" y="0"/>
                </a:moveTo>
                <a:lnTo>
                  <a:pt x="9144000" y="0"/>
                </a:lnTo>
                <a:lnTo>
                  <a:pt x="9144000" y="365760"/>
                </a:lnTo>
                <a:lnTo>
                  <a:pt x="0" y="365760"/>
                </a:lnTo>
                <a:lnTo>
                  <a:pt x="0" y="0"/>
                </a:lnTo>
                <a:close/>
              </a:path>
            </a:pathLst>
          </a:custGeom>
          <a:solidFill>
            <a:srgbClr val="A4B1A9"/>
          </a:solidFill>
        </p:spPr>
        <p:txBody>
          <a:bodyPr wrap="square" lIns="0" tIns="0" rIns="0" bIns="0" rtlCol="0"/>
          <a:lstStyle/>
          <a:p>
            <a:endParaRPr/>
          </a:p>
        </p:txBody>
      </p:sp>
      <p:sp>
        <p:nvSpPr>
          <p:cNvPr id="17" name="bk object 17"/>
          <p:cNvSpPr/>
          <p:nvPr/>
        </p:nvSpPr>
        <p:spPr>
          <a:xfrm>
            <a:off x="462965" y="685803"/>
            <a:ext cx="8147634" cy="583573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365760"/>
          </a:xfrm>
          <a:custGeom>
            <a:avLst/>
            <a:gdLst/>
            <a:ahLst/>
            <a:cxnLst/>
            <a:rect l="l" t="t" r="r" b="b"/>
            <a:pathLst>
              <a:path w="9144000" h="365760">
                <a:moveTo>
                  <a:pt x="0" y="0"/>
                </a:moveTo>
                <a:lnTo>
                  <a:pt x="9144000" y="0"/>
                </a:lnTo>
                <a:lnTo>
                  <a:pt x="9144000" y="365760"/>
                </a:lnTo>
                <a:lnTo>
                  <a:pt x="0" y="365760"/>
                </a:lnTo>
                <a:lnTo>
                  <a:pt x="0" y="0"/>
                </a:lnTo>
                <a:close/>
              </a:path>
            </a:pathLst>
          </a:custGeom>
          <a:solidFill>
            <a:srgbClr val="A4B1A9"/>
          </a:solidFill>
        </p:spPr>
        <p:txBody>
          <a:bodyPr wrap="square" lIns="0" tIns="0" rIns="0" bIns="0" rtlCol="0"/>
          <a:lstStyle/>
          <a:p>
            <a:endParaRPr/>
          </a:p>
        </p:txBody>
      </p:sp>
      <p:sp>
        <p:nvSpPr>
          <p:cNvPr id="2" name="Holder 2"/>
          <p:cNvSpPr>
            <a:spLocks noGrp="1"/>
          </p:cNvSpPr>
          <p:nvPr>
            <p:ph type="title"/>
          </p:nvPr>
        </p:nvSpPr>
        <p:spPr>
          <a:xfrm>
            <a:off x="535940" y="723900"/>
            <a:ext cx="8072119" cy="609600"/>
          </a:xfrm>
          <a:prstGeom prst="rect">
            <a:avLst/>
          </a:prstGeom>
        </p:spPr>
        <p:txBody>
          <a:bodyPr wrap="square" lIns="0" tIns="0" rIns="0" bIns="0">
            <a:spAutoFit/>
          </a:bodyPr>
          <a:lstStyle>
            <a:lvl1pPr>
              <a:defRPr sz="4000" b="0" i="0">
                <a:solidFill>
                  <a:srgbClr val="D2533C"/>
                </a:solidFill>
                <a:latin typeface="Arial"/>
                <a:cs typeface="Arial"/>
              </a:defRPr>
            </a:lvl1pPr>
          </a:lstStyle>
          <a:p>
            <a:endParaRPr/>
          </a:p>
        </p:txBody>
      </p:sp>
      <p:sp>
        <p:nvSpPr>
          <p:cNvPr id="3" name="Holder 3"/>
          <p:cNvSpPr>
            <a:spLocks noGrp="1"/>
          </p:cNvSpPr>
          <p:nvPr>
            <p:ph type="body" idx="1"/>
          </p:nvPr>
        </p:nvSpPr>
        <p:spPr>
          <a:xfrm>
            <a:off x="535940" y="1646925"/>
            <a:ext cx="8072119" cy="476758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11/16/2020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 y="3398520"/>
            <a:ext cx="7848600" cy="1905"/>
          </a:xfrm>
          <a:custGeom>
            <a:avLst/>
            <a:gdLst/>
            <a:ahLst/>
            <a:cxnLst/>
            <a:rect l="l" t="t" r="r" b="b"/>
            <a:pathLst>
              <a:path w="7848600" h="1904">
                <a:moveTo>
                  <a:pt x="0" y="0"/>
                </a:moveTo>
                <a:lnTo>
                  <a:pt x="7848594" y="1587"/>
                </a:lnTo>
              </a:path>
            </a:pathLst>
          </a:custGeom>
          <a:ln w="19049">
            <a:solidFill>
              <a:srgbClr val="DC694C"/>
            </a:solidFill>
          </a:ln>
        </p:spPr>
        <p:txBody>
          <a:bodyPr wrap="square" lIns="0" tIns="0" rIns="0" bIns="0" rtlCol="0"/>
          <a:lstStyle/>
          <a:p>
            <a:endParaRPr/>
          </a:p>
        </p:txBody>
      </p:sp>
      <p:sp>
        <p:nvSpPr>
          <p:cNvPr id="3" name="object 3"/>
          <p:cNvSpPr txBox="1">
            <a:spLocks noGrp="1"/>
          </p:cNvSpPr>
          <p:nvPr>
            <p:ph type="title"/>
          </p:nvPr>
        </p:nvSpPr>
        <p:spPr>
          <a:xfrm>
            <a:off x="838200" y="1219200"/>
            <a:ext cx="7467600" cy="3473515"/>
          </a:xfrm>
          <a:prstGeom prst="rect">
            <a:avLst/>
          </a:prstGeom>
        </p:spPr>
        <p:txBody>
          <a:bodyPr vert="horz" wrap="square" lIns="0" tIns="0" rIns="0" bIns="0" rtlCol="0">
            <a:spAutoFit/>
          </a:bodyPr>
          <a:lstStyle/>
          <a:p>
            <a:pPr marL="12700" marR="5080" algn="l">
              <a:lnSpc>
                <a:spcPct val="99400"/>
              </a:lnSpc>
            </a:pPr>
            <a:br>
              <a:rPr lang="en-US" sz="4400" spc="-70" dirty="0"/>
            </a:br>
            <a:br>
              <a:rPr lang="en-US" sz="4400" spc="-70" dirty="0"/>
            </a:br>
            <a:r>
              <a:rPr lang="en-US" sz="4400" spc="-70" dirty="0"/>
              <a:t>Assignment 3 Review</a:t>
            </a:r>
            <a:br>
              <a:rPr lang="en-US" sz="4400" spc="-70" dirty="0"/>
            </a:br>
            <a:br>
              <a:rPr lang="en-US" sz="4800" spc="-100" dirty="0"/>
            </a:br>
            <a:endParaRPr sz="4800" dirty="0"/>
          </a:p>
        </p:txBody>
      </p:sp>
      <p:sp>
        <p:nvSpPr>
          <p:cNvPr id="4" name="object 4"/>
          <p:cNvSpPr txBox="1"/>
          <p:nvPr/>
        </p:nvSpPr>
        <p:spPr>
          <a:xfrm>
            <a:off x="764540" y="3488009"/>
            <a:ext cx="2703195" cy="1314555"/>
          </a:xfrm>
          <a:prstGeom prst="rect">
            <a:avLst/>
          </a:prstGeom>
        </p:spPr>
        <p:txBody>
          <a:bodyPr vert="horz" wrap="square" lIns="0" tIns="0" rIns="0" bIns="0" rtlCol="0">
            <a:spAutoFit/>
          </a:bodyPr>
          <a:lstStyle/>
          <a:p>
            <a:pPr marL="12700" marR="5080">
              <a:lnSpc>
                <a:spcPct val="117200"/>
              </a:lnSpc>
            </a:pPr>
            <a:r>
              <a:rPr sz="2400" dirty="0">
                <a:solidFill>
                  <a:srgbClr val="57576E"/>
                </a:solidFill>
                <a:latin typeface="Arial"/>
                <a:cs typeface="Arial"/>
              </a:rPr>
              <a:t>Database</a:t>
            </a:r>
            <a:r>
              <a:rPr sz="2400" spc="-100" dirty="0">
                <a:solidFill>
                  <a:srgbClr val="57576E"/>
                </a:solidFill>
                <a:latin typeface="Arial"/>
                <a:cs typeface="Arial"/>
              </a:rPr>
              <a:t> </a:t>
            </a:r>
            <a:r>
              <a:rPr sz="2400" dirty="0">
                <a:solidFill>
                  <a:srgbClr val="57576E"/>
                </a:solidFill>
                <a:latin typeface="Arial"/>
                <a:cs typeface="Arial"/>
              </a:rPr>
              <a:t>Concepts </a:t>
            </a:r>
            <a:endParaRPr lang="en-US" sz="2400" dirty="0">
              <a:solidFill>
                <a:srgbClr val="57576E"/>
              </a:solidFill>
              <a:latin typeface="Arial"/>
              <a:cs typeface="Arial"/>
            </a:endParaRPr>
          </a:p>
          <a:p>
            <a:pPr marL="12700" marR="5080">
              <a:lnSpc>
                <a:spcPct val="117200"/>
              </a:lnSpc>
            </a:pPr>
            <a:r>
              <a:rPr lang="en-US" altLang="zh-CN" sz="2400">
                <a:solidFill>
                  <a:srgbClr val="57576E"/>
                </a:solidFill>
                <a:latin typeface="Arial"/>
                <a:cs typeface="Arial"/>
              </a:rPr>
              <a:t>Spring 2021</a:t>
            </a:r>
            <a:endParaRPr lang="en-US" sz="2400">
              <a:solidFill>
                <a:srgbClr val="57576E"/>
              </a:solidFill>
              <a:latin typeface="Arial"/>
              <a:cs typeface="Arial"/>
            </a:endParaRPr>
          </a:p>
          <a:p>
            <a:pPr marL="12700">
              <a:lnSpc>
                <a:spcPct val="100000"/>
              </a:lnSpc>
              <a:spcBef>
                <a:spcPts val="620"/>
              </a:spcBef>
            </a:pPr>
            <a:r>
              <a:rPr sz="2400" spc="-15">
                <a:solidFill>
                  <a:srgbClr val="57576E"/>
                </a:solidFill>
                <a:latin typeface="Arial"/>
                <a:cs typeface="Arial"/>
              </a:rPr>
              <a:t>Week</a:t>
            </a:r>
            <a:r>
              <a:rPr sz="2400" spc="-85">
                <a:solidFill>
                  <a:srgbClr val="57576E"/>
                </a:solidFill>
                <a:latin typeface="Arial"/>
                <a:cs typeface="Arial"/>
              </a:rPr>
              <a:t> </a:t>
            </a:r>
            <a:r>
              <a:rPr lang="en-US" altLang="zh-CN" sz="2400" dirty="0">
                <a:solidFill>
                  <a:srgbClr val="57576E"/>
                </a:solidFill>
                <a:latin typeface="Arial"/>
                <a:cs typeface="Arial"/>
              </a:rPr>
              <a:t>7</a:t>
            </a:r>
            <a:endParaRPr sz="2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A3Q6 - Ch4Q9</a:t>
            </a:r>
          </a:p>
        </p:txBody>
      </p:sp>
      <p:sp>
        <p:nvSpPr>
          <p:cNvPr id="3" name="Text Placeholder 2"/>
          <p:cNvSpPr>
            <a:spLocks noGrp="1"/>
          </p:cNvSpPr>
          <p:nvPr>
            <p:ph type="body" idx="1"/>
          </p:nvPr>
        </p:nvSpPr>
        <p:spPr>
          <a:xfrm>
            <a:off x="533400" y="1488519"/>
            <a:ext cx="8382000" cy="1477328"/>
          </a:xfrm>
        </p:spPr>
        <p:txBody>
          <a:bodyPr/>
          <a:lstStyle/>
          <a:p>
            <a:r>
              <a:rPr lang="en-US" sz="2400" dirty="0">
                <a:latin typeface="Arial" panose="020B0604020202020204" pitchFamily="34" charset="0"/>
                <a:cs typeface="Arial" panose="020B0604020202020204" pitchFamily="34" charset="0"/>
              </a:rPr>
              <a:t>What two courses of action are available to a designer when encountering a multivalued attribute? (Hint: give both the "very poor" solution, and the preferred solution.)</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1347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A3Q7 - Ch4Q13</a:t>
            </a:r>
          </a:p>
        </p:txBody>
      </p:sp>
      <p:sp>
        <p:nvSpPr>
          <p:cNvPr id="3" name="Text Placeholder 2"/>
          <p:cNvSpPr>
            <a:spLocks noGrp="1"/>
          </p:cNvSpPr>
          <p:nvPr>
            <p:ph type="body" idx="1"/>
          </p:nvPr>
        </p:nvSpPr>
        <p:spPr>
          <a:xfrm>
            <a:off x="533400" y="1447800"/>
            <a:ext cx="8379460" cy="1846659"/>
          </a:xfrm>
        </p:spPr>
        <p:txBody>
          <a:bodyPr/>
          <a:lstStyle/>
          <a:p>
            <a:r>
              <a:rPr lang="en-US" sz="2000" dirty="0">
                <a:latin typeface="Arial" panose="020B0604020202020204" pitchFamily="34" charset="0"/>
                <a:cs typeface="Arial" panose="020B0604020202020204" pitchFamily="34" charset="0"/>
              </a:rPr>
              <a:t>How is a composite entity represented in an ERD, and what is its function? See Figure 4.23 or 4.25 to write out the tables and some attributes for the relationship of the composite entity. For example, TABLE_NAME (</a:t>
            </a:r>
            <a:r>
              <a:rPr lang="en-US" sz="2000" u="sng" dirty="0">
                <a:latin typeface="Arial" panose="020B0604020202020204" pitchFamily="34" charset="0"/>
                <a:cs typeface="Arial" panose="020B0604020202020204" pitchFamily="34" charset="0"/>
              </a:rPr>
              <a:t>PK_ATTRIBUTE</a:t>
            </a:r>
            <a:r>
              <a:rPr lang="en-US" sz="2000" dirty="0">
                <a:latin typeface="Arial" panose="020B0604020202020204" pitchFamily="34" charset="0"/>
                <a:cs typeface="Arial" panose="020B0604020202020204" pitchFamily="34" charset="0"/>
              </a:rPr>
              <a:t>, ATTRIBUTE2...) TABLE_NAME2 (</a:t>
            </a:r>
            <a:r>
              <a:rPr lang="en-US" sz="2000" u="sng" dirty="0">
                <a:latin typeface="Arial" panose="020B0604020202020204" pitchFamily="34" charset="0"/>
                <a:cs typeface="Arial" panose="020B0604020202020204" pitchFamily="34" charset="0"/>
              </a:rPr>
              <a:t>PK_ATTRIBUTE</a:t>
            </a:r>
            <a:r>
              <a:rPr lang="en-US" sz="2000" dirty="0">
                <a:latin typeface="Arial" panose="020B0604020202020204" pitchFamily="34" charset="0"/>
                <a:cs typeface="Arial" panose="020B0604020202020204" pitchFamily="34" charset="0"/>
              </a:rPr>
              <a:t>, ATTRIBUTE2...) etc.</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125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A3Q8 - Ch4Q5</a:t>
            </a:r>
          </a:p>
        </p:txBody>
      </p:sp>
      <p:sp>
        <p:nvSpPr>
          <p:cNvPr id="3" name="Text Placeholder 2"/>
          <p:cNvSpPr>
            <a:spLocks noGrp="1"/>
          </p:cNvSpPr>
          <p:nvPr>
            <p:ph type="body" idx="1"/>
          </p:nvPr>
        </p:nvSpPr>
        <p:spPr>
          <a:xfrm>
            <a:off x="535940" y="1524000"/>
            <a:ext cx="8379460" cy="1107996"/>
          </a:xfrm>
        </p:spPr>
        <p:txBody>
          <a:bodyPr/>
          <a:lstStyle/>
          <a:p>
            <a:r>
              <a:rPr lang="en-US" sz="2400" dirty="0">
                <a:latin typeface="Arial" panose="020B0604020202020204" pitchFamily="34" charset="0"/>
                <a:cs typeface="Arial" panose="020B0604020202020204" pitchFamily="34" charset="0"/>
              </a:rPr>
              <a:t>Suppose you are working within the framework of the conceptual model in Figure Q4.5.</a:t>
            </a:r>
          </a:p>
          <a:p>
            <a:r>
              <a:rPr lang="en-US" sz="2400" dirty="0"/>
              <a:t>Write </a:t>
            </a:r>
            <a:r>
              <a:rPr lang="en-US" sz="2400" b="1" u="sng" dirty="0"/>
              <a:t>at least 5</a:t>
            </a:r>
            <a:r>
              <a:rPr lang="en-US" sz="2400" dirty="0"/>
              <a:t> the business rules that are reflected in it.</a:t>
            </a:r>
            <a:endParaRPr lang="en-US"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228600" y="2667000"/>
            <a:ext cx="8631767" cy="3048000"/>
          </a:xfrm>
          <a:prstGeom prst="rect">
            <a:avLst/>
          </a:prstGeom>
        </p:spPr>
      </p:pic>
    </p:spTree>
    <p:extLst>
      <p:ext uri="{BB962C8B-B14F-4D97-AF65-F5344CB8AC3E}">
        <p14:creationId xmlns:p14="http://schemas.microsoft.com/office/powerpoint/2010/main" val="174812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A3Q9 - Ch4Q18</a:t>
            </a:r>
          </a:p>
        </p:txBody>
      </p:sp>
      <p:sp>
        <p:nvSpPr>
          <p:cNvPr id="3" name="Text Placeholder 2"/>
          <p:cNvSpPr>
            <a:spLocks noGrp="1"/>
          </p:cNvSpPr>
          <p:nvPr>
            <p:ph type="body" idx="1"/>
          </p:nvPr>
        </p:nvSpPr>
        <p:spPr>
          <a:xfrm>
            <a:off x="535940" y="1646924"/>
            <a:ext cx="8379460" cy="738664"/>
          </a:xfrm>
        </p:spPr>
        <p:txBody>
          <a:bodyPr/>
          <a:lstStyle/>
          <a:p>
            <a:r>
              <a:rPr lang="en-US" sz="2400" dirty="0">
                <a:latin typeface="Arial" panose="020B0604020202020204" pitchFamily="34" charset="0"/>
                <a:cs typeface="Arial" panose="020B0604020202020204" pitchFamily="34" charset="0"/>
              </a:rPr>
              <a:t> Write at least five business rules reflected in this ERD (see Fig. Q4.17).</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743200"/>
            <a:ext cx="7543799" cy="3429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8314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39" y="1566163"/>
            <a:ext cx="8227061" cy="4667945"/>
          </a:xfrm>
          <a:prstGeom prst="rect">
            <a:avLst/>
          </a:prstGeom>
        </p:spPr>
        <p:txBody>
          <a:bodyPr vert="horz" wrap="square" lIns="0" tIns="0" rIns="0" bIns="0" rtlCol="0">
            <a:spAutoFit/>
          </a:bodyPr>
          <a:lstStyle/>
          <a:p>
            <a:pPr marL="469900" marR="5080" indent="-457200">
              <a:lnSpc>
                <a:spcPts val="2100"/>
              </a:lnSpc>
              <a:buClr>
                <a:srgbClr val="93A299"/>
              </a:buClr>
              <a:buSzPct val="85000"/>
              <a:buFont typeface="+mj-lt"/>
              <a:buAutoNum type="arabicPeriod"/>
              <a:tabLst>
                <a:tab pos="469900" algn="l"/>
              </a:tabLst>
            </a:pPr>
            <a:r>
              <a:rPr sz="2000" dirty="0">
                <a:solidFill>
                  <a:srgbClr val="292934"/>
                </a:solidFill>
                <a:latin typeface="Arial"/>
                <a:cs typeface="Arial"/>
              </a:rPr>
              <a:t>Find the customer </a:t>
            </a:r>
            <a:r>
              <a:rPr sz="2000" spc="-20" dirty="0">
                <a:solidFill>
                  <a:srgbClr val="292934"/>
                </a:solidFill>
                <a:latin typeface="Arial"/>
                <a:cs typeface="Arial"/>
              </a:rPr>
              <a:t>number, </a:t>
            </a:r>
            <a:r>
              <a:rPr sz="2000" dirty="0">
                <a:solidFill>
                  <a:srgbClr val="292934"/>
                </a:solidFill>
                <a:latin typeface="Arial"/>
                <a:cs typeface="Arial"/>
              </a:rPr>
              <a:t>last name, first name, and current  balance for every customer whose balance </a:t>
            </a:r>
            <a:r>
              <a:rPr sz="2000" dirty="0">
                <a:solidFill>
                  <a:srgbClr val="FF0000"/>
                </a:solidFill>
                <a:latin typeface="Arial"/>
                <a:cs typeface="Arial"/>
              </a:rPr>
              <a:t>exceeds </a:t>
            </a:r>
            <a:r>
              <a:rPr sz="2000" dirty="0">
                <a:solidFill>
                  <a:srgbClr val="292934"/>
                </a:solidFill>
                <a:latin typeface="Arial"/>
                <a:cs typeface="Arial"/>
              </a:rPr>
              <a:t>the credit</a:t>
            </a:r>
            <a:r>
              <a:rPr sz="2000" spc="-114" dirty="0">
                <a:solidFill>
                  <a:srgbClr val="292934"/>
                </a:solidFill>
                <a:latin typeface="Arial"/>
                <a:cs typeface="Arial"/>
              </a:rPr>
              <a:t> </a:t>
            </a:r>
            <a:r>
              <a:rPr sz="2000" dirty="0">
                <a:solidFill>
                  <a:srgbClr val="292934"/>
                </a:solidFill>
                <a:latin typeface="Arial"/>
                <a:cs typeface="Arial"/>
              </a:rPr>
              <a:t>limit</a:t>
            </a:r>
            <a:endParaRPr sz="2000" dirty="0">
              <a:latin typeface="Arial"/>
              <a:cs typeface="Arial"/>
            </a:endParaRPr>
          </a:p>
          <a:p>
            <a:pPr marL="469900" marR="398780" indent="-457200">
              <a:lnSpc>
                <a:spcPts val="2120"/>
              </a:lnSpc>
              <a:spcBef>
                <a:spcPts val="565"/>
              </a:spcBef>
              <a:buClr>
                <a:srgbClr val="93A299"/>
              </a:buClr>
              <a:buSzPct val="85000"/>
              <a:buFont typeface="+mj-lt"/>
              <a:buAutoNum type="arabicPeriod"/>
              <a:tabLst>
                <a:tab pos="469900" algn="l"/>
              </a:tabLst>
            </a:pPr>
            <a:r>
              <a:rPr sz="2000" dirty="0">
                <a:solidFill>
                  <a:srgbClr val="292934"/>
                </a:solidFill>
                <a:latin typeface="Arial"/>
                <a:cs typeface="Arial"/>
              </a:rPr>
              <a:t>List the part number and description of every part that is in  warehouse number 2 </a:t>
            </a:r>
            <a:r>
              <a:rPr sz="2000" dirty="0">
                <a:solidFill>
                  <a:srgbClr val="FF0000"/>
                </a:solidFill>
                <a:latin typeface="Arial"/>
                <a:cs typeface="Arial"/>
              </a:rPr>
              <a:t>and </a:t>
            </a:r>
            <a:r>
              <a:rPr sz="2000" dirty="0">
                <a:solidFill>
                  <a:srgbClr val="292934"/>
                </a:solidFill>
                <a:latin typeface="Arial"/>
                <a:cs typeface="Arial"/>
              </a:rPr>
              <a:t>that has </a:t>
            </a:r>
            <a:r>
              <a:rPr sz="2000" dirty="0">
                <a:solidFill>
                  <a:srgbClr val="FF0000"/>
                </a:solidFill>
                <a:latin typeface="Arial"/>
                <a:cs typeface="Arial"/>
              </a:rPr>
              <a:t>more than </a:t>
            </a:r>
            <a:r>
              <a:rPr sz="2000" dirty="0">
                <a:solidFill>
                  <a:srgbClr val="292934"/>
                </a:solidFill>
                <a:latin typeface="Arial"/>
                <a:cs typeface="Arial"/>
              </a:rPr>
              <a:t>15 units on</a:t>
            </a:r>
            <a:r>
              <a:rPr sz="2000" spc="-120" dirty="0">
                <a:solidFill>
                  <a:srgbClr val="292934"/>
                </a:solidFill>
                <a:latin typeface="Arial"/>
                <a:cs typeface="Arial"/>
              </a:rPr>
              <a:t> </a:t>
            </a:r>
            <a:r>
              <a:rPr sz="2000" dirty="0">
                <a:solidFill>
                  <a:srgbClr val="292934"/>
                </a:solidFill>
                <a:latin typeface="Arial"/>
                <a:cs typeface="Arial"/>
              </a:rPr>
              <a:t>hand.</a:t>
            </a:r>
            <a:endParaRPr sz="2000" dirty="0">
              <a:latin typeface="Arial"/>
              <a:cs typeface="Arial"/>
            </a:endParaRPr>
          </a:p>
          <a:p>
            <a:pPr marL="469900" marR="427990" indent="-457200">
              <a:lnSpc>
                <a:spcPts val="2120"/>
              </a:lnSpc>
              <a:spcBef>
                <a:spcPts val="560"/>
              </a:spcBef>
              <a:buClr>
                <a:srgbClr val="93A299"/>
              </a:buClr>
              <a:buSzPct val="85000"/>
              <a:buFont typeface="+mj-lt"/>
              <a:buAutoNum type="arabicPeriod"/>
              <a:tabLst>
                <a:tab pos="469900" algn="l"/>
              </a:tabLst>
            </a:pPr>
            <a:r>
              <a:rPr sz="2000" dirty="0">
                <a:solidFill>
                  <a:srgbClr val="292934"/>
                </a:solidFill>
                <a:latin typeface="Arial"/>
                <a:cs typeface="Arial"/>
              </a:rPr>
              <a:t>List the part number and price of every part that is classified</a:t>
            </a:r>
            <a:r>
              <a:rPr sz="2000" spc="-125" dirty="0">
                <a:solidFill>
                  <a:srgbClr val="292934"/>
                </a:solidFill>
                <a:latin typeface="Arial"/>
                <a:cs typeface="Arial"/>
              </a:rPr>
              <a:t> </a:t>
            </a:r>
            <a:r>
              <a:rPr sz="2000" dirty="0">
                <a:solidFill>
                  <a:srgbClr val="292934"/>
                </a:solidFill>
                <a:latin typeface="Arial"/>
                <a:cs typeface="Arial"/>
              </a:rPr>
              <a:t>as  hardware </a:t>
            </a:r>
            <a:r>
              <a:rPr sz="2000" dirty="0">
                <a:solidFill>
                  <a:srgbClr val="FF0000"/>
                </a:solidFill>
                <a:latin typeface="Arial"/>
                <a:cs typeface="Arial"/>
              </a:rPr>
              <a:t>or </a:t>
            </a:r>
            <a:r>
              <a:rPr sz="2000" dirty="0">
                <a:solidFill>
                  <a:srgbClr val="292934"/>
                </a:solidFill>
                <a:latin typeface="Arial"/>
                <a:cs typeface="Arial"/>
              </a:rPr>
              <a:t>that costs </a:t>
            </a:r>
            <a:r>
              <a:rPr sz="2000" dirty="0">
                <a:solidFill>
                  <a:srgbClr val="FF0000"/>
                </a:solidFill>
                <a:latin typeface="Arial"/>
                <a:cs typeface="Arial"/>
              </a:rPr>
              <a:t>more than</a:t>
            </a:r>
            <a:r>
              <a:rPr sz="2000" spc="-120" dirty="0">
                <a:solidFill>
                  <a:srgbClr val="FF0000"/>
                </a:solidFill>
                <a:latin typeface="Arial"/>
                <a:cs typeface="Arial"/>
              </a:rPr>
              <a:t> </a:t>
            </a:r>
            <a:r>
              <a:rPr sz="2000" spc="-5" dirty="0">
                <a:solidFill>
                  <a:srgbClr val="292934"/>
                </a:solidFill>
                <a:latin typeface="Arial"/>
                <a:cs typeface="Arial"/>
              </a:rPr>
              <a:t>$200.</a:t>
            </a:r>
            <a:endParaRPr sz="2000" dirty="0">
              <a:latin typeface="Arial"/>
              <a:cs typeface="Arial"/>
            </a:endParaRPr>
          </a:p>
          <a:p>
            <a:pPr marL="469900" marR="709295" indent="-457200">
              <a:lnSpc>
                <a:spcPts val="2220"/>
              </a:lnSpc>
              <a:spcBef>
                <a:spcPts val="420"/>
              </a:spcBef>
              <a:buClr>
                <a:srgbClr val="93A299"/>
              </a:buClr>
              <a:buSzPct val="85000"/>
              <a:buFont typeface="+mj-lt"/>
              <a:buAutoNum type="arabicPeriod"/>
              <a:tabLst>
                <a:tab pos="469900" algn="l"/>
              </a:tabLst>
            </a:pPr>
            <a:r>
              <a:rPr lang="en-US" sz="2000" dirty="0">
                <a:solidFill>
                  <a:srgbClr val="292934"/>
                </a:solidFill>
                <a:latin typeface="Arial"/>
                <a:cs typeface="Arial"/>
              </a:rPr>
              <a:t>Update the quoted price to $139.99, for the order line</a:t>
            </a:r>
            <a:r>
              <a:rPr lang="en-US" sz="2000" spc="-105" dirty="0">
                <a:solidFill>
                  <a:srgbClr val="292934"/>
                </a:solidFill>
                <a:latin typeface="Arial"/>
                <a:cs typeface="Arial"/>
              </a:rPr>
              <a:t> </a:t>
            </a:r>
            <a:r>
              <a:rPr lang="en-US" sz="2000" dirty="0">
                <a:solidFill>
                  <a:srgbClr val="292934"/>
                </a:solidFill>
                <a:latin typeface="Arial"/>
                <a:cs typeface="Arial"/>
              </a:rPr>
              <a:t>whose  </a:t>
            </a:r>
            <a:r>
              <a:rPr lang="en-US" sz="2000" dirty="0" err="1">
                <a:solidFill>
                  <a:srgbClr val="292934"/>
                </a:solidFill>
                <a:latin typeface="Arial"/>
                <a:cs typeface="Arial"/>
              </a:rPr>
              <a:t>order_number</a:t>
            </a:r>
            <a:r>
              <a:rPr lang="en-US" sz="2000" dirty="0">
                <a:solidFill>
                  <a:srgbClr val="292934"/>
                </a:solidFill>
                <a:latin typeface="Arial"/>
                <a:cs typeface="Arial"/>
              </a:rPr>
              <a:t> is 12491, and whose quoted price is</a:t>
            </a:r>
            <a:r>
              <a:rPr lang="en-US" sz="2000" spc="-110" dirty="0">
                <a:solidFill>
                  <a:srgbClr val="292934"/>
                </a:solidFill>
                <a:latin typeface="Arial"/>
                <a:cs typeface="Arial"/>
              </a:rPr>
              <a:t> </a:t>
            </a:r>
            <a:r>
              <a:rPr lang="en-US" sz="2000" dirty="0">
                <a:solidFill>
                  <a:srgbClr val="292934"/>
                </a:solidFill>
                <a:latin typeface="Arial"/>
                <a:cs typeface="Arial"/>
              </a:rPr>
              <a:t>currently</a:t>
            </a:r>
            <a:r>
              <a:rPr lang="en-US" sz="2000" dirty="0">
                <a:latin typeface="Arial"/>
                <a:cs typeface="Arial"/>
              </a:rPr>
              <a:t> </a:t>
            </a:r>
            <a:r>
              <a:rPr lang="en-US" sz="2000" spc="-5" dirty="0">
                <a:solidFill>
                  <a:srgbClr val="292934"/>
                </a:solidFill>
                <a:latin typeface="Arial"/>
                <a:cs typeface="Arial"/>
              </a:rPr>
              <a:t>$149.99.</a:t>
            </a:r>
            <a:endParaRPr lang="en-US" sz="2000" dirty="0">
              <a:latin typeface="Arial"/>
              <a:cs typeface="Arial"/>
            </a:endParaRPr>
          </a:p>
          <a:p>
            <a:pPr marL="469900" indent="-457200">
              <a:spcBef>
                <a:spcPts val="280"/>
              </a:spcBef>
              <a:buClr>
                <a:srgbClr val="93A299"/>
              </a:buClr>
              <a:buSzPct val="85000"/>
              <a:buFont typeface="+mj-lt"/>
              <a:buAutoNum type="arabicPeriod"/>
              <a:tabLst>
                <a:tab pos="469900" algn="l"/>
              </a:tabLst>
            </a:pPr>
            <a:r>
              <a:rPr lang="en-US" sz="2000" dirty="0">
                <a:solidFill>
                  <a:srgbClr val="292934"/>
                </a:solidFill>
                <a:latin typeface="Arial"/>
                <a:cs typeface="Arial"/>
              </a:rPr>
              <a:t>Remove all order lines having </a:t>
            </a:r>
            <a:r>
              <a:rPr lang="en-US" sz="2000" dirty="0">
                <a:solidFill>
                  <a:srgbClr val="FF0000"/>
                </a:solidFill>
                <a:latin typeface="Arial"/>
                <a:cs typeface="Arial"/>
              </a:rPr>
              <a:t>fewer than </a:t>
            </a:r>
            <a:r>
              <a:rPr lang="en-US" sz="2000" dirty="0">
                <a:solidFill>
                  <a:srgbClr val="292934"/>
                </a:solidFill>
                <a:latin typeface="Arial"/>
                <a:cs typeface="Arial"/>
              </a:rPr>
              <a:t>three parts</a:t>
            </a:r>
            <a:r>
              <a:rPr lang="en-US" sz="2000" spc="-110" dirty="0">
                <a:solidFill>
                  <a:srgbClr val="292934"/>
                </a:solidFill>
                <a:latin typeface="Arial"/>
                <a:cs typeface="Arial"/>
              </a:rPr>
              <a:t> </a:t>
            </a:r>
            <a:r>
              <a:rPr lang="en-US" sz="2000" dirty="0">
                <a:solidFill>
                  <a:srgbClr val="292934"/>
                </a:solidFill>
                <a:latin typeface="Arial"/>
                <a:cs typeface="Arial"/>
              </a:rPr>
              <a:t>ordered;</a:t>
            </a:r>
          </a:p>
          <a:p>
            <a:pPr marL="469900" indent="-457200">
              <a:lnSpc>
                <a:spcPct val="100000"/>
              </a:lnSpc>
              <a:spcBef>
                <a:spcPts val="280"/>
              </a:spcBef>
              <a:buClr>
                <a:srgbClr val="93A299"/>
              </a:buClr>
              <a:buSzPct val="85000"/>
              <a:buFont typeface="+mj-lt"/>
              <a:buAutoNum type="arabicPeriod"/>
              <a:tabLst>
                <a:tab pos="469900" algn="l"/>
              </a:tabLst>
            </a:pPr>
            <a:r>
              <a:rPr sz="2000" dirty="0">
                <a:solidFill>
                  <a:srgbClr val="292934"/>
                </a:solidFill>
                <a:latin typeface="Arial"/>
                <a:cs typeface="Arial"/>
              </a:rPr>
              <a:t>Add the following two records to the order</a:t>
            </a:r>
            <a:r>
              <a:rPr sz="2000" spc="-100" dirty="0">
                <a:solidFill>
                  <a:srgbClr val="292934"/>
                </a:solidFill>
                <a:latin typeface="Arial"/>
                <a:cs typeface="Arial"/>
              </a:rPr>
              <a:t> </a:t>
            </a:r>
            <a:r>
              <a:rPr sz="2000" dirty="0">
                <a:solidFill>
                  <a:srgbClr val="292934"/>
                </a:solidFill>
                <a:latin typeface="Arial"/>
                <a:cs typeface="Arial"/>
              </a:rPr>
              <a:t>table:</a:t>
            </a:r>
            <a:endParaRPr lang="en-US" sz="2000" dirty="0">
              <a:latin typeface="Arial"/>
              <a:cs typeface="Arial"/>
            </a:endParaRPr>
          </a:p>
          <a:p>
            <a:pPr marL="927100" lvl="1" indent="-457200">
              <a:spcBef>
                <a:spcPts val="280"/>
              </a:spcBef>
              <a:buClr>
                <a:srgbClr val="93A299"/>
              </a:buClr>
              <a:buSzPct val="85000"/>
              <a:buFont typeface="+mj-lt"/>
              <a:buAutoNum type="arabicPeriod"/>
              <a:tabLst>
                <a:tab pos="469900" algn="l"/>
              </a:tabLst>
            </a:pPr>
            <a:r>
              <a:rPr sz="2000" spc="-5" dirty="0">
                <a:solidFill>
                  <a:srgbClr val="292934"/>
                </a:solidFill>
                <a:latin typeface="Arial"/>
                <a:cs typeface="Arial"/>
              </a:rPr>
              <a:t>order_number: 12505, order_date: 12/22/</a:t>
            </a:r>
            <a:r>
              <a:rPr lang="en-US" sz="2000" spc="-5" dirty="0">
                <a:solidFill>
                  <a:srgbClr val="292934"/>
                </a:solidFill>
                <a:latin typeface="Arial"/>
                <a:cs typeface="Arial"/>
              </a:rPr>
              <a:t>20</a:t>
            </a:r>
            <a:r>
              <a:rPr sz="2000" spc="-5" dirty="0">
                <a:solidFill>
                  <a:srgbClr val="292934"/>
                </a:solidFill>
                <a:latin typeface="Arial"/>
                <a:cs typeface="Arial"/>
              </a:rPr>
              <a:t>12, customer_number:</a:t>
            </a:r>
            <a:r>
              <a:rPr sz="2000" spc="110" dirty="0">
                <a:solidFill>
                  <a:srgbClr val="292934"/>
                </a:solidFill>
                <a:latin typeface="Arial"/>
                <a:cs typeface="Arial"/>
              </a:rPr>
              <a:t> </a:t>
            </a:r>
            <a:r>
              <a:rPr sz="2000" spc="-5" dirty="0">
                <a:solidFill>
                  <a:srgbClr val="292934"/>
                </a:solidFill>
                <a:latin typeface="Arial"/>
                <a:cs typeface="Arial"/>
              </a:rPr>
              <a:t>405</a:t>
            </a:r>
            <a:endParaRPr lang="en-US" sz="2000" dirty="0">
              <a:latin typeface="Arial"/>
              <a:cs typeface="Arial"/>
            </a:endParaRPr>
          </a:p>
          <a:p>
            <a:pPr marL="927100" lvl="1" indent="-457200">
              <a:spcBef>
                <a:spcPts val="280"/>
              </a:spcBef>
              <a:buClr>
                <a:srgbClr val="93A299"/>
              </a:buClr>
              <a:buSzPct val="85000"/>
              <a:buFont typeface="+mj-lt"/>
              <a:buAutoNum type="arabicPeriod"/>
              <a:tabLst>
                <a:tab pos="469900" algn="l"/>
              </a:tabLst>
            </a:pPr>
            <a:r>
              <a:rPr sz="2000" spc="-5" dirty="0">
                <a:solidFill>
                  <a:srgbClr val="292934"/>
                </a:solidFill>
                <a:latin typeface="Arial"/>
                <a:cs typeface="Arial"/>
              </a:rPr>
              <a:t>order_number: 12506, order_date: 12/24/</a:t>
            </a:r>
            <a:r>
              <a:rPr lang="en-US" sz="2000" spc="-5" dirty="0">
                <a:solidFill>
                  <a:srgbClr val="292934"/>
                </a:solidFill>
                <a:latin typeface="Arial"/>
                <a:cs typeface="Arial"/>
              </a:rPr>
              <a:t>20</a:t>
            </a:r>
            <a:r>
              <a:rPr sz="2000" spc="-5" dirty="0">
                <a:solidFill>
                  <a:srgbClr val="292934"/>
                </a:solidFill>
                <a:latin typeface="Arial"/>
                <a:cs typeface="Arial"/>
              </a:rPr>
              <a:t>13, customer_number:</a:t>
            </a:r>
            <a:r>
              <a:rPr sz="2000" spc="110" dirty="0">
                <a:solidFill>
                  <a:srgbClr val="292934"/>
                </a:solidFill>
                <a:latin typeface="Arial"/>
                <a:cs typeface="Arial"/>
              </a:rPr>
              <a:t> </a:t>
            </a:r>
            <a:r>
              <a:rPr sz="2000" spc="-5" dirty="0">
                <a:solidFill>
                  <a:srgbClr val="292934"/>
                </a:solidFill>
                <a:latin typeface="Arial"/>
                <a:cs typeface="Arial"/>
              </a:rPr>
              <a:t>567</a:t>
            </a:r>
            <a:endParaRPr sz="2000" dirty="0">
              <a:latin typeface="Arial"/>
              <a:cs typeface="Arial"/>
            </a:endParaRPr>
          </a:p>
        </p:txBody>
      </p:sp>
      <p:sp>
        <p:nvSpPr>
          <p:cNvPr id="3" name="object 3"/>
          <p:cNvSpPr txBox="1">
            <a:spLocks noGrp="1"/>
          </p:cNvSpPr>
          <p:nvPr>
            <p:ph type="title"/>
          </p:nvPr>
        </p:nvSpPr>
        <p:spPr>
          <a:xfrm>
            <a:off x="535940" y="723900"/>
            <a:ext cx="8072119" cy="553998"/>
          </a:xfrm>
          <a:prstGeom prst="rect">
            <a:avLst/>
          </a:prstGeom>
        </p:spPr>
        <p:txBody>
          <a:bodyPr vert="horz" wrap="square" lIns="0" tIns="0" rIns="0" bIns="0" rtlCol="0">
            <a:spAutoFit/>
          </a:bodyPr>
          <a:lstStyle/>
          <a:p>
            <a:pPr marL="12700">
              <a:lnSpc>
                <a:spcPct val="100000"/>
              </a:lnSpc>
            </a:pPr>
            <a:r>
              <a:rPr sz="3600" spc="-70" dirty="0"/>
              <a:t>SQL</a:t>
            </a:r>
            <a:r>
              <a:rPr sz="3600" spc="-350" dirty="0"/>
              <a:t> </a:t>
            </a:r>
            <a:r>
              <a:rPr sz="3600" spc="-90" dirty="0"/>
              <a:t>Practice</a:t>
            </a:r>
            <a:r>
              <a:rPr sz="3600" spc="-225" dirty="0"/>
              <a:t> </a:t>
            </a:r>
            <a:r>
              <a:rPr sz="3600" spc="-70" dirty="0"/>
              <a:t>for</a:t>
            </a:r>
            <a:r>
              <a:rPr sz="3600" spc="-415" dirty="0"/>
              <a:t> </a:t>
            </a:r>
            <a:r>
              <a:rPr sz="3600" dirty="0"/>
              <a:t>A</a:t>
            </a:r>
            <a:r>
              <a:rPr lang="en-US" sz="3600" spc="-415" dirty="0"/>
              <a:t>3 Q10-15</a:t>
            </a:r>
            <a:endParaRPr sz="3600" dirty="0"/>
          </a:p>
        </p:txBody>
      </p:sp>
    </p:spTree>
    <p:extLst>
      <p:ext uri="{BB962C8B-B14F-4D97-AF65-F5344CB8AC3E}">
        <p14:creationId xmlns:p14="http://schemas.microsoft.com/office/powerpoint/2010/main" val="368910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599" y="1585272"/>
            <a:ext cx="8915401" cy="3039294"/>
          </a:xfrm>
          <a:prstGeom prst="rect">
            <a:avLst/>
          </a:prstGeom>
        </p:spPr>
        <p:txBody>
          <a:bodyPr vert="horz" wrap="square" lIns="0" tIns="0" rIns="0" bIns="0" rtlCol="0">
            <a:spAutoFit/>
          </a:bodyPr>
          <a:lstStyle/>
          <a:p>
            <a:pPr marL="469900" marR="398780" indent="-457200">
              <a:lnSpc>
                <a:spcPts val="2120"/>
              </a:lnSpc>
              <a:spcBef>
                <a:spcPts val="565"/>
              </a:spcBef>
              <a:buClr>
                <a:srgbClr val="93A299"/>
              </a:buClr>
              <a:buSzPct val="85000"/>
              <a:buFont typeface="Arial"/>
              <a:buChar char="•"/>
              <a:tabLst>
                <a:tab pos="469900" algn="l"/>
              </a:tabLst>
            </a:pPr>
            <a:r>
              <a:rPr lang="en-US" sz="2400" dirty="0">
                <a:solidFill>
                  <a:srgbClr val="292934"/>
                </a:solidFill>
                <a:latin typeface="Arial"/>
                <a:cs typeface="Arial"/>
              </a:rPr>
              <a:t>Due date: Oct. </a:t>
            </a:r>
            <a:r>
              <a:rPr lang="en-US" sz="2400">
                <a:solidFill>
                  <a:srgbClr val="292934"/>
                </a:solidFill>
                <a:latin typeface="Arial"/>
                <a:cs typeface="Arial"/>
              </a:rPr>
              <a:t>13 </a:t>
            </a:r>
            <a:endParaRPr lang="en-US" sz="2400" dirty="0">
              <a:solidFill>
                <a:srgbClr val="292934"/>
              </a:solidFill>
              <a:latin typeface="Arial"/>
              <a:cs typeface="Arial"/>
            </a:endParaRPr>
          </a:p>
          <a:p>
            <a:pPr marL="469900" marR="398780" indent="-457200">
              <a:lnSpc>
                <a:spcPts val="2120"/>
              </a:lnSpc>
              <a:spcBef>
                <a:spcPts val="565"/>
              </a:spcBef>
              <a:buClr>
                <a:srgbClr val="93A299"/>
              </a:buClr>
              <a:buSzPct val="85000"/>
              <a:buFont typeface="Arial"/>
              <a:buChar char="•"/>
              <a:tabLst>
                <a:tab pos="469900" algn="l"/>
              </a:tabLst>
            </a:pPr>
            <a:endParaRPr lang="en-US" sz="2400" dirty="0">
              <a:solidFill>
                <a:srgbClr val="292934"/>
              </a:solidFill>
              <a:latin typeface="Arial"/>
              <a:cs typeface="Arial"/>
            </a:endParaRPr>
          </a:p>
          <a:p>
            <a:pPr marL="469900" marR="398780" indent="-457200">
              <a:lnSpc>
                <a:spcPts val="2120"/>
              </a:lnSpc>
              <a:spcBef>
                <a:spcPts val="565"/>
              </a:spcBef>
              <a:buClr>
                <a:srgbClr val="93A299"/>
              </a:buClr>
              <a:buSzPct val="85000"/>
              <a:buFont typeface="Arial"/>
              <a:buChar char="•"/>
              <a:tabLst>
                <a:tab pos="469900" algn="l"/>
              </a:tabLst>
            </a:pPr>
            <a:r>
              <a:rPr lang="en-US" sz="2400" dirty="0">
                <a:solidFill>
                  <a:srgbClr val="292934"/>
                </a:solidFill>
                <a:latin typeface="Arial"/>
                <a:cs typeface="Arial"/>
              </a:rPr>
              <a:t>Chapter</a:t>
            </a:r>
            <a:r>
              <a:rPr lang="zh-CN" altLang="en-US" sz="2400" dirty="0">
                <a:solidFill>
                  <a:srgbClr val="292934"/>
                </a:solidFill>
                <a:latin typeface="Arial"/>
                <a:cs typeface="Arial"/>
              </a:rPr>
              <a:t> </a:t>
            </a:r>
            <a:r>
              <a:rPr lang="en-US" altLang="zh-CN" sz="2400" dirty="0">
                <a:solidFill>
                  <a:srgbClr val="292934"/>
                </a:solidFill>
                <a:latin typeface="Arial"/>
                <a:cs typeface="Arial"/>
              </a:rPr>
              <a:t>4</a:t>
            </a:r>
            <a:r>
              <a:rPr lang="zh-CN" altLang="en-US" sz="2400" dirty="0">
                <a:solidFill>
                  <a:srgbClr val="292934"/>
                </a:solidFill>
                <a:latin typeface="Arial"/>
                <a:cs typeface="Arial"/>
              </a:rPr>
              <a:t> </a:t>
            </a:r>
            <a:r>
              <a:rPr lang="en-US" altLang="zh-CN" sz="2400" dirty="0">
                <a:solidFill>
                  <a:srgbClr val="292934"/>
                </a:solidFill>
                <a:latin typeface="Arial"/>
                <a:cs typeface="Arial"/>
              </a:rPr>
              <a:t>questions:</a:t>
            </a:r>
            <a:r>
              <a:rPr lang="zh-CN" altLang="en-US" sz="2400" dirty="0">
                <a:solidFill>
                  <a:srgbClr val="292934"/>
                </a:solidFill>
                <a:latin typeface="Arial"/>
                <a:cs typeface="Arial"/>
              </a:rPr>
              <a:t> </a:t>
            </a:r>
            <a:r>
              <a:rPr lang="en-US" altLang="zh-CN" sz="2400" dirty="0">
                <a:solidFill>
                  <a:srgbClr val="292934"/>
                </a:solidFill>
                <a:latin typeface="Arial"/>
                <a:cs typeface="Arial"/>
              </a:rPr>
              <a:t>1-10,</a:t>
            </a:r>
            <a:r>
              <a:rPr lang="zh-CN" altLang="en-US" sz="2400" dirty="0">
                <a:solidFill>
                  <a:srgbClr val="292934"/>
                </a:solidFill>
                <a:latin typeface="Arial"/>
                <a:cs typeface="Arial"/>
              </a:rPr>
              <a:t> </a:t>
            </a:r>
            <a:r>
              <a:rPr lang="en-US" altLang="zh-CN" sz="2400" dirty="0">
                <a:solidFill>
                  <a:srgbClr val="292934"/>
                </a:solidFill>
                <a:latin typeface="Arial"/>
                <a:cs typeface="Arial"/>
              </a:rPr>
              <a:t>12-16,</a:t>
            </a:r>
            <a:r>
              <a:rPr lang="zh-CN" altLang="en-US" sz="2400" dirty="0">
                <a:solidFill>
                  <a:srgbClr val="292934"/>
                </a:solidFill>
                <a:latin typeface="Arial"/>
                <a:cs typeface="Arial"/>
              </a:rPr>
              <a:t> </a:t>
            </a:r>
            <a:r>
              <a:rPr lang="en-US" altLang="zh-CN" sz="2400" dirty="0">
                <a:solidFill>
                  <a:srgbClr val="292934"/>
                </a:solidFill>
                <a:latin typeface="Arial"/>
                <a:cs typeface="Arial"/>
              </a:rPr>
              <a:t>18,</a:t>
            </a:r>
            <a:r>
              <a:rPr lang="zh-CN" altLang="en-US" sz="2400" dirty="0">
                <a:solidFill>
                  <a:srgbClr val="292934"/>
                </a:solidFill>
                <a:latin typeface="Arial"/>
                <a:cs typeface="Arial"/>
              </a:rPr>
              <a:t> </a:t>
            </a:r>
            <a:r>
              <a:rPr lang="en-US" altLang="zh-CN" sz="2400" dirty="0">
                <a:solidFill>
                  <a:srgbClr val="292934"/>
                </a:solidFill>
                <a:latin typeface="Arial"/>
                <a:cs typeface="Arial"/>
              </a:rPr>
              <a:t>19</a:t>
            </a:r>
          </a:p>
          <a:p>
            <a:pPr marL="469900" marR="398780" indent="-457200">
              <a:lnSpc>
                <a:spcPts val="2120"/>
              </a:lnSpc>
              <a:spcBef>
                <a:spcPts val="565"/>
              </a:spcBef>
              <a:buClr>
                <a:srgbClr val="93A299"/>
              </a:buClr>
              <a:buSzPct val="85000"/>
              <a:buFont typeface="Arial"/>
              <a:buChar char="•"/>
              <a:tabLst>
                <a:tab pos="469900" algn="l"/>
              </a:tabLst>
            </a:pPr>
            <a:endParaRPr lang="en-US" altLang="zh-CN" sz="2400" dirty="0">
              <a:solidFill>
                <a:srgbClr val="292934"/>
              </a:solidFill>
              <a:latin typeface="Arial"/>
              <a:cs typeface="Arial"/>
            </a:endParaRPr>
          </a:p>
          <a:p>
            <a:pPr marL="469900" marR="398780" indent="-457200">
              <a:lnSpc>
                <a:spcPts val="2120"/>
              </a:lnSpc>
              <a:spcBef>
                <a:spcPts val="565"/>
              </a:spcBef>
              <a:buClr>
                <a:srgbClr val="93A299"/>
              </a:buClr>
              <a:buSzPct val="85000"/>
              <a:buFont typeface="Arial"/>
              <a:buChar char="•"/>
              <a:tabLst>
                <a:tab pos="469900" algn="l"/>
              </a:tabLst>
            </a:pPr>
            <a:r>
              <a:rPr lang="en-US" altLang="zh-CN" sz="2400" dirty="0">
                <a:solidFill>
                  <a:srgbClr val="292934"/>
                </a:solidFill>
                <a:latin typeface="Arial"/>
                <a:cs typeface="Arial"/>
              </a:rPr>
              <a:t>Assignment 3 review questions: 2,3 , 6-15</a:t>
            </a:r>
          </a:p>
          <a:p>
            <a:pPr marL="469900" marR="398780" indent="-457200">
              <a:lnSpc>
                <a:spcPts val="2120"/>
              </a:lnSpc>
              <a:spcBef>
                <a:spcPts val="565"/>
              </a:spcBef>
              <a:buClr>
                <a:srgbClr val="93A299"/>
              </a:buClr>
              <a:buSzPct val="85000"/>
              <a:buFont typeface="Arial"/>
              <a:buChar char="•"/>
              <a:tabLst>
                <a:tab pos="469900" algn="l"/>
              </a:tabLst>
            </a:pPr>
            <a:endParaRPr lang="en-US" altLang="zh-CN" sz="2400" dirty="0">
              <a:solidFill>
                <a:srgbClr val="292934"/>
              </a:solidFill>
              <a:latin typeface="Arial"/>
              <a:cs typeface="Arial"/>
            </a:endParaRPr>
          </a:p>
          <a:p>
            <a:pPr marL="469900" marR="398780" indent="-457200">
              <a:lnSpc>
                <a:spcPts val="2120"/>
              </a:lnSpc>
              <a:spcBef>
                <a:spcPts val="565"/>
              </a:spcBef>
              <a:buClr>
                <a:srgbClr val="93A299"/>
              </a:buClr>
              <a:buSzPct val="85000"/>
              <a:buFont typeface="Arial"/>
              <a:buChar char="•"/>
              <a:tabLst>
                <a:tab pos="469900" algn="l"/>
              </a:tabLst>
            </a:pPr>
            <a:r>
              <a:rPr lang="en-US" altLang="zh-CN" sz="2400" dirty="0">
                <a:solidFill>
                  <a:srgbClr val="292934"/>
                </a:solidFill>
                <a:latin typeface="Arial"/>
                <a:cs typeface="Arial"/>
              </a:rPr>
              <a:t>SQL</a:t>
            </a:r>
            <a:r>
              <a:rPr lang="zh-CN" altLang="en-US" sz="2400" dirty="0">
                <a:solidFill>
                  <a:srgbClr val="292934"/>
                </a:solidFill>
                <a:latin typeface="Arial"/>
                <a:cs typeface="Arial"/>
              </a:rPr>
              <a:t> </a:t>
            </a:r>
            <a:r>
              <a:rPr lang="en-US" altLang="zh-CN" sz="2400" dirty="0">
                <a:solidFill>
                  <a:srgbClr val="292934"/>
                </a:solidFill>
                <a:latin typeface="Arial"/>
                <a:cs typeface="Arial"/>
              </a:rPr>
              <a:t>practice: (Q#10 -15)</a:t>
            </a:r>
          </a:p>
          <a:p>
            <a:pPr marL="469900" marR="398780" indent="-457200">
              <a:lnSpc>
                <a:spcPts val="2120"/>
              </a:lnSpc>
              <a:spcBef>
                <a:spcPts val="565"/>
              </a:spcBef>
              <a:buClr>
                <a:srgbClr val="93A299"/>
              </a:buClr>
              <a:buSzPct val="85000"/>
              <a:buAutoNum type="arabicPeriod"/>
              <a:tabLst>
                <a:tab pos="469900" algn="l"/>
              </a:tabLst>
            </a:pPr>
            <a:endParaRPr lang="en-US" altLang="zh-CN" sz="2000" dirty="0">
              <a:solidFill>
                <a:srgbClr val="292934"/>
              </a:solidFill>
              <a:latin typeface="Arial"/>
              <a:cs typeface="Arial"/>
            </a:endParaRPr>
          </a:p>
          <a:p>
            <a:pPr marL="469900" marR="398780" indent="-457200">
              <a:lnSpc>
                <a:spcPts val="2120"/>
              </a:lnSpc>
              <a:spcBef>
                <a:spcPts val="565"/>
              </a:spcBef>
              <a:buClr>
                <a:srgbClr val="93A299"/>
              </a:buClr>
              <a:buSzPct val="85000"/>
              <a:buAutoNum type="arabicPeriod"/>
              <a:tabLst>
                <a:tab pos="469900" algn="l"/>
              </a:tabLst>
            </a:pPr>
            <a:endParaRPr sz="2000" dirty="0">
              <a:latin typeface="Arial"/>
              <a:cs typeface="Arial"/>
            </a:endParaRPr>
          </a:p>
        </p:txBody>
      </p:sp>
      <p:sp>
        <p:nvSpPr>
          <p:cNvPr id="3" name="object 3"/>
          <p:cNvSpPr txBox="1">
            <a:spLocks noGrp="1"/>
          </p:cNvSpPr>
          <p:nvPr>
            <p:ph type="title"/>
          </p:nvPr>
        </p:nvSpPr>
        <p:spPr>
          <a:xfrm>
            <a:off x="535940" y="723900"/>
            <a:ext cx="8072119" cy="553998"/>
          </a:xfrm>
          <a:prstGeom prst="rect">
            <a:avLst/>
          </a:prstGeom>
        </p:spPr>
        <p:txBody>
          <a:bodyPr vert="horz" wrap="square" lIns="0" tIns="0" rIns="0" bIns="0" rtlCol="0">
            <a:spAutoFit/>
          </a:bodyPr>
          <a:lstStyle/>
          <a:p>
            <a:pPr marL="12700">
              <a:lnSpc>
                <a:spcPct val="100000"/>
              </a:lnSpc>
            </a:pPr>
            <a:r>
              <a:rPr lang="en-US" sz="3600" spc="-70" dirty="0"/>
              <a:t>Assignment</a:t>
            </a:r>
            <a:r>
              <a:rPr lang="zh-CN" altLang="en-US" sz="3600" spc="-70" dirty="0"/>
              <a:t> </a:t>
            </a:r>
            <a:r>
              <a:rPr lang="en-US" altLang="zh-CN" sz="3600" spc="-70" dirty="0"/>
              <a:t>3</a:t>
            </a:r>
            <a:r>
              <a:rPr lang="zh-CN" altLang="en-US" sz="3600" spc="-70" dirty="0"/>
              <a:t> </a:t>
            </a:r>
            <a:endParaRPr sz="3600" spc="-7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A3Q2 - Ch4Q3</a:t>
            </a:r>
            <a:endParaRPr lang="en-US" dirty="0"/>
          </a:p>
        </p:txBody>
      </p:sp>
      <p:sp>
        <p:nvSpPr>
          <p:cNvPr id="3" name="Text Placeholder 2"/>
          <p:cNvSpPr>
            <a:spLocks noGrp="1"/>
          </p:cNvSpPr>
          <p:nvPr>
            <p:ph type="body" idx="1"/>
          </p:nvPr>
        </p:nvSpPr>
        <p:spPr>
          <a:xfrm>
            <a:off x="533400" y="1371600"/>
            <a:ext cx="8072119" cy="2585323"/>
          </a:xfrm>
        </p:spPr>
        <p:txBody>
          <a:bodyPr/>
          <a:lstStyle/>
          <a:p>
            <a:r>
              <a:rPr lang="en-US" sz="2000" dirty="0">
                <a:latin typeface="Arial" panose="020B0604020202020204" pitchFamily="34" charset="0"/>
                <a:cs typeface="Arial" panose="020B0604020202020204" pitchFamily="34" charset="0"/>
              </a:rPr>
              <a:t>Given the business rule “an employee may have many degrees,” discuss its effect on attributes, entities, and</a:t>
            </a:r>
            <a:r>
              <a:rPr lang="zh-CN" altLang="en-US"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relationships.</a:t>
            </a:r>
          </a:p>
          <a:p>
            <a:r>
              <a:rPr lang="en-US" sz="2000" dirty="0">
                <a:latin typeface="Arial" panose="020B0604020202020204" pitchFamily="34" charset="0"/>
                <a:cs typeface="Arial" panose="020B0604020202020204" pitchFamily="34" charset="0"/>
              </a:rPr>
              <a:t>(Hint: Remember what a </a:t>
            </a:r>
            <a:r>
              <a:rPr lang="en-US" sz="2000" b="1" dirty="0">
                <a:latin typeface="Arial" panose="020B0604020202020204" pitchFamily="34" charset="0"/>
                <a:cs typeface="Arial" panose="020B0604020202020204" pitchFamily="34" charset="0"/>
              </a:rPr>
              <a:t>multivalued attribute </a:t>
            </a:r>
            <a:r>
              <a:rPr lang="en-US" sz="2000" dirty="0">
                <a:latin typeface="Arial" panose="020B0604020202020204" pitchFamily="34" charset="0"/>
                <a:cs typeface="Arial" panose="020B0604020202020204" pitchFamily="34" charset="0"/>
              </a:rPr>
              <a:t>is and how it might be implemented.</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Also</a:t>
            </a:r>
            <a:r>
              <a:rPr lang="zh-CN" altLang="en-US" sz="2000" dirty="0">
                <a:latin typeface="Arial" panose="020B0604020202020204" pitchFamily="34" charset="0"/>
                <a:cs typeface="Arial" panose="020B0604020202020204" pitchFamily="34" charset="0"/>
              </a:rPr>
              <a:t> </a:t>
            </a:r>
            <a:r>
              <a:rPr lang="en-US" altLang="zh-CN" sz="2000" b="1" dirty="0">
                <a:latin typeface="Arial"/>
                <a:cs typeface="Arial"/>
              </a:rPr>
              <a:t>composite</a:t>
            </a:r>
            <a:r>
              <a:rPr lang="zh-CN" altLang="en-US" sz="2000" b="1" dirty="0">
                <a:latin typeface="Arial"/>
                <a:cs typeface="Arial"/>
              </a:rPr>
              <a:t> </a:t>
            </a:r>
            <a:r>
              <a:rPr lang="en-US" altLang="zh-CN" sz="2000" b="1" dirty="0">
                <a:latin typeface="Arial"/>
                <a:cs typeface="Arial"/>
              </a:rPr>
              <a:t>keys</a:t>
            </a:r>
            <a:r>
              <a:rPr lang="en-US" altLang="zh-CN" sz="2000" dirty="0">
                <a:latin typeface="Arial" panose="020B0604020202020204" pitchFamily="34" charset="0"/>
                <a:cs typeface="Arial" panose="020B0604020202020204" pitchFamily="34" charset="0"/>
              </a:rPr>
              <a:t> may be used in some </a:t>
            </a:r>
            <a:r>
              <a:rPr lang="en-US" altLang="zh-CN" sz="2000" dirty="0" err="1">
                <a:latin typeface="Arial" panose="020B0604020202020204" pitchFamily="34" charset="0"/>
                <a:cs typeface="Arial" panose="020B0604020202020204" pitchFamily="34" charset="0"/>
              </a:rPr>
              <a:t>db</a:t>
            </a:r>
            <a:r>
              <a:rPr lang="en-US" altLang="zh-CN" sz="2000" dirty="0">
                <a:latin typeface="Arial" panose="020B0604020202020204" pitchFamily="34" charset="0"/>
                <a:cs typeface="Arial" panose="020B0604020202020204" pitchFamily="34" charset="0"/>
              </a:rPr>
              <a:t> designs</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Design 1:</a:t>
            </a:r>
          </a:p>
          <a:p>
            <a:endParaRPr lang="en-US" sz="2400" dirty="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30633397"/>
              </p:ext>
            </p:extLst>
          </p:nvPr>
        </p:nvGraphicFramePr>
        <p:xfrm>
          <a:off x="1143000" y="3505200"/>
          <a:ext cx="7010400" cy="2338220"/>
        </p:xfrm>
        <a:graphic>
          <a:graphicData uri="http://schemas.openxmlformats.org/drawingml/2006/table">
            <a:tbl>
              <a:tblPr/>
              <a:tblGrid>
                <a:gridCol w="1856706">
                  <a:extLst>
                    <a:ext uri="{9D8B030D-6E8A-4147-A177-3AD203B41FA5}">
                      <a16:colId xmlns:a16="http://schemas.microsoft.com/office/drawing/2014/main" val="20000"/>
                    </a:ext>
                  </a:extLst>
                </a:gridCol>
                <a:gridCol w="2232793">
                  <a:extLst>
                    <a:ext uri="{9D8B030D-6E8A-4147-A177-3AD203B41FA5}">
                      <a16:colId xmlns:a16="http://schemas.microsoft.com/office/drawing/2014/main" val="20001"/>
                    </a:ext>
                  </a:extLst>
                </a:gridCol>
                <a:gridCol w="2920901">
                  <a:extLst>
                    <a:ext uri="{9D8B030D-6E8A-4147-A177-3AD203B41FA5}">
                      <a16:colId xmlns:a16="http://schemas.microsoft.com/office/drawing/2014/main" val="20002"/>
                    </a:ext>
                  </a:extLst>
                </a:gridCol>
              </a:tblGrid>
              <a:tr h="289554">
                <a:tc>
                  <a:txBody>
                    <a:bodyPr/>
                    <a:lstStyle/>
                    <a:p>
                      <a:pPr algn="just"/>
                      <a:r>
                        <a:rPr lang="en-US" b="1" dirty="0">
                          <a:solidFill>
                            <a:srgbClr val="000000"/>
                          </a:solidFill>
                          <a:effectLst/>
                          <a:latin typeface="inherit"/>
                        </a:rPr>
                        <a:t>EMP_NUM</a:t>
                      </a:r>
                      <a:endParaRPr lang="en-US" dirty="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b="1" dirty="0">
                          <a:solidFill>
                            <a:srgbClr val="000000"/>
                          </a:solidFill>
                          <a:effectLst/>
                          <a:latin typeface="inherit"/>
                        </a:rPr>
                        <a:t>EMP_LNAME</a:t>
                      </a:r>
                      <a:endParaRPr lang="en-US" dirty="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b="1">
                          <a:solidFill>
                            <a:srgbClr val="000000"/>
                          </a:solidFill>
                          <a:effectLst/>
                          <a:latin typeface="inherit"/>
                        </a:rPr>
                        <a:t>EMP_DEGREE</a:t>
                      </a:r>
                      <a:endParaRPr lang="en-US">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521410">
                <a:tc>
                  <a:txBody>
                    <a:bodyPr/>
                    <a:lstStyle/>
                    <a:p>
                      <a:pPr algn="just"/>
                      <a:r>
                        <a:rPr lang="en-US">
                          <a:solidFill>
                            <a:srgbClr val="000000"/>
                          </a:solidFill>
                          <a:effectLst/>
                          <a:latin typeface="inherit"/>
                        </a:rPr>
                        <a:t>123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Carter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AA, BBA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1"/>
                  </a:ext>
                </a:extLst>
              </a:tr>
              <a:tr h="484436">
                <a:tc>
                  <a:txBody>
                    <a:bodyPr/>
                    <a:lstStyle/>
                    <a:p>
                      <a:pPr algn="just"/>
                      <a:r>
                        <a:rPr lang="en-US">
                          <a:solidFill>
                            <a:srgbClr val="000000"/>
                          </a:solidFill>
                          <a:effectLst/>
                          <a:latin typeface="inherit"/>
                        </a:rPr>
                        <a:t>124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dirty="0" err="1">
                          <a:solidFill>
                            <a:srgbClr val="000000"/>
                          </a:solidFill>
                          <a:effectLst/>
                          <a:latin typeface="inherit"/>
                        </a:rPr>
                        <a:t>O’Shanski</a:t>
                      </a:r>
                      <a:endParaRPr lang="en-US" dirty="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BBA, MBA, Ph.D.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2"/>
                  </a:ext>
                </a:extLst>
              </a:tr>
              <a:tr h="521410">
                <a:tc>
                  <a:txBody>
                    <a:bodyPr/>
                    <a:lstStyle/>
                    <a:p>
                      <a:pPr algn="just"/>
                      <a:r>
                        <a:rPr lang="en-US">
                          <a:solidFill>
                            <a:srgbClr val="000000"/>
                          </a:solidFill>
                          <a:effectLst/>
                          <a:latin typeface="inherit"/>
                        </a:rPr>
                        <a:t>125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dirty="0">
                          <a:solidFill>
                            <a:srgbClr val="000000"/>
                          </a:solidFill>
                          <a:effectLst/>
                          <a:latin typeface="inherit"/>
                        </a:rPr>
                        <a:t>Jones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3"/>
                  </a:ext>
                </a:extLst>
              </a:tr>
              <a:tr h="521410">
                <a:tc>
                  <a:txBody>
                    <a:bodyPr/>
                    <a:lstStyle/>
                    <a:p>
                      <a:pPr algn="just"/>
                      <a:r>
                        <a:rPr lang="en-US" dirty="0">
                          <a:solidFill>
                            <a:srgbClr val="000000"/>
                          </a:solidFill>
                          <a:effectLst/>
                          <a:latin typeface="inherit"/>
                        </a:rPr>
                        <a:t>126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dirty="0" err="1">
                          <a:solidFill>
                            <a:srgbClr val="000000"/>
                          </a:solidFill>
                          <a:effectLst/>
                          <a:latin typeface="inherit"/>
                        </a:rPr>
                        <a:t>Ortez</a:t>
                      </a:r>
                      <a:endParaRPr lang="en-US" dirty="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dirty="0">
                          <a:solidFill>
                            <a:srgbClr val="000000"/>
                          </a:solidFill>
                          <a:effectLst/>
                          <a:latin typeface="inherit"/>
                        </a:rPr>
                        <a:t>BS, 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2695575" y="32083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16632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Ch4Q3</a:t>
            </a:r>
            <a:endParaRPr lang="en-US" dirty="0"/>
          </a:p>
        </p:txBody>
      </p:sp>
      <p:sp>
        <p:nvSpPr>
          <p:cNvPr id="3" name="Text Placeholder 2"/>
          <p:cNvSpPr>
            <a:spLocks noGrp="1"/>
          </p:cNvSpPr>
          <p:nvPr>
            <p:ph type="body" idx="1"/>
          </p:nvPr>
        </p:nvSpPr>
        <p:spPr>
          <a:xfrm>
            <a:off x="533400" y="1524000"/>
            <a:ext cx="8072119" cy="1046440"/>
          </a:xfrm>
        </p:spPr>
        <p:txBody>
          <a:bodyPr/>
          <a:lstStyle/>
          <a:p>
            <a:r>
              <a:rPr lang="en-US" sz="2000" b="1" dirty="0">
                <a:latin typeface="Arial" panose="020B0604020202020204" pitchFamily="34" charset="0"/>
                <a:cs typeface="Arial" panose="020B0604020202020204" pitchFamily="34" charset="0"/>
              </a:rPr>
              <a:t>Design 2:</a:t>
            </a:r>
          </a:p>
          <a:p>
            <a:endParaRPr lang="en-US" sz="2400" dirty="0"/>
          </a:p>
          <a:p>
            <a:endParaRPr lang="en-US" sz="2400" dirty="0"/>
          </a:p>
        </p:txBody>
      </p:sp>
      <p:sp>
        <p:nvSpPr>
          <p:cNvPr id="5" name="Rectangle 1"/>
          <p:cNvSpPr>
            <a:spLocks noChangeArrowheads="1"/>
          </p:cNvSpPr>
          <p:nvPr/>
        </p:nvSpPr>
        <p:spPr bwMode="auto">
          <a:xfrm>
            <a:off x="2695575" y="32083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648533698"/>
              </p:ext>
            </p:extLst>
          </p:nvPr>
        </p:nvGraphicFramePr>
        <p:xfrm>
          <a:off x="187958" y="2085320"/>
          <a:ext cx="8763001" cy="3172480"/>
        </p:xfrm>
        <a:graphic>
          <a:graphicData uri="http://schemas.openxmlformats.org/drawingml/2006/table">
            <a:tbl>
              <a:tblPr/>
              <a:tblGrid>
                <a:gridCol w="1396696">
                  <a:extLst>
                    <a:ext uri="{9D8B030D-6E8A-4147-A177-3AD203B41FA5}">
                      <a16:colId xmlns:a16="http://schemas.microsoft.com/office/drawing/2014/main" val="20000"/>
                    </a:ext>
                  </a:extLst>
                </a:gridCol>
                <a:gridCol w="1630523">
                  <a:extLst>
                    <a:ext uri="{9D8B030D-6E8A-4147-A177-3AD203B41FA5}">
                      <a16:colId xmlns:a16="http://schemas.microsoft.com/office/drawing/2014/main" val="20001"/>
                    </a:ext>
                  </a:extLst>
                </a:gridCol>
                <a:gridCol w="1962416">
                  <a:extLst>
                    <a:ext uri="{9D8B030D-6E8A-4147-A177-3AD203B41FA5}">
                      <a16:colId xmlns:a16="http://schemas.microsoft.com/office/drawing/2014/main" val="20002"/>
                    </a:ext>
                  </a:extLst>
                </a:gridCol>
                <a:gridCol w="1834479">
                  <a:extLst>
                    <a:ext uri="{9D8B030D-6E8A-4147-A177-3AD203B41FA5}">
                      <a16:colId xmlns:a16="http://schemas.microsoft.com/office/drawing/2014/main" val="20003"/>
                    </a:ext>
                  </a:extLst>
                </a:gridCol>
                <a:gridCol w="1938887">
                  <a:extLst>
                    <a:ext uri="{9D8B030D-6E8A-4147-A177-3AD203B41FA5}">
                      <a16:colId xmlns:a16="http://schemas.microsoft.com/office/drawing/2014/main" val="20004"/>
                    </a:ext>
                  </a:extLst>
                </a:gridCol>
              </a:tblGrid>
              <a:tr h="1132114">
                <a:tc>
                  <a:txBody>
                    <a:bodyPr/>
                    <a:lstStyle/>
                    <a:p>
                      <a:pPr algn="just"/>
                      <a:r>
                        <a:rPr lang="en-US" b="1">
                          <a:solidFill>
                            <a:srgbClr val="000000"/>
                          </a:solidFill>
                          <a:effectLst/>
                          <a:latin typeface="inherit"/>
                        </a:rPr>
                        <a:t>EMP_NUM</a:t>
                      </a:r>
                      <a:endParaRPr lang="en-US">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b="1">
                          <a:solidFill>
                            <a:srgbClr val="000000"/>
                          </a:solidFill>
                          <a:effectLst/>
                          <a:latin typeface="inherit"/>
                        </a:rPr>
                        <a:t>EMP_LNAME</a:t>
                      </a:r>
                      <a:endParaRPr lang="en-US">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b="1" dirty="0">
                          <a:solidFill>
                            <a:srgbClr val="000000"/>
                          </a:solidFill>
                          <a:effectLst/>
                          <a:latin typeface="inherit"/>
                        </a:rPr>
                        <a:t>EMP_DEGREE1</a:t>
                      </a:r>
                      <a:endParaRPr lang="en-US" dirty="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b="1">
                          <a:solidFill>
                            <a:srgbClr val="000000"/>
                          </a:solidFill>
                          <a:effectLst/>
                          <a:latin typeface="inherit"/>
                        </a:rPr>
                        <a:t>EMP_DEGREE2</a:t>
                      </a:r>
                      <a:endParaRPr lang="en-US">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b="1">
                          <a:solidFill>
                            <a:srgbClr val="000000"/>
                          </a:solidFill>
                          <a:effectLst/>
                          <a:latin typeface="inherit"/>
                        </a:rPr>
                        <a:t>EMP_DEGREE3</a:t>
                      </a:r>
                      <a:endParaRPr lang="en-US">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566058">
                <a:tc>
                  <a:txBody>
                    <a:bodyPr/>
                    <a:lstStyle/>
                    <a:p>
                      <a:pPr algn="just"/>
                      <a:r>
                        <a:rPr lang="en-US">
                          <a:solidFill>
                            <a:srgbClr val="000000"/>
                          </a:solidFill>
                          <a:effectLst/>
                          <a:latin typeface="inherit"/>
                        </a:rPr>
                        <a:t>123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Carter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AA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BBA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1"/>
                  </a:ext>
                </a:extLst>
              </a:tr>
              <a:tr h="511629">
                <a:tc>
                  <a:txBody>
                    <a:bodyPr/>
                    <a:lstStyle/>
                    <a:p>
                      <a:pPr algn="just"/>
                      <a:r>
                        <a:rPr lang="en-US">
                          <a:solidFill>
                            <a:srgbClr val="000000"/>
                          </a:solidFill>
                          <a:effectLst/>
                          <a:latin typeface="inherit"/>
                        </a:rPr>
                        <a:t>124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O’Shanski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BBA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MBA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Ph.D.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2"/>
                  </a:ext>
                </a:extLst>
              </a:tr>
              <a:tr h="505479">
                <a:tc>
                  <a:txBody>
                    <a:bodyPr/>
                    <a:lstStyle/>
                    <a:p>
                      <a:pPr algn="just"/>
                      <a:r>
                        <a:rPr lang="en-US">
                          <a:solidFill>
                            <a:srgbClr val="000000"/>
                          </a:solidFill>
                          <a:effectLst/>
                          <a:latin typeface="inherit"/>
                        </a:rPr>
                        <a:t>125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Jones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3"/>
                  </a:ext>
                </a:extLst>
              </a:tr>
              <a:tr h="457200">
                <a:tc>
                  <a:txBody>
                    <a:bodyPr/>
                    <a:lstStyle/>
                    <a:p>
                      <a:pPr algn="just"/>
                      <a:r>
                        <a:rPr lang="en-US">
                          <a:solidFill>
                            <a:srgbClr val="000000"/>
                          </a:solidFill>
                          <a:effectLst/>
                          <a:latin typeface="inherit"/>
                        </a:rPr>
                        <a:t>126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Ortez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BS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a:solidFill>
                            <a:srgbClr val="000000"/>
                          </a:solidFill>
                          <a:effectLst/>
                          <a:latin typeface="inherit"/>
                        </a:rPr>
                        <a:t>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dirty="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4"/>
                  </a:ext>
                </a:extLst>
              </a:tr>
            </a:tbl>
          </a:graphicData>
        </a:graphic>
      </p:graphicFrame>
      <p:sp>
        <p:nvSpPr>
          <p:cNvPr id="7" name="Rectangle 1"/>
          <p:cNvSpPr>
            <a:spLocks noChangeArrowheads="1"/>
          </p:cNvSpPr>
          <p:nvPr/>
        </p:nvSpPr>
        <p:spPr bwMode="auto">
          <a:xfrm>
            <a:off x="1533525" y="30702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22724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Ch4Q3</a:t>
            </a:r>
            <a:endParaRPr lang="en-US" dirty="0"/>
          </a:p>
        </p:txBody>
      </p:sp>
      <p:sp>
        <p:nvSpPr>
          <p:cNvPr id="3" name="Text Placeholder 2"/>
          <p:cNvSpPr>
            <a:spLocks noGrp="1"/>
          </p:cNvSpPr>
          <p:nvPr>
            <p:ph type="body" idx="1"/>
          </p:nvPr>
        </p:nvSpPr>
        <p:spPr>
          <a:xfrm>
            <a:off x="533400" y="1524000"/>
            <a:ext cx="8072119" cy="1046440"/>
          </a:xfrm>
        </p:spPr>
        <p:txBody>
          <a:bodyPr/>
          <a:lstStyle/>
          <a:p>
            <a:r>
              <a:rPr lang="en-US" sz="2000" b="1" dirty="0">
                <a:latin typeface="Arial" panose="020B0604020202020204" pitchFamily="34" charset="0"/>
                <a:cs typeface="Arial" panose="020B0604020202020204" pitchFamily="34" charset="0"/>
              </a:rPr>
              <a:t>Design 3:</a:t>
            </a:r>
          </a:p>
          <a:p>
            <a:endParaRPr lang="en-US" sz="2400" dirty="0"/>
          </a:p>
          <a:p>
            <a:endParaRPr lang="en-US" sz="2400" dirty="0"/>
          </a:p>
        </p:txBody>
      </p:sp>
      <p:sp>
        <p:nvSpPr>
          <p:cNvPr id="5" name="Rectangle 1"/>
          <p:cNvSpPr>
            <a:spLocks noChangeArrowheads="1"/>
          </p:cNvSpPr>
          <p:nvPr/>
        </p:nvSpPr>
        <p:spPr bwMode="auto">
          <a:xfrm>
            <a:off x="2695575" y="32083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1428750" y="37258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946450083"/>
              </p:ext>
            </p:extLst>
          </p:nvPr>
        </p:nvGraphicFramePr>
        <p:xfrm>
          <a:off x="228600" y="2057400"/>
          <a:ext cx="8763000" cy="4343400"/>
        </p:xfrm>
        <a:graphic>
          <a:graphicData uri="http://schemas.openxmlformats.org/drawingml/2006/table">
            <a:tbl>
              <a:tblPr/>
              <a:tblGrid>
                <a:gridCol w="955964">
                  <a:extLst>
                    <a:ext uri="{9D8B030D-6E8A-4147-A177-3AD203B41FA5}">
                      <a16:colId xmlns:a16="http://schemas.microsoft.com/office/drawing/2014/main" val="20000"/>
                    </a:ext>
                  </a:extLst>
                </a:gridCol>
                <a:gridCol w="1115292">
                  <a:extLst>
                    <a:ext uri="{9D8B030D-6E8A-4147-A177-3AD203B41FA5}">
                      <a16:colId xmlns:a16="http://schemas.microsoft.com/office/drawing/2014/main" val="20001"/>
                    </a:ext>
                  </a:extLst>
                </a:gridCol>
                <a:gridCol w="796636">
                  <a:extLst>
                    <a:ext uri="{9D8B030D-6E8A-4147-A177-3AD203B41FA5}">
                      <a16:colId xmlns:a16="http://schemas.microsoft.com/office/drawing/2014/main" val="20002"/>
                    </a:ext>
                  </a:extLst>
                </a:gridCol>
                <a:gridCol w="796636">
                  <a:extLst>
                    <a:ext uri="{9D8B030D-6E8A-4147-A177-3AD203B41FA5}">
                      <a16:colId xmlns:a16="http://schemas.microsoft.com/office/drawing/2014/main" val="20003"/>
                    </a:ext>
                  </a:extLst>
                </a:gridCol>
                <a:gridCol w="796636">
                  <a:extLst>
                    <a:ext uri="{9D8B030D-6E8A-4147-A177-3AD203B41FA5}">
                      <a16:colId xmlns:a16="http://schemas.microsoft.com/office/drawing/2014/main" val="20004"/>
                    </a:ext>
                  </a:extLst>
                </a:gridCol>
                <a:gridCol w="796636">
                  <a:extLst>
                    <a:ext uri="{9D8B030D-6E8A-4147-A177-3AD203B41FA5}">
                      <a16:colId xmlns:a16="http://schemas.microsoft.com/office/drawing/2014/main" val="20005"/>
                    </a:ext>
                  </a:extLst>
                </a:gridCol>
                <a:gridCol w="876300">
                  <a:extLst>
                    <a:ext uri="{9D8B030D-6E8A-4147-A177-3AD203B41FA5}">
                      <a16:colId xmlns:a16="http://schemas.microsoft.com/office/drawing/2014/main" val="20006"/>
                    </a:ext>
                  </a:extLst>
                </a:gridCol>
                <a:gridCol w="796636">
                  <a:extLst>
                    <a:ext uri="{9D8B030D-6E8A-4147-A177-3AD203B41FA5}">
                      <a16:colId xmlns:a16="http://schemas.microsoft.com/office/drawing/2014/main" val="20007"/>
                    </a:ext>
                  </a:extLst>
                </a:gridCol>
                <a:gridCol w="955964">
                  <a:extLst>
                    <a:ext uri="{9D8B030D-6E8A-4147-A177-3AD203B41FA5}">
                      <a16:colId xmlns:a16="http://schemas.microsoft.com/office/drawing/2014/main" val="20008"/>
                    </a:ext>
                  </a:extLst>
                </a:gridCol>
                <a:gridCol w="876300">
                  <a:extLst>
                    <a:ext uri="{9D8B030D-6E8A-4147-A177-3AD203B41FA5}">
                      <a16:colId xmlns:a16="http://schemas.microsoft.com/office/drawing/2014/main" val="20009"/>
                    </a:ext>
                  </a:extLst>
                </a:gridCol>
              </a:tblGrid>
              <a:tr h="868680">
                <a:tc>
                  <a:txBody>
                    <a:bodyPr/>
                    <a:lstStyle/>
                    <a:p>
                      <a:pPr algn="just"/>
                      <a:r>
                        <a:rPr lang="en-US" sz="1600" b="1" dirty="0">
                          <a:solidFill>
                            <a:srgbClr val="000000"/>
                          </a:solidFill>
                          <a:effectLst/>
                          <a:latin typeface="inherit"/>
                        </a:rPr>
                        <a:t>EMP_NUM</a:t>
                      </a:r>
                      <a:endParaRPr lang="en-US" sz="1600" dirty="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sz="1600" b="1">
                          <a:solidFill>
                            <a:srgbClr val="000000"/>
                          </a:solidFill>
                          <a:effectLst/>
                          <a:latin typeface="inherit"/>
                        </a:rPr>
                        <a:t>EMP_LNAME</a:t>
                      </a:r>
                      <a:endParaRPr lang="en-US" sz="160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sz="1600" b="1">
                          <a:solidFill>
                            <a:srgbClr val="000000"/>
                          </a:solidFill>
                          <a:effectLst/>
                          <a:latin typeface="inherit"/>
                        </a:rPr>
                        <a:t>EMP_AA</a:t>
                      </a:r>
                      <a:endParaRPr lang="en-US" sz="160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sz="1600" b="1" dirty="0">
                          <a:solidFill>
                            <a:srgbClr val="000000"/>
                          </a:solidFill>
                          <a:effectLst/>
                          <a:latin typeface="inherit"/>
                        </a:rPr>
                        <a:t>EMP_AS</a:t>
                      </a:r>
                      <a:endParaRPr lang="en-US" sz="1600" dirty="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sz="1600" b="1">
                          <a:solidFill>
                            <a:srgbClr val="000000"/>
                          </a:solidFill>
                          <a:effectLst/>
                          <a:latin typeface="inherit"/>
                        </a:rPr>
                        <a:t>EMP_BA</a:t>
                      </a:r>
                      <a:endParaRPr lang="en-US" sz="160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sz="1600" b="1">
                          <a:solidFill>
                            <a:srgbClr val="000000"/>
                          </a:solidFill>
                          <a:effectLst/>
                          <a:latin typeface="inherit"/>
                        </a:rPr>
                        <a:t>EMP_BS</a:t>
                      </a:r>
                      <a:endParaRPr lang="en-US" sz="160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sz="1600" b="1" dirty="0">
                          <a:solidFill>
                            <a:srgbClr val="000000"/>
                          </a:solidFill>
                          <a:effectLst/>
                          <a:latin typeface="inherit"/>
                        </a:rPr>
                        <a:t>EMP_BBA</a:t>
                      </a:r>
                      <a:endParaRPr lang="en-US" sz="1600" dirty="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sz="1600" b="1" dirty="0">
                          <a:solidFill>
                            <a:srgbClr val="000000"/>
                          </a:solidFill>
                          <a:effectLst/>
                          <a:latin typeface="inherit"/>
                        </a:rPr>
                        <a:t>EMP_MS</a:t>
                      </a:r>
                      <a:endParaRPr lang="en-US" sz="1600" dirty="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sz="1600" b="1" dirty="0">
                          <a:solidFill>
                            <a:srgbClr val="000000"/>
                          </a:solidFill>
                          <a:effectLst/>
                          <a:latin typeface="inherit"/>
                        </a:rPr>
                        <a:t>EMP_MBA</a:t>
                      </a:r>
                      <a:endParaRPr lang="en-US" sz="1600" dirty="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sz="1600" b="1" dirty="0" err="1">
                          <a:solidFill>
                            <a:srgbClr val="000000"/>
                          </a:solidFill>
                          <a:effectLst/>
                          <a:latin typeface="inherit"/>
                        </a:rPr>
                        <a:t>EMP_PhD</a:t>
                      </a:r>
                      <a:endParaRPr lang="en-US" sz="1600" dirty="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868680">
                <a:tc>
                  <a:txBody>
                    <a:bodyPr/>
                    <a:lstStyle/>
                    <a:p>
                      <a:pPr algn="just"/>
                      <a:r>
                        <a:rPr lang="en-US" sz="1600" dirty="0">
                          <a:solidFill>
                            <a:srgbClr val="000000"/>
                          </a:solidFill>
                          <a:effectLst/>
                          <a:latin typeface="inherit"/>
                        </a:rPr>
                        <a:t>123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600">
                          <a:solidFill>
                            <a:srgbClr val="000000"/>
                          </a:solidFill>
                          <a:effectLst/>
                          <a:latin typeface="inherit"/>
                        </a:rPr>
                        <a:t>Carter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dirty="0">
                          <a:solidFill>
                            <a:srgbClr val="000000"/>
                          </a:solidFill>
                          <a:effectLst/>
                          <a:latin typeface="inherit"/>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a:solidFill>
                            <a:srgbClr val="000000"/>
                          </a:solidFill>
                          <a:effectLst/>
                          <a:latin typeface="inherit"/>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dirty="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1"/>
                  </a:ext>
                </a:extLst>
              </a:tr>
              <a:tr h="868680">
                <a:tc>
                  <a:txBody>
                    <a:bodyPr/>
                    <a:lstStyle/>
                    <a:p>
                      <a:pPr algn="just"/>
                      <a:r>
                        <a:rPr lang="en-US" sz="1600">
                          <a:solidFill>
                            <a:srgbClr val="000000"/>
                          </a:solidFill>
                          <a:effectLst/>
                          <a:latin typeface="inherit"/>
                        </a:rPr>
                        <a:t>124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600">
                          <a:solidFill>
                            <a:srgbClr val="000000"/>
                          </a:solidFill>
                          <a:effectLst/>
                          <a:latin typeface="inherit"/>
                        </a:rPr>
                        <a:t>O’Shanski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dirty="0">
                          <a:solidFill>
                            <a:srgbClr val="000000"/>
                          </a:solidFill>
                          <a:effectLst/>
                          <a:latin typeface="inherit"/>
                        </a:rPr>
                        <a:t> X</a:t>
                      </a:r>
                    </a:p>
                    <a:p>
                      <a:pPr algn="ctr"/>
                      <a:endParaRPr lang="en-US" sz="1600" dirty="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dirty="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dirty="0">
                          <a:solidFill>
                            <a:srgbClr val="000000"/>
                          </a:solidFill>
                          <a:effectLst/>
                          <a:latin typeface="inherit"/>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dirty="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dirty="0">
                          <a:solidFill>
                            <a:srgbClr val="000000"/>
                          </a:solidFill>
                          <a:effectLst/>
                          <a:latin typeface="inherit"/>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dirty="0">
                          <a:solidFill>
                            <a:srgbClr val="000000"/>
                          </a:solidFill>
                          <a:effectLst/>
                          <a:latin typeface="inherit"/>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2"/>
                  </a:ext>
                </a:extLst>
              </a:tr>
              <a:tr h="868680">
                <a:tc>
                  <a:txBody>
                    <a:bodyPr/>
                    <a:lstStyle/>
                    <a:p>
                      <a:pPr algn="just"/>
                      <a:r>
                        <a:rPr lang="en-US" sz="1600">
                          <a:solidFill>
                            <a:srgbClr val="000000"/>
                          </a:solidFill>
                          <a:effectLst/>
                          <a:latin typeface="inherit"/>
                        </a:rPr>
                        <a:t>125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600">
                          <a:solidFill>
                            <a:srgbClr val="000000"/>
                          </a:solidFill>
                          <a:effectLst/>
                          <a:latin typeface="inherit"/>
                        </a:rPr>
                        <a:t>Jones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dirty="0">
                          <a:solidFill>
                            <a:srgbClr val="000000"/>
                          </a:solidFill>
                          <a:effectLst/>
                          <a:latin typeface="inherit"/>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dirty="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dirty="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3"/>
                  </a:ext>
                </a:extLst>
              </a:tr>
              <a:tr h="868680">
                <a:tc>
                  <a:txBody>
                    <a:bodyPr/>
                    <a:lstStyle/>
                    <a:p>
                      <a:pPr algn="just"/>
                      <a:r>
                        <a:rPr lang="en-US" sz="1600">
                          <a:solidFill>
                            <a:srgbClr val="000000"/>
                          </a:solidFill>
                          <a:effectLst/>
                          <a:latin typeface="inherit"/>
                        </a:rPr>
                        <a:t>126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600">
                          <a:solidFill>
                            <a:srgbClr val="000000"/>
                          </a:solidFill>
                          <a:effectLst/>
                          <a:latin typeface="inherit"/>
                        </a:rPr>
                        <a:t>Ortez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dirty="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a:solidFill>
                            <a:srgbClr val="000000"/>
                          </a:solidFill>
                          <a:effectLst/>
                          <a:latin typeface="inherit"/>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dirty="0">
                          <a:solidFill>
                            <a:srgbClr val="000000"/>
                          </a:solidFill>
                          <a:effectLst/>
                          <a:latin typeface="inherit"/>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a:r>
                        <a:rPr lang="en-US" sz="1600" dirty="0">
                          <a:solidFill>
                            <a:srgbClr val="000000"/>
                          </a:solidFill>
                          <a:effectLst/>
                          <a:latin typeface="inheri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4"/>
                  </a:ext>
                </a:extLst>
              </a:tr>
            </a:tbl>
          </a:graphicData>
        </a:graphic>
      </p:graphicFrame>
      <p:sp>
        <p:nvSpPr>
          <p:cNvPr id="13" name="Rectangle 3"/>
          <p:cNvSpPr>
            <a:spLocks noChangeArrowheads="1"/>
          </p:cNvSpPr>
          <p:nvPr/>
        </p:nvSpPr>
        <p:spPr bwMode="auto">
          <a:xfrm>
            <a:off x="1428750" y="37258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0821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Ch4Q3</a:t>
            </a:r>
            <a:endParaRPr lang="en-US" dirty="0"/>
          </a:p>
        </p:txBody>
      </p:sp>
      <p:sp>
        <p:nvSpPr>
          <p:cNvPr id="3" name="Text Placeholder 2"/>
          <p:cNvSpPr>
            <a:spLocks noGrp="1"/>
          </p:cNvSpPr>
          <p:nvPr>
            <p:ph type="body" idx="1"/>
          </p:nvPr>
        </p:nvSpPr>
        <p:spPr>
          <a:xfrm>
            <a:off x="533400" y="1524000"/>
            <a:ext cx="8072119" cy="1046440"/>
          </a:xfrm>
        </p:spPr>
        <p:txBody>
          <a:bodyPr/>
          <a:lstStyle/>
          <a:p>
            <a:r>
              <a:rPr lang="en-US" sz="2000" b="1" dirty="0">
                <a:latin typeface="Arial" panose="020B0604020202020204" pitchFamily="34" charset="0"/>
                <a:cs typeface="Arial" panose="020B0604020202020204" pitchFamily="34" charset="0"/>
              </a:rPr>
              <a:t>Design 4:</a:t>
            </a:r>
          </a:p>
          <a:p>
            <a:endParaRPr lang="en-US" sz="2400" dirty="0"/>
          </a:p>
          <a:p>
            <a:endParaRPr lang="en-US" sz="2400" dirty="0"/>
          </a:p>
        </p:txBody>
      </p:sp>
      <p:sp>
        <p:nvSpPr>
          <p:cNvPr id="5" name="Rectangle 1"/>
          <p:cNvSpPr>
            <a:spLocks noChangeArrowheads="1"/>
          </p:cNvSpPr>
          <p:nvPr/>
        </p:nvSpPr>
        <p:spPr bwMode="auto">
          <a:xfrm>
            <a:off x="2695575" y="32083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3"/>
          <p:cNvSpPr>
            <a:spLocks noChangeArrowheads="1"/>
          </p:cNvSpPr>
          <p:nvPr/>
        </p:nvSpPr>
        <p:spPr bwMode="auto">
          <a:xfrm>
            <a:off x="1428750" y="37258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004452281"/>
              </p:ext>
            </p:extLst>
          </p:nvPr>
        </p:nvGraphicFramePr>
        <p:xfrm>
          <a:off x="829310" y="2749694"/>
          <a:ext cx="2218690" cy="2599546"/>
        </p:xfrm>
        <a:graphic>
          <a:graphicData uri="http://schemas.openxmlformats.org/drawingml/2006/table">
            <a:tbl>
              <a:tblPr/>
              <a:tblGrid>
                <a:gridCol w="1011584">
                  <a:extLst>
                    <a:ext uri="{9D8B030D-6E8A-4147-A177-3AD203B41FA5}">
                      <a16:colId xmlns:a16="http://schemas.microsoft.com/office/drawing/2014/main" val="20000"/>
                    </a:ext>
                  </a:extLst>
                </a:gridCol>
                <a:gridCol w="1207106">
                  <a:extLst>
                    <a:ext uri="{9D8B030D-6E8A-4147-A177-3AD203B41FA5}">
                      <a16:colId xmlns:a16="http://schemas.microsoft.com/office/drawing/2014/main" val="20001"/>
                    </a:ext>
                  </a:extLst>
                </a:gridCol>
              </a:tblGrid>
              <a:tr h="516861">
                <a:tc>
                  <a:txBody>
                    <a:bodyPr/>
                    <a:lstStyle/>
                    <a:p>
                      <a:pPr algn="just"/>
                      <a:r>
                        <a:rPr lang="en-US" sz="1800" b="1" dirty="0">
                          <a:solidFill>
                            <a:srgbClr val="000000"/>
                          </a:solidFill>
                          <a:effectLst/>
                          <a:latin typeface="inherit"/>
                        </a:rPr>
                        <a:t>EMP_NUM</a:t>
                      </a:r>
                      <a:endParaRPr lang="en-US" sz="1800" dirty="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sz="1800" b="1">
                          <a:solidFill>
                            <a:srgbClr val="000000"/>
                          </a:solidFill>
                          <a:effectLst/>
                          <a:latin typeface="inherit"/>
                        </a:rPr>
                        <a:t>EMP_LNAME</a:t>
                      </a:r>
                      <a:endParaRPr lang="en-US" sz="180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516861">
                <a:tc>
                  <a:txBody>
                    <a:bodyPr/>
                    <a:lstStyle/>
                    <a:p>
                      <a:pPr algn="just"/>
                      <a:r>
                        <a:rPr lang="en-US" sz="1800" dirty="0">
                          <a:solidFill>
                            <a:srgbClr val="000000"/>
                          </a:solidFill>
                          <a:effectLst/>
                          <a:latin typeface="inherit"/>
                        </a:rPr>
                        <a:t>123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a:solidFill>
                            <a:srgbClr val="000000"/>
                          </a:solidFill>
                          <a:effectLst/>
                          <a:latin typeface="inherit"/>
                        </a:rPr>
                        <a:t>Carter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1"/>
                  </a:ext>
                </a:extLst>
              </a:tr>
              <a:tr h="516861">
                <a:tc>
                  <a:txBody>
                    <a:bodyPr/>
                    <a:lstStyle/>
                    <a:p>
                      <a:pPr algn="just"/>
                      <a:r>
                        <a:rPr lang="en-US" sz="1800" dirty="0">
                          <a:solidFill>
                            <a:srgbClr val="000000"/>
                          </a:solidFill>
                          <a:effectLst/>
                          <a:latin typeface="inherit"/>
                        </a:rPr>
                        <a:t>124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dirty="0">
                          <a:solidFill>
                            <a:srgbClr val="000000"/>
                          </a:solidFill>
                          <a:effectLst/>
                          <a:latin typeface="inherit"/>
                        </a:rPr>
                        <a:t>O’S </a:t>
                      </a:r>
                      <a:r>
                        <a:rPr lang="en-US" sz="1800" dirty="0" err="1">
                          <a:solidFill>
                            <a:srgbClr val="000000"/>
                          </a:solidFill>
                          <a:effectLst/>
                          <a:latin typeface="inherit"/>
                        </a:rPr>
                        <a:t>hanski</a:t>
                      </a:r>
                      <a:endParaRPr lang="en-US" sz="1800" dirty="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2"/>
                  </a:ext>
                </a:extLst>
              </a:tr>
              <a:tr h="500323">
                <a:tc>
                  <a:txBody>
                    <a:bodyPr/>
                    <a:lstStyle/>
                    <a:p>
                      <a:pPr algn="just"/>
                      <a:r>
                        <a:rPr lang="en-US" sz="1800">
                          <a:solidFill>
                            <a:srgbClr val="000000"/>
                          </a:solidFill>
                          <a:effectLst/>
                          <a:latin typeface="inherit"/>
                        </a:rPr>
                        <a:t>125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dirty="0">
                          <a:solidFill>
                            <a:srgbClr val="000000"/>
                          </a:solidFill>
                          <a:effectLst/>
                          <a:latin typeface="inherit"/>
                        </a:rPr>
                        <a:t>Jones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3"/>
                  </a:ext>
                </a:extLst>
              </a:tr>
              <a:tr h="516861">
                <a:tc>
                  <a:txBody>
                    <a:bodyPr/>
                    <a:lstStyle/>
                    <a:p>
                      <a:pPr algn="just"/>
                      <a:r>
                        <a:rPr lang="en-US" sz="1800">
                          <a:solidFill>
                            <a:srgbClr val="000000"/>
                          </a:solidFill>
                          <a:effectLst/>
                          <a:latin typeface="inherit"/>
                        </a:rPr>
                        <a:t>126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dirty="0" err="1">
                          <a:solidFill>
                            <a:srgbClr val="000000"/>
                          </a:solidFill>
                          <a:effectLst/>
                          <a:latin typeface="inherit"/>
                        </a:rPr>
                        <a:t>Ortez</a:t>
                      </a:r>
                      <a:endParaRPr lang="en-US" sz="1800" dirty="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4"/>
                  </a:ext>
                </a:extLst>
              </a:tr>
            </a:tbl>
          </a:graphicData>
        </a:graphic>
      </p:graphicFrame>
      <p:sp>
        <p:nvSpPr>
          <p:cNvPr id="15" name="Rectangle 3"/>
          <p:cNvSpPr>
            <a:spLocks noChangeArrowheads="1"/>
          </p:cNvSpPr>
          <p:nvPr/>
        </p:nvSpPr>
        <p:spPr bwMode="auto">
          <a:xfrm>
            <a:off x="787548" y="2089219"/>
            <a:ext cx="2108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itchFamily="34" charset="0"/>
                <a:ea typeface="inherit"/>
                <a:cs typeface="Arial" pitchFamily="34" charset="0"/>
              </a:rPr>
              <a:t>Table name: EMPLOYEE</a:t>
            </a:r>
            <a:endParaRPr kumimoji="0" lang="en-US" alt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itchFamily="34" charset="0"/>
                <a:cs typeface="Arial" pitchFamily="34" charset="0"/>
              </a:rPr>
            </a:b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45925178"/>
              </p:ext>
            </p:extLst>
          </p:nvPr>
        </p:nvGraphicFramePr>
        <p:xfrm>
          <a:off x="4262120" y="1239798"/>
          <a:ext cx="4419600" cy="5008602"/>
        </p:xfrm>
        <a:graphic>
          <a:graphicData uri="http://schemas.openxmlformats.org/drawingml/2006/table">
            <a:tbl>
              <a:tblPr/>
              <a:tblGrid>
                <a:gridCol w="794192">
                  <a:extLst>
                    <a:ext uri="{9D8B030D-6E8A-4147-A177-3AD203B41FA5}">
                      <a16:colId xmlns:a16="http://schemas.microsoft.com/office/drawing/2014/main" val="20000"/>
                    </a:ext>
                  </a:extLst>
                </a:gridCol>
                <a:gridCol w="1115590">
                  <a:extLst>
                    <a:ext uri="{9D8B030D-6E8A-4147-A177-3AD203B41FA5}">
                      <a16:colId xmlns:a16="http://schemas.microsoft.com/office/drawing/2014/main" val="20001"/>
                    </a:ext>
                  </a:extLst>
                </a:gridCol>
                <a:gridCol w="1101477">
                  <a:extLst>
                    <a:ext uri="{9D8B030D-6E8A-4147-A177-3AD203B41FA5}">
                      <a16:colId xmlns:a16="http://schemas.microsoft.com/office/drawing/2014/main" val="20002"/>
                    </a:ext>
                  </a:extLst>
                </a:gridCol>
                <a:gridCol w="1408341">
                  <a:extLst>
                    <a:ext uri="{9D8B030D-6E8A-4147-A177-3AD203B41FA5}">
                      <a16:colId xmlns:a16="http://schemas.microsoft.com/office/drawing/2014/main" val="20003"/>
                    </a:ext>
                  </a:extLst>
                </a:gridCol>
              </a:tblGrid>
              <a:tr h="502920">
                <a:tc>
                  <a:txBody>
                    <a:bodyPr/>
                    <a:lstStyle/>
                    <a:p>
                      <a:pPr algn="just"/>
                      <a:r>
                        <a:rPr lang="en-US" sz="1800" b="1" dirty="0">
                          <a:solidFill>
                            <a:srgbClr val="000000"/>
                          </a:solidFill>
                          <a:effectLst/>
                          <a:latin typeface="inherit"/>
                        </a:rPr>
                        <a:t>EMP_NUM</a:t>
                      </a:r>
                      <a:endParaRPr lang="en-US" sz="1800" dirty="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sz="1800" b="1" dirty="0">
                          <a:solidFill>
                            <a:srgbClr val="000000"/>
                          </a:solidFill>
                          <a:effectLst/>
                          <a:latin typeface="inherit"/>
                        </a:rPr>
                        <a:t>DEGREE_CODE</a:t>
                      </a:r>
                      <a:endParaRPr lang="en-US" sz="1800" dirty="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sz="1800" b="1">
                          <a:solidFill>
                            <a:srgbClr val="000000"/>
                          </a:solidFill>
                          <a:effectLst/>
                          <a:latin typeface="inherit"/>
                        </a:rPr>
                        <a:t>DEGREE_DATE</a:t>
                      </a:r>
                      <a:endParaRPr lang="en-US" sz="180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a:r>
                        <a:rPr lang="en-US" sz="1800" b="1">
                          <a:solidFill>
                            <a:srgbClr val="000000"/>
                          </a:solidFill>
                          <a:effectLst/>
                          <a:latin typeface="inherit"/>
                        </a:rPr>
                        <a:t>DEGREE_PLACE</a:t>
                      </a:r>
                      <a:endParaRPr lang="en-US" sz="1800">
                        <a:solidFill>
                          <a:srgbClr val="000000"/>
                        </a:solidFill>
                        <a:effectLst/>
                        <a:latin typeface="inheri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754380">
                <a:tc>
                  <a:txBody>
                    <a:bodyPr/>
                    <a:lstStyle/>
                    <a:p>
                      <a:pPr algn="just"/>
                      <a:r>
                        <a:rPr lang="en-US" sz="1800" dirty="0">
                          <a:solidFill>
                            <a:srgbClr val="000000"/>
                          </a:solidFill>
                          <a:effectLst/>
                          <a:latin typeface="inherit"/>
                        </a:rPr>
                        <a:t>123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dirty="0">
                          <a:solidFill>
                            <a:srgbClr val="000000"/>
                          </a:solidFill>
                          <a:effectLst/>
                          <a:latin typeface="inherit"/>
                        </a:rPr>
                        <a:t>AA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a:solidFill>
                            <a:srgbClr val="000000"/>
                          </a:solidFill>
                          <a:effectLst/>
                          <a:latin typeface="inherit"/>
                        </a:rPr>
                        <a:t>May-1999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a:solidFill>
                            <a:srgbClr val="000000"/>
                          </a:solidFill>
                          <a:effectLst/>
                          <a:latin typeface="inherit"/>
                        </a:rPr>
                        <a:t>Lake Sumter CC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1"/>
                  </a:ext>
                </a:extLst>
              </a:tr>
              <a:tr h="502920">
                <a:tc>
                  <a:txBody>
                    <a:bodyPr/>
                    <a:lstStyle/>
                    <a:p>
                      <a:pPr algn="just"/>
                      <a:r>
                        <a:rPr lang="en-US" sz="1800" dirty="0">
                          <a:solidFill>
                            <a:srgbClr val="000000"/>
                          </a:solidFill>
                          <a:effectLst/>
                          <a:latin typeface="inherit"/>
                        </a:rPr>
                        <a:t>123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dirty="0">
                          <a:solidFill>
                            <a:srgbClr val="000000"/>
                          </a:solidFill>
                          <a:effectLst/>
                          <a:latin typeface="inherit"/>
                        </a:rPr>
                        <a:t>BBA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a:solidFill>
                            <a:srgbClr val="000000"/>
                          </a:solidFill>
                          <a:effectLst/>
                          <a:latin typeface="inherit"/>
                        </a:rPr>
                        <a:t>Aug-2004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a:solidFill>
                            <a:srgbClr val="000000"/>
                          </a:solidFill>
                          <a:effectLst/>
                          <a:latin typeface="inherit"/>
                        </a:rPr>
                        <a:t>U. of Georgia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2"/>
                  </a:ext>
                </a:extLst>
              </a:tr>
              <a:tr h="502920">
                <a:tc>
                  <a:txBody>
                    <a:bodyPr/>
                    <a:lstStyle/>
                    <a:p>
                      <a:pPr algn="just"/>
                      <a:r>
                        <a:rPr lang="en-US" sz="1800">
                          <a:solidFill>
                            <a:srgbClr val="000000"/>
                          </a:solidFill>
                          <a:effectLst/>
                          <a:latin typeface="inherit"/>
                        </a:rPr>
                        <a:t>124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dirty="0">
                          <a:solidFill>
                            <a:srgbClr val="000000"/>
                          </a:solidFill>
                          <a:effectLst/>
                          <a:latin typeface="inherit"/>
                        </a:rPr>
                        <a:t>BBA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a:solidFill>
                            <a:srgbClr val="000000"/>
                          </a:solidFill>
                          <a:effectLst/>
                          <a:latin typeface="inherit"/>
                        </a:rPr>
                        <a:t>Dec-1990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a:solidFill>
                            <a:srgbClr val="000000"/>
                          </a:solidFill>
                          <a:effectLst/>
                          <a:latin typeface="inherit"/>
                        </a:rPr>
                        <a:t>U. of Toledo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3"/>
                  </a:ext>
                </a:extLst>
              </a:tr>
              <a:tr h="502920">
                <a:tc>
                  <a:txBody>
                    <a:bodyPr/>
                    <a:lstStyle/>
                    <a:p>
                      <a:pPr algn="just"/>
                      <a:r>
                        <a:rPr lang="en-US" sz="1800">
                          <a:solidFill>
                            <a:srgbClr val="000000"/>
                          </a:solidFill>
                          <a:effectLst/>
                          <a:latin typeface="inherit"/>
                        </a:rPr>
                        <a:t>124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dirty="0">
                          <a:solidFill>
                            <a:srgbClr val="000000"/>
                          </a:solidFill>
                          <a:effectLst/>
                          <a:latin typeface="inherit"/>
                        </a:rPr>
                        <a:t>MBA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dirty="0">
                          <a:solidFill>
                            <a:srgbClr val="000000"/>
                          </a:solidFill>
                          <a:effectLst/>
                          <a:latin typeface="inherit"/>
                        </a:rPr>
                        <a:t>May-2001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a:solidFill>
                            <a:srgbClr val="000000"/>
                          </a:solidFill>
                          <a:effectLst/>
                          <a:latin typeface="inherit"/>
                        </a:rPr>
                        <a:t>U. of Michigan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4"/>
                  </a:ext>
                </a:extLst>
              </a:tr>
              <a:tr h="550902">
                <a:tc>
                  <a:txBody>
                    <a:bodyPr/>
                    <a:lstStyle/>
                    <a:p>
                      <a:pPr algn="just"/>
                      <a:r>
                        <a:rPr lang="en-US" sz="1800">
                          <a:solidFill>
                            <a:srgbClr val="000000"/>
                          </a:solidFill>
                          <a:effectLst/>
                          <a:latin typeface="inherit"/>
                        </a:rPr>
                        <a:t>124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a:solidFill>
                            <a:srgbClr val="000000"/>
                          </a:solidFill>
                          <a:effectLst/>
                          <a:latin typeface="inherit"/>
                        </a:rPr>
                        <a:t>Ph.D.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dirty="0">
                          <a:solidFill>
                            <a:srgbClr val="000000"/>
                          </a:solidFill>
                          <a:effectLst/>
                          <a:latin typeface="inherit"/>
                        </a:rPr>
                        <a:t>Dec-2005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a:solidFill>
                            <a:srgbClr val="000000"/>
                          </a:solidFill>
                          <a:effectLst/>
                          <a:latin typeface="inherit"/>
                        </a:rPr>
                        <a:t>U. of Tennessee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5"/>
                  </a:ext>
                </a:extLst>
              </a:tr>
              <a:tr h="502920">
                <a:tc>
                  <a:txBody>
                    <a:bodyPr/>
                    <a:lstStyle/>
                    <a:p>
                      <a:pPr algn="just"/>
                      <a:r>
                        <a:rPr lang="en-US" sz="1800">
                          <a:solidFill>
                            <a:srgbClr val="000000"/>
                          </a:solidFill>
                          <a:effectLst/>
                          <a:latin typeface="inherit"/>
                        </a:rPr>
                        <a:t>125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a:solidFill>
                            <a:srgbClr val="000000"/>
                          </a:solidFill>
                          <a:effectLst/>
                          <a:latin typeface="inherit"/>
                        </a:rPr>
                        <a:t>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dirty="0">
                          <a:solidFill>
                            <a:srgbClr val="000000"/>
                          </a:solidFill>
                          <a:effectLst/>
                          <a:latin typeface="inherit"/>
                        </a:rPr>
                        <a:t>Aug-2002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a:solidFill>
                            <a:srgbClr val="000000"/>
                          </a:solidFill>
                          <a:effectLst/>
                          <a:latin typeface="inherit"/>
                        </a:rPr>
                        <a:t>Valdosta State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6"/>
                  </a:ext>
                </a:extLst>
              </a:tr>
              <a:tr h="502920">
                <a:tc>
                  <a:txBody>
                    <a:bodyPr/>
                    <a:lstStyle/>
                    <a:p>
                      <a:pPr algn="just"/>
                      <a:r>
                        <a:rPr lang="en-US" sz="1800">
                          <a:solidFill>
                            <a:srgbClr val="000000"/>
                          </a:solidFill>
                          <a:effectLst/>
                          <a:latin typeface="inherit"/>
                        </a:rPr>
                        <a:t>126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a:solidFill>
                            <a:srgbClr val="000000"/>
                          </a:solidFill>
                          <a:effectLst/>
                          <a:latin typeface="inherit"/>
                        </a:rPr>
                        <a:t>BS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dirty="0">
                          <a:solidFill>
                            <a:srgbClr val="000000"/>
                          </a:solidFill>
                          <a:effectLst/>
                          <a:latin typeface="inherit"/>
                        </a:rPr>
                        <a:t>Dec-1989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a:solidFill>
                            <a:srgbClr val="000000"/>
                          </a:solidFill>
                          <a:effectLst/>
                          <a:latin typeface="inherit"/>
                        </a:rPr>
                        <a:t>U. of Missouri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7"/>
                  </a:ext>
                </a:extLst>
              </a:tr>
              <a:tr h="502920">
                <a:tc>
                  <a:txBody>
                    <a:bodyPr/>
                    <a:lstStyle/>
                    <a:p>
                      <a:pPr algn="just"/>
                      <a:r>
                        <a:rPr lang="en-US" sz="1800">
                          <a:solidFill>
                            <a:srgbClr val="000000"/>
                          </a:solidFill>
                          <a:effectLst/>
                          <a:latin typeface="inherit"/>
                        </a:rPr>
                        <a:t>126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a:solidFill>
                            <a:srgbClr val="000000"/>
                          </a:solidFill>
                          <a:effectLst/>
                          <a:latin typeface="inherit"/>
                        </a:rPr>
                        <a:t>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dirty="0">
                          <a:solidFill>
                            <a:srgbClr val="000000"/>
                          </a:solidFill>
                          <a:effectLst/>
                          <a:latin typeface="inherit"/>
                        </a:rPr>
                        <a:t>May-2002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just"/>
                      <a:r>
                        <a:rPr lang="en-US" sz="1800" dirty="0">
                          <a:solidFill>
                            <a:srgbClr val="000000"/>
                          </a:solidFill>
                          <a:effectLst/>
                          <a:latin typeface="inherit"/>
                        </a:rPr>
                        <a:t>U. of Florida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8"/>
                  </a:ext>
                </a:extLst>
              </a:tr>
            </a:tbl>
          </a:graphicData>
        </a:graphic>
      </p:graphicFrame>
      <p:sp>
        <p:nvSpPr>
          <p:cNvPr id="18" name="Rectangle 3"/>
          <p:cNvSpPr>
            <a:spLocks noChangeArrowheads="1"/>
          </p:cNvSpPr>
          <p:nvPr/>
        </p:nvSpPr>
        <p:spPr bwMode="auto">
          <a:xfrm>
            <a:off x="4495800" y="685800"/>
            <a:ext cx="3112770"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itchFamily="34" charset="0"/>
                <a:ea typeface="inherit"/>
                <a:cs typeface="Arial" pitchFamily="34" charset="0"/>
              </a:rPr>
              <a:t>Table name: DERGEE</a:t>
            </a:r>
            <a:br>
              <a:rPr kumimoji="0" lang="en-US" altLang="en-US" sz="1800" b="0" i="0" u="none" strike="noStrike" cap="none" normalizeH="0" baseline="0" dirty="0">
                <a:ln>
                  <a:noFill/>
                </a:ln>
                <a:solidFill>
                  <a:schemeClr val="tx1"/>
                </a:solidFill>
                <a:effectLst/>
                <a:latin typeface="Arial" pitchFamily="34" charset="0"/>
                <a:cs typeface="Arial" pitchFamily="34" charset="0"/>
              </a:rPr>
            </a:b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71347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A3Q3 - Ch4Q12</a:t>
            </a:r>
          </a:p>
        </p:txBody>
      </p:sp>
      <p:sp>
        <p:nvSpPr>
          <p:cNvPr id="3" name="Text Placeholder 2"/>
          <p:cNvSpPr>
            <a:spLocks noGrp="1"/>
          </p:cNvSpPr>
          <p:nvPr>
            <p:ph type="body" idx="1"/>
          </p:nvPr>
        </p:nvSpPr>
        <p:spPr>
          <a:xfrm>
            <a:off x="533400" y="1447801"/>
            <a:ext cx="8379460" cy="5078313"/>
          </a:xfrm>
        </p:spPr>
        <p:txBody>
          <a:bodyPr/>
          <a:lstStyle/>
          <a:p>
            <a:r>
              <a:rPr lang="en-US" sz="2400" dirty="0">
                <a:latin typeface="Arial" panose="020B0604020202020204" pitchFamily="34" charset="0"/>
                <a:cs typeface="Arial" panose="020B0604020202020204" pitchFamily="34" charset="0"/>
              </a:rPr>
              <a:t>Discuss two ways in which the 1:M relationship between COURSE and CLASS can be implemented. (Hint: Think about relationship strength, weak vs. strong.) Fig 4.8</a:t>
            </a: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Weak (non-identifying) relationships</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Primary key of the </a:t>
            </a:r>
            <a:r>
              <a:rPr lang="en-US" altLang="zh-CN" sz="2400" dirty="0">
                <a:latin typeface="Arial" panose="020B0604020202020204" pitchFamily="34" charset="0"/>
                <a:cs typeface="Arial" panose="020B0604020202020204" pitchFamily="34" charset="0"/>
              </a:rPr>
              <a:t>child</a:t>
            </a:r>
            <a:r>
              <a:rPr lang="en-US" sz="2400" dirty="0">
                <a:latin typeface="Arial" panose="020B0604020202020204" pitchFamily="34" charset="0"/>
                <a:cs typeface="Arial" panose="020B0604020202020204" pitchFamily="34" charset="0"/>
              </a:rPr>
              <a:t> entity does not contain a primary key component of the parent entity.</a:t>
            </a: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Strong (identifying) relationships</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Exists when the PK of a child entity contains at least part of its primary key from a parent entity.</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111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751840"/>
            <a:ext cx="7530465" cy="958850"/>
          </a:xfrm>
          <a:prstGeom prst="rect">
            <a:avLst/>
          </a:prstGeom>
        </p:spPr>
        <p:txBody>
          <a:bodyPr vert="horz" wrap="square" lIns="0" tIns="0" rIns="0" bIns="0" rtlCol="0">
            <a:spAutoFit/>
          </a:bodyPr>
          <a:lstStyle/>
          <a:p>
            <a:pPr marL="12700" marR="5080">
              <a:lnSpc>
                <a:spcPts val="3800"/>
              </a:lnSpc>
            </a:pPr>
            <a:r>
              <a:rPr sz="3200" spc="-85" dirty="0"/>
              <a:t>Figure </a:t>
            </a:r>
            <a:r>
              <a:rPr sz="3200" spc="-70" dirty="0"/>
              <a:t>4.8 </a:t>
            </a:r>
            <a:r>
              <a:rPr sz="3200" dirty="0"/>
              <a:t>- A </a:t>
            </a:r>
            <a:r>
              <a:rPr sz="3200" spc="-95" dirty="0"/>
              <a:t>Weak </a:t>
            </a:r>
            <a:r>
              <a:rPr sz="3200" spc="-105" dirty="0"/>
              <a:t>(Non-Identifying)  </a:t>
            </a:r>
            <a:r>
              <a:rPr sz="3200" spc="-100" dirty="0"/>
              <a:t>Relationship </a:t>
            </a:r>
            <a:r>
              <a:rPr sz="3200" spc="-90" dirty="0"/>
              <a:t>between COURSE </a:t>
            </a:r>
            <a:r>
              <a:rPr sz="3200" spc="-70" dirty="0"/>
              <a:t>and</a:t>
            </a:r>
            <a:r>
              <a:rPr sz="3200" spc="-545" dirty="0"/>
              <a:t> </a:t>
            </a:r>
            <a:r>
              <a:rPr sz="3200" spc="-105" dirty="0"/>
              <a:t>CLASS</a:t>
            </a:r>
            <a:endParaRPr sz="3200"/>
          </a:p>
        </p:txBody>
      </p:sp>
      <p:sp>
        <p:nvSpPr>
          <p:cNvPr id="3" name="object 3"/>
          <p:cNvSpPr/>
          <p:nvPr/>
        </p:nvSpPr>
        <p:spPr>
          <a:xfrm>
            <a:off x="381000" y="2382837"/>
            <a:ext cx="8305800" cy="226695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935787" y="4997450"/>
            <a:ext cx="1517650" cy="163830"/>
          </a:xfrm>
          <a:prstGeom prst="rect">
            <a:avLst/>
          </a:prstGeom>
        </p:spPr>
        <p:txBody>
          <a:bodyPr vert="horz" wrap="square" lIns="0" tIns="0" rIns="0" bIns="0" rtlCol="0">
            <a:spAutoFit/>
          </a:bodyPr>
          <a:lstStyle/>
          <a:p>
            <a:pPr marL="12700">
              <a:lnSpc>
                <a:spcPct val="100000"/>
              </a:lnSpc>
            </a:pPr>
            <a:r>
              <a:rPr sz="1000" dirty="0">
                <a:solidFill>
                  <a:srgbClr val="292934"/>
                </a:solidFill>
                <a:latin typeface="Arial"/>
                <a:cs typeface="Arial"/>
              </a:rPr>
              <a:t>Cengage Learning ©</a:t>
            </a:r>
            <a:r>
              <a:rPr sz="1000" spc="-100" dirty="0">
                <a:solidFill>
                  <a:srgbClr val="292934"/>
                </a:solidFill>
                <a:latin typeface="Arial"/>
                <a:cs typeface="Arial"/>
              </a:rPr>
              <a:t> </a:t>
            </a:r>
            <a:r>
              <a:rPr sz="1000" dirty="0">
                <a:solidFill>
                  <a:srgbClr val="292934"/>
                </a:solidFill>
                <a:latin typeface="Arial"/>
                <a:cs typeface="Arial"/>
              </a:rPr>
              <a:t>2015</a:t>
            </a:r>
            <a:endParaRPr sz="1000">
              <a:latin typeface="Arial"/>
              <a:cs typeface="Arial"/>
            </a:endParaRPr>
          </a:p>
        </p:txBody>
      </p:sp>
    </p:spTree>
    <p:extLst>
      <p:ext uri="{BB962C8B-B14F-4D97-AF65-F5344CB8AC3E}">
        <p14:creationId xmlns:p14="http://schemas.microsoft.com/office/powerpoint/2010/main" val="356236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800100"/>
            <a:ext cx="6946265" cy="859790"/>
          </a:xfrm>
          <a:prstGeom prst="rect">
            <a:avLst/>
          </a:prstGeom>
        </p:spPr>
        <p:txBody>
          <a:bodyPr vert="horz" wrap="square" lIns="0" tIns="0" rIns="0" bIns="0" rtlCol="0">
            <a:spAutoFit/>
          </a:bodyPr>
          <a:lstStyle/>
          <a:p>
            <a:pPr marL="12700" marR="5080">
              <a:lnSpc>
                <a:spcPts val="3400"/>
              </a:lnSpc>
            </a:pPr>
            <a:r>
              <a:rPr sz="2900" spc="-85" dirty="0"/>
              <a:t>Figure</a:t>
            </a:r>
            <a:r>
              <a:rPr sz="2900" spc="-220" dirty="0"/>
              <a:t> </a:t>
            </a:r>
            <a:r>
              <a:rPr sz="2900" spc="-70" dirty="0"/>
              <a:t>4.9</a:t>
            </a:r>
            <a:r>
              <a:rPr sz="2900" spc="-210" dirty="0"/>
              <a:t> </a:t>
            </a:r>
            <a:r>
              <a:rPr sz="2900" dirty="0"/>
              <a:t>-</a:t>
            </a:r>
            <a:r>
              <a:rPr sz="2900" spc="-365" dirty="0"/>
              <a:t> </a:t>
            </a:r>
            <a:r>
              <a:rPr sz="2900" dirty="0"/>
              <a:t>A</a:t>
            </a:r>
            <a:r>
              <a:rPr sz="2900" spc="-365" dirty="0"/>
              <a:t> </a:t>
            </a:r>
            <a:r>
              <a:rPr sz="2900" spc="-90" dirty="0"/>
              <a:t>Strong</a:t>
            </a:r>
            <a:r>
              <a:rPr sz="2900" spc="-215" dirty="0"/>
              <a:t> </a:t>
            </a:r>
            <a:r>
              <a:rPr sz="2900" spc="-100" dirty="0"/>
              <a:t>(Identifying)</a:t>
            </a:r>
            <a:r>
              <a:rPr sz="2900" spc="-215" dirty="0"/>
              <a:t> </a:t>
            </a:r>
            <a:r>
              <a:rPr sz="2900" spc="-105" dirty="0"/>
              <a:t>Relationship  </a:t>
            </a:r>
            <a:r>
              <a:rPr sz="2900" spc="-90" dirty="0"/>
              <a:t>between COURSE </a:t>
            </a:r>
            <a:r>
              <a:rPr sz="2900" spc="-70" dirty="0"/>
              <a:t>and</a:t>
            </a:r>
            <a:r>
              <a:rPr sz="2900" spc="-500" dirty="0"/>
              <a:t> </a:t>
            </a:r>
            <a:r>
              <a:rPr sz="2900" spc="-105" dirty="0"/>
              <a:t>CLASS</a:t>
            </a:r>
            <a:endParaRPr sz="2900"/>
          </a:p>
        </p:txBody>
      </p:sp>
      <p:sp>
        <p:nvSpPr>
          <p:cNvPr id="3" name="object 3"/>
          <p:cNvSpPr/>
          <p:nvPr/>
        </p:nvSpPr>
        <p:spPr>
          <a:xfrm>
            <a:off x="381000" y="2566987"/>
            <a:ext cx="8458200" cy="187642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950075" y="4692650"/>
            <a:ext cx="1517650" cy="163830"/>
          </a:xfrm>
          <a:prstGeom prst="rect">
            <a:avLst/>
          </a:prstGeom>
        </p:spPr>
        <p:txBody>
          <a:bodyPr vert="horz" wrap="square" lIns="0" tIns="0" rIns="0" bIns="0" rtlCol="0">
            <a:spAutoFit/>
          </a:bodyPr>
          <a:lstStyle/>
          <a:p>
            <a:pPr marL="12700">
              <a:lnSpc>
                <a:spcPct val="100000"/>
              </a:lnSpc>
            </a:pPr>
            <a:r>
              <a:rPr sz="1000" dirty="0">
                <a:solidFill>
                  <a:srgbClr val="292934"/>
                </a:solidFill>
                <a:latin typeface="Arial"/>
                <a:cs typeface="Arial"/>
              </a:rPr>
              <a:t>Cengage Learning ©</a:t>
            </a:r>
            <a:r>
              <a:rPr sz="1000" spc="-100" dirty="0">
                <a:solidFill>
                  <a:srgbClr val="292934"/>
                </a:solidFill>
                <a:latin typeface="Arial"/>
                <a:cs typeface="Arial"/>
              </a:rPr>
              <a:t> </a:t>
            </a:r>
            <a:r>
              <a:rPr sz="1000" dirty="0">
                <a:solidFill>
                  <a:srgbClr val="292934"/>
                </a:solidFill>
                <a:latin typeface="Arial"/>
                <a:cs typeface="Arial"/>
              </a:rPr>
              <a:t>2015</a:t>
            </a:r>
            <a:endParaRPr sz="1000">
              <a:latin typeface="Arial"/>
              <a:cs typeface="Arial"/>
            </a:endParaRPr>
          </a:p>
        </p:txBody>
      </p:sp>
    </p:spTree>
    <p:extLst>
      <p:ext uri="{BB962C8B-B14F-4D97-AF65-F5344CB8AC3E}">
        <p14:creationId xmlns:p14="http://schemas.microsoft.com/office/powerpoint/2010/main" val="477700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1577</TotalTime>
  <Words>1089</Words>
  <Application>Microsoft Office PowerPoint</Application>
  <PresentationFormat>On-screen Show (4:3)</PresentationFormat>
  <Paragraphs>236</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inherit</vt:lpstr>
      <vt:lpstr>Office Theme</vt:lpstr>
      <vt:lpstr>  Assignment 3 Review  </vt:lpstr>
      <vt:lpstr>Assignment 3 </vt:lpstr>
      <vt:lpstr>A3Q2 - Ch4Q3</vt:lpstr>
      <vt:lpstr>Ch4Q3</vt:lpstr>
      <vt:lpstr>Ch4Q3</vt:lpstr>
      <vt:lpstr>Ch4Q3</vt:lpstr>
      <vt:lpstr>A3Q3 - Ch4Q12</vt:lpstr>
      <vt:lpstr>Figure 4.8 - A Weak (Non-Identifying)  Relationship between COURSE and CLASS</vt:lpstr>
      <vt:lpstr>Figure 4.9 - A Strong (Identifying) Relationship  between COURSE and CLASS</vt:lpstr>
      <vt:lpstr>A3Q6 - Ch4Q9</vt:lpstr>
      <vt:lpstr>A3Q7 - Ch4Q13</vt:lpstr>
      <vt:lpstr>A3Q8 - Ch4Q5</vt:lpstr>
      <vt:lpstr>A3Q9 - Ch4Q18</vt:lpstr>
      <vt:lpstr>SQL Practice for A3 Q10-15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Bader Albahlal</cp:lastModifiedBy>
  <cp:revision>104</cp:revision>
  <dcterms:created xsi:type="dcterms:W3CDTF">2016-02-08T17:35:58Z</dcterms:created>
  <dcterms:modified xsi:type="dcterms:W3CDTF">2020-11-16T15:27:15Z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2016-02-08T00:00:00Z</vt:filetime>
  </property>
</Properties>
</file>