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6" r:id="rId16"/>
    <p:sldId id="277" r:id="rId17"/>
    <p:sldId id="279" r:id="rId18"/>
    <p:sldId id="280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04" r:id="rId30"/>
    <p:sldId id="305" r:id="rId31"/>
    <p:sldId id="294" r:id="rId32"/>
    <p:sldId id="295" r:id="rId33"/>
    <p:sldId id="296" r:id="rId34"/>
    <p:sldId id="297" r:id="rId35"/>
    <p:sldId id="298" r:id="rId36"/>
    <p:sldId id="299" r:id="rId37"/>
    <p:sldId id="302" r:id="rId38"/>
    <p:sldId id="301" r:id="rId39"/>
    <p:sldId id="303" r:id="rId4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84567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33627-4353-A94B-A755-C696606D08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A152A-F7E3-0D4D-BCF0-83AC0687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</a:t>
            </a:r>
            <a:r>
              <a:rPr lang="zh-CN" altLang="en-US" dirty="0"/>
              <a:t>: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r>
              <a:rPr lang="zh-CN" altLang="en-US" dirty="0"/>
              <a:t> </a:t>
            </a:r>
            <a:r>
              <a:rPr lang="en-US" altLang="zh-CN" dirty="0"/>
              <a:t>software,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A(n)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is used by an organization and supports many users across many departments.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A(n)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is designed to support a company’s day-to-day operations.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you know the value of attribute A, you can look up the value of attribute 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attribute B is functionally dependent on the attribute A if each value in column A determines one and only one value in column 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dba.stackexchange.com</a:t>
            </a:r>
            <a:r>
              <a:rPr lang="en-US" dirty="0"/>
              <a:t>/questions/71924/what-is-the-difference-between-primary-key-and-super-key-in-dbms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01DFB-9F0F-F24E-9DE5-2AAE17E8E0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6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01DFB-9F0F-F24E-9DE5-2AAE17E8E0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69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152A-F7E3-0D4D-BCF0-83AC06875B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1993" y="1691640"/>
            <a:ext cx="1270" cy="4709160"/>
          </a:xfrm>
          <a:custGeom>
            <a:avLst/>
            <a:gdLst/>
            <a:ahLst/>
            <a:cxnLst/>
            <a:rect l="l" t="t" r="r" b="b"/>
            <a:pathLst>
              <a:path w="1270" h="4709160">
                <a:moveTo>
                  <a:pt x="794" y="0"/>
                </a:moveTo>
                <a:lnTo>
                  <a:pt x="0" y="4709156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1340" y="1990725"/>
            <a:ext cx="3613785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366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lowczak.com/wp-content/uploads/db_arch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521584"/>
            <a:ext cx="466979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75" dirty="0"/>
              <a:t>EXAM </a:t>
            </a:r>
            <a:r>
              <a:rPr sz="4800" dirty="0"/>
              <a:t>1</a:t>
            </a:r>
            <a:r>
              <a:rPr sz="4800" spc="-425" dirty="0"/>
              <a:t> </a:t>
            </a:r>
            <a:r>
              <a:rPr sz="4800" spc="-105" dirty="0"/>
              <a:t>REVIEW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64540" y="3489960"/>
            <a:ext cx="2969260" cy="1443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dirty="0">
                <a:solidFill>
                  <a:srgbClr val="57576E"/>
                </a:solidFill>
                <a:latin typeface="Arial"/>
                <a:cs typeface="Arial"/>
              </a:rPr>
              <a:t>Database</a:t>
            </a:r>
            <a:r>
              <a:rPr sz="20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6E"/>
                </a:solidFill>
                <a:latin typeface="Arial"/>
                <a:cs typeface="Arial"/>
              </a:rPr>
              <a:t>Concepts </a:t>
            </a:r>
            <a:endParaRPr lang="en-US" sz="2000" dirty="0">
              <a:solidFill>
                <a:srgbClr val="57576E"/>
              </a:solidFill>
              <a:latin typeface="Arial"/>
              <a:cs typeface="Arial"/>
            </a:endParaRPr>
          </a:p>
          <a:p>
            <a:pPr marL="12700" marR="5080">
              <a:lnSpc>
                <a:spcPct val="117200"/>
              </a:lnSpc>
            </a:pPr>
            <a:r>
              <a:rPr lang="en-US" altLang="zh-CN" sz="2000" dirty="0">
                <a:solidFill>
                  <a:srgbClr val="57576E"/>
                </a:solidFill>
                <a:latin typeface="Arial"/>
                <a:cs typeface="Arial"/>
              </a:rPr>
              <a:t>Spring 2021</a:t>
            </a:r>
            <a:endParaRPr lang="en-US" sz="2000" dirty="0">
              <a:solidFill>
                <a:srgbClr val="57576E"/>
              </a:solidFill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lang="en-US" sz="2000" spc="-10" dirty="0">
                <a:solidFill>
                  <a:srgbClr val="57576E"/>
                </a:solidFill>
                <a:latin typeface="Arial"/>
                <a:cs typeface="Arial"/>
              </a:rPr>
              <a:t>Week</a:t>
            </a:r>
            <a:r>
              <a:rPr lang="en-US" sz="20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57576E"/>
                </a:solidFill>
                <a:latin typeface="Arial"/>
                <a:cs typeface="Arial"/>
              </a:rPr>
              <a:t>8</a:t>
            </a:r>
          </a:p>
          <a:p>
            <a:pPr marL="12700" marR="5080">
              <a:lnSpc>
                <a:spcPct val="120000"/>
              </a:lnSpc>
            </a:pPr>
            <a:endParaRPr lang="en-US" sz="2000" dirty="0">
              <a:solidFill>
                <a:srgbClr val="57576E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Data</a:t>
            </a:r>
            <a:r>
              <a:rPr sz="3600" spc="-295" dirty="0"/>
              <a:t> </a:t>
            </a:r>
            <a:r>
              <a:rPr sz="3600" spc="-105" dirty="0"/>
              <a:t>Redundancy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7540" y="1645920"/>
            <a:ext cx="7830184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Unnecessarily storing same data 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places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2000" spc="-4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00" spc="-45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Islands of information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Scattered data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  <a:p>
            <a:pPr marL="558800" marR="5080" indent="-241300">
              <a:lnSpc>
                <a:spcPct val="100800"/>
              </a:lnSpc>
              <a:spcBef>
                <a:spcPts val="505"/>
              </a:spcBef>
              <a:tabLst>
                <a:tab pos="5638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Increases the probability of having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versions of</a:t>
            </a:r>
            <a:r>
              <a:rPr sz="20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same 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Data </a:t>
            </a:r>
            <a:r>
              <a:rPr sz="3600" spc="-95" dirty="0"/>
              <a:t>Redundancy</a:t>
            </a:r>
            <a:r>
              <a:rPr sz="3600" spc="-405" dirty="0"/>
              <a:t> </a:t>
            </a:r>
            <a:r>
              <a:rPr sz="3600" spc="-100" dirty="0"/>
              <a:t>Implications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12380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Poor data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inconsistency</a:t>
            </a:r>
            <a:endParaRPr sz="2400">
              <a:latin typeface="Arial"/>
              <a:cs typeface="Arial"/>
            </a:endParaRPr>
          </a:p>
          <a:p>
            <a:pPr marL="190500" marR="5080" indent="-177800">
              <a:lnSpc>
                <a:spcPts val="2820"/>
              </a:lnSpc>
              <a:spcBef>
                <a:spcPts val="76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Increased likelihood of data-entry errors when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complex  entries are made 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190500" marR="194945" indent="-177800">
              <a:lnSpc>
                <a:spcPct val="101499"/>
              </a:lnSpc>
              <a:spcBef>
                <a:spcPts val="465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Data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anomaly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Develops when not all of the required  changes in the redundant data are made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successfully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956" y="3119526"/>
            <a:ext cx="511302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Chapter </a:t>
            </a:r>
            <a:r>
              <a:rPr spc="-55" dirty="0"/>
              <a:t>2. </a:t>
            </a:r>
            <a:r>
              <a:rPr spc="-80" dirty="0"/>
              <a:t>Data</a:t>
            </a:r>
            <a:r>
              <a:rPr spc="-535" dirty="0"/>
              <a:t> </a:t>
            </a:r>
            <a:r>
              <a:rPr spc="-100" dirty="0"/>
              <a:t>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Data Model Basic </a:t>
            </a:r>
            <a:r>
              <a:rPr spc="-90" dirty="0"/>
              <a:t>Building</a:t>
            </a:r>
            <a:r>
              <a:rPr spc="-635" dirty="0"/>
              <a:t> </a:t>
            </a:r>
            <a:r>
              <a:rPr spc="-10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054"/>
            <a:ext cx="6772909" cy="487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r>
              <a:rPr sz="2400" b="1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292934"/>
                </a:solidFill>
                <a:latin typeface="Arial"/>
                <a:cs typeface="Arial"/>
              </a:rPr>
              <a:t>(Table)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14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Unique and distinct object used to collect and store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27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e.g.) person, place, thing, event,</a:t>
            </a:r>
            <a:r>
              <a:rPr sz="18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concept</a:t>
            </a:r>
            <a:endParaRPr sz="1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(Field)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16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Characteristic of an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Equivalent of a field in a file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system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26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Describes an association among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One-to-many</a:t>
            </a:r>
            <a:r>
              <a:rPr sz="20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(1:M)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Many-to-many (M:N or</a:t>
            </a:r>
            <a:r>
              <a:rPr sz="20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M:M)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One-to-one</a:t>
            </a:r>
            <a:r>
              <a:rPr sz="20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(1:1)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Constraint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26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Set of rules to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ensure data</a:t>
            </a:r>
            <a:r>
              <a:rPr sz="20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integrity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Restriction placed on the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Primary </a:t>
            </a:r>
            <a:r>
              <a:rPr spc="-70" dirty="0"/>
              <a:t>Key and </a:t>
            </a:r>
            <a:r>
              <a:rPr spc="-90" dirty="0"/>
              <a:t>Foreign</a:t>
            </a:r>
            <a:r>
              <a:rPr spc="-615" dirty="0"/>
              <a:t> </a:t>
            </a:r>
            <a:r>
              <a:rPr spc="-10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59370" cy="269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4241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primary key (PK)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is an attribute or combination</a:t>
            </a:r>
            <a:r>
              <a:rPr sz="2400" spc="-2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 attributes that uniquely identifies any given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row.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 some ER diagrams, PKs are indicated by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34"/>
                </a:solidFill>
                <a:latin typeface="Arial"/>
                <a:cs typeface="Arial"/>
              </a:rPr>
              <a:t>underlining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99"/>
              </a:lnSpc>
              <a:spcBef>
                <a:spcPts val="166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foreign key (FK)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is the primary key of one table that  has been placed into another table to create 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common  attribute.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539" y="2054263"/>
            <a:ext cx="5448363" cy="298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Relationship</a:t>
            </a:r>
            <a:r>
              <a:rPr spc="-305" dirty="0"/>
              <a:t> </a:t>
            </a:r>
            <a:r>
              <a:rPr spc="-160" dirty="0"/>
              <a:t>Type</a:t>
            </a:r>
          </a:p>
        </p:txBody>
      </p:sp>
      <p:sp>
        <p:nvSpPr>
          <p:cNvPr id="4" name="object 4"/>
          <p:cNvSpPr/>
          <p:nvPr/>
        </p:nvSpPr>
        <p:spPr>
          <a:xfrm>
            <a:off x="6102629" y="4820627"/>
            <a:ext cx="132715" cy="739775"/>
          </a:xfrm>
          <a:custGeom>
            <a:avLst/>
            <a:gdLst/>
            <a:ahLst/>
            <a:cxnLst/>
            <a:rect l="l" t="t" r="r" b="b"/>
            <a:pathLst>
              <a:path w="132714" h="739775">
                <a:moveTo>
                  <a:pt x="0" y="0"/>
                </a:moveTo>
                <a:lnTo>
                  <a:pt x="132093" y="739568"/>
                </a:lnTo>
              </a:path>
            </a:pathLst>
          </a:custGeom>
          <a:ln w="9524">
            <a:solidFill>
              <a:srgbClr val="A4B1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3348" y="5463032"/>
            <a:ext cx="116205" cy="122555"/>
          </a:xfrm>
          <a:custGeom>
            <a:avLst/>
            <a:gdLst/>
            <a:ahLst/>
            <a:cxnLst/>
            <a:rect l="l" t="t" r="r" b="b"/>
            <a:pathLst>
              <a:path w="116204" h="122554">
                <a:moveTo>
                  <a:pt x="11328" y="15748"/>
                </a:moveTo>
                <a:lnTo>
                  <a:pt x="647" y="24841"/>
                </a:lnTo>
                <a:lnTo>
                  <a:pt x="0" y="32854"/>
                </a:lnTo>
                <a:lnTo>
                  <a:pt x="75806" y="121970"/>
                </a:lnTo>
                <a:lnTo>
                  <a:pt x="93990" y="72351"/>
                </a:lnTo>
                <a:lnTo>
                  <a:pt x="66941" y="72351"/>
                </a:lnTo>
                <a:lnTo>
                  <a:pt x="19342" y="16395"/>
                </a:lnTo>
                <a:lnTo>
                  <a:pt x="11328" y="15748"/>
                </a:lnTo>
                <a:close/>
              </a:path>
              <a:path w="116204" h="122554">
                <a:moveTo>
                  <a:pt x="99517" y="0"/>
                </a:moveTo>
                <a:lnTo>
                  <a:pt x="92227" y="3378"/>
                </a:lnTo>
                <a:lnTo>
                  <a:pt x="66941" y="72351"/>
                </a:lnTo>
                <a:lnTo>
                  <a:pt x="93990" y="72351"/>
                </a:lnTo>
                <a:lnTo>
                  <a:pt x="116065" y="12115"/>
                </a:lnTo>
                <a:lnTo>
                  <a:pt x="112687" y="4826"/>
                </a:lnTo>
                <a:lnTo>
                  <a:pt x="99517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17932" y="5607008"/>
            <a:ext cx="2580005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maximum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of instances  of one entity that can</a:t>
            </a:r>
            <a:r>
              <a:rPr sz="18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associated with the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entity  on the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opposite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2806" y="4893741"/>
            <a:ext cx="320040" cy="587375"/>
          </a:xfrm>
          <a:custGeom>
            <a:avLst/>
            <a:gdLst/>
            <a:ahLst/>
            <a:cxnLst/>
            <a:rect l="l" t="t" r="r" b="b"/>
            <a:pathLst>
              <a:path w="320039" h="587375">
                <a:moveTo>
                  <a:pt x="319838" y="0"/>
                </a:moveTo>
                <a:lnTo>
                  <a:pt x="0" y="586970"/>
                </a:lnTo>
              </a:path>
            </a:pathLst>
          </a:custGeom>
          <a:ln w="9524">
            <a:solidFill>
              <a:srgbClr val="A4B1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7339" y="5379630"/>
            <a:ext cx="106045" cy="123825"/>
          </a:xfrm>
          <a:custGeom>
            <a:avLst/>
            <a:gdLst/>
            <a:ahLst/>
            <a:cxnLst/>
            <a:rect l="l" t="t" r="r" b="b"/>
            <a:pathLst>
              <a:path w="106045" h="123825">
                <a:moveTo>
                  <a:pt x="19532" y="0"/>
                </a:moveTo>
                <a:lnTo>
                  <a:pt x="5511" y="406"/>
                </a:lnTo>
                <a:lnTo>
                  <a:pt x="0" y="6261"/>
                </a:lnTo>
                <a:lnTo>
                  <a:pt x="3403" y="123215"/>
                </a:lnTo>
                <a:lnTo>
                  <a:pt x="76624" y="78943"/>
                </a:lnTo>
                <a:lnTo>
                  <a:pt x="27520" y="78943"/>
                </a:lnTo>
                <a:lnTo>
                  <a:pt x="25387" y="5524"/>
                </a:lnTo>
                <a:lnTo>
                  <a:pt x="19532" y="0"/>
                </a:lnTo>
                <a:close/>
              </a:path>
              <a:path w="106045" h="123825">
                <a:moveTo>
                  <a:pt x="90385" y="40944"/>
                </a:moveTo>
                <a:lnTo>
                  <a:pt x="27520" y="78943"/>
                </a:lnTo>
                <a:lnTo>
                  <a:pt x="76624" y="78943"/>
                </a:lnTo>
                <a:lnTo>
                  <a:pt x="103530" y="62674"/>
                </a:lnTo>
                <a:lnTo>
                  <a:pt x="105460" y="54863"/>
                </a:lnTo>
                <a:lnTo>
                  <a:pt x="98196" y="42862"/>
                </a:lnTo>
                <a:lnTo>
                  <a:pt x="90385" y="40944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6925" y="5618645"/>
            <a:ext cx="2515870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minimum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instances  of one entity that can</a:t>
            </a:r>
            <a:r>
              <a:rPr sz="18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12700" marR="32258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associated with the  entity on the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opposite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Business</a:t>
            </a:r>
            <a:r>
              <a:rPr spc="-285" dirty="0"/>
              <a:t> </a:t>
            </a:r>
            <a:r>
              <a:rPr spc="-10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089302"/>
            <a:ext cx="7924800" cy="857250"/>
          </a:xfrm>
          <a:custGeom>
            <a:avLst/>
            <a:gdLst/>
            <a:ahLst/>
            <a:cxnLst/>
            <a:rect l="l" t="t" r="r" b="b"/>
            <a:pathLst>
              <a:path w="7924800" h="857250">
                <a:moveTo>
                  <a:pt x="0" y="0"/>
                </a:moveTo>
                <a:lnTo>
                  <a:pt x="7924794" y="0"/>
                </a:lnTo>
                <a:lnTo>
                  <a:pt x="7924794" y="856799"/>
                </a:lnTo>
                <a:lnTo>
                  <a:pt x="0" y="8567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A4B1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827" y="1419906"/>
            <a:ext cx="6640590" cy="118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544" y="1484833"/>
            <a:ext cx="5372100" cy="10236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88500"/>
              </a:lnSpc>
              <a:spcBef>
                <a:spcPts val="33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Brief, precise, and unambiguous  description of a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policy,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procedure,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or  principle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3785895"/>
            <a:ext cx="7924800" cy="857250"/>
          </a:xfrm>
          <a:custGeom>
            <a:avLst/>
            <a:gdLst/>
            <a:ahLst/>
            <a:cxnLst/>
            <a:rect l="l" t="t" r="r" b="b"/>
            <a:pathLst>
              <a:path w="7924800" h="857250">
                <a:moveTo>
                  <a:pt x="0" y="0"/>
                </a:moveTo>
                <a:lnTo>
                  <a:pt x="7924794" y="0"/>
                </a:lnTo>
                <a:lnTo>
                  <a:pt x="7924794" y="856799"/>
                </a:lnTo>
                <a:lnTo>
                  <a:pt x="0" y="8567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A4B1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27" y="3116499"/>
            <a:ext cx="6640590" cy="1184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5544" y="3510597"/>
            <a:ext cx="55162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Enable defining the basic building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5482475"/>
            <a:ext cx="7924800" cy="857250"/>
          </a:xfrm>
          <a:custGeom>
            <a:avLst/>
            <a:gdLst/>
            <a:ahLst/>
            <a:cxnLst/>
            <a:rect l="l" t="t" r="r" b="b"/>
            <a:pathLst>
              <a:path w="7924800" h="857250">
                <a:moveTo>
                  <a:pt x="0" y="0"/>
                </a:moveTo>
                <a:lnTo>
                  <a:pt x="7924794" y="0"/>
                </a:lnTo>
                <a:lnTo>
                  <a:pt x="7924794" y="856799"/>
                </a:lnTo>
                <a:lnTo>
                  <a:pt x="0" y="8567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A4B1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827" y="4813079"/>
            <a:ext cx="6640590" cy="1184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544" y="5093398"/>
            <a:ext cx="581850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Serve as a communication tool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between  the users and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designers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602805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110" dirty="0"/>
              <a:t>Translating </a:t>
            </a:r>
            <a:r>
              <a:rPr sz="3600" spc="-95" dirty="0"/>
              <a:t>Business </a:t>
            </a:r>
            <a:r>
              <a:rPr sz="3600" spc="-85" dirty="0"/>
              <a:t>Rules</a:t>
            </a:r>
            <a:r>
              <a:rPr sz="3600" spc="-445" dirty="0"/>
              <a:t> </a:t>
            </a:r>
            <a:r>
              <a:rPr sz="3600" spc="-80" dirty="0"/>
              <a:t>into  Data Model</a:t>
            </a:r>
            <a:r>
              <a:rPr sz="3600" spc="-420" dirty="0"/>
              <a:t> </a:t>
            </a:r>
            <a:r>
              <a:rPr sz="3600" spc="-105" dirty="0"/>
              <a:t>Components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10475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Nouns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translate into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spc="-30" dirty="0">
                <a:solidFill>
                  <a:srgbClr val="292934"/>
                </a:solidFill>
                <a:latin typeface="Arial"/>
                <a:cs typeface="Arial"/>
              </a:rPr>
              <a:t>Verbs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translate into relationships among</a:t>
            </a:r>
            <a:r>
              <a:rPr sz="2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Relationships are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bidirectional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Questions to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identify the degree of relationship</a:t>
            </a:r>
            <a:r>
              <a:rPr sz="24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How many instances of B are related to one instance of</a:t>
            </a:r>
            <a:r>
              <a:rPr sz="2000" spc="-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A?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How many instances of A are related to one instance of</a:t>
            </a:r>
            <a:r>
              <a:rPr sz="2000" spc="-3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Relational</a:t>
            </a:r>
            <a:r>
              <a:rPr spc="-290" dirty="0"/>
              <a:t> </a:t>
            </a:r>
            <a:r>
              <a:rPr spc="-10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80325" cy="212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Based on 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  <a:p>
            <a:pPr marL="469900" marR="405130" lvl="1" indent="-190500">
              <a:lnSpc>
                <a:spcPct val="100800"/>
              </a:lnSpc>
              <a:spcBef>
                <a:spcPts val="3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 Matrix composed of intersecting tuple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and  attribute</a:t>
            </a:r>
            <a:endParaRPr sz="200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8888"/>
              <a:buFont typeface="Arial"/>
              <a:buChar char="•"/>
              <a:tabLst>
                <a:tab pos="741680" algn="l"/>
              </a:tabLst>
            </a:pPr>
            <a:r>
              <a:rPr sz="1800" b="1" spc="-25" dirty="0">
                <a:solidFill>
                  <a:srgbClr val="292934"/>
                </a:solidFill>
                <a:latin typeface="Arial"/>
                <a:cs typeface="Arial"/>
              </a:rPr>
              <a:t>Tuple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8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8888"/>
              <a:buFont typeface="Arial"/>
              <a:buChar char="•"/>
              <a:tabLst>
                <a:tab pos="741680" algn="l"/>
              </a:tabLst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8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Describes a precise set of data manipulation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constructs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655955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95" dirty="0"/>
              <a:t>Relational Database</a:t>
            </a:r>
            <a:r>
              <a:rPr sz="3600" spc="-365" dirty="0"/>
              <a:t> </a:t>
            </a:r>
            <a:r>
              <a:rPr sz="3600" spc="-100" dirty="0"/>
              <a:t>Management  </a:t>
            </a:r>
            <a:r>
              <a:rPr sz="3600" spc="-85" dirty="0"/>
              <a:t>System</a:t>
            </a:r>
            <a:r>
              <a:rPr sz="3600" spc="-290" dirty="0"/>
              <a:t> </a:t>
            </a:r>
            <a:r>
              <a:rPr sz="3600" spc="-105" dirty="0"/>
              <a:t>(RDBMS)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861820"/>
            <a:ext cx="793242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316230" indent="-17780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Performs basic functions provided by the hierarchical and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network  DBMS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systems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Makes the relational data model easier to understand and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implement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Hides the complexities of the relational model from the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Scope </a:t>
            </a:r>
            <a:r>
              <a:rPr dirty="0"/>
              <a:t>&amp;</a:t>
            </a:r>
            <a:r>
              <a:rPr spc="-425" dirty="0"/>
              <a:t> </a:t>
            </a:r>
            <a:r>
              <a:rPr spc="-10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8303260" cy="3467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Scope: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Chs.</a:t>
            </a:r>
            <a:r>
              <a:rPr sz="24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1-4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Test-taking: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via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Canvas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(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open</a:t>
            </a:r>
            <a:r>
              <a:rPr lang="en-US" sz="2400" spc="-5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book)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Date/Location: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March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 02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; 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take-home</a:t>
            </a: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Due: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March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 02 @1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:00pm </a:t>
            </a: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spcBef>
                <a:spcPts val="620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Available:  March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 02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from 12:01am - 1:00pm </a:t>
            </a:r>
            <a:endParaRPr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Time: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75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minutes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Number of questions: 50 multiple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choice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questions</a:t>
            </a:r>
            <a:endParaRPr lang="en-US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Access code: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NoSQL</a:t>
            </a:r>
            <a:r>
              <a:rPr spc="-450" dirty="0"/>
              <a:t> </a:t>
            </a:r>
            <a:r>
              <a:rPr spc="-10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1645920"/>
            <a:ext cx="7228205" cy="328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based on the relational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2000" spc="-4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00" spc="-45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Support distributed database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 marL="266700" marR="320675" indent="-254000">
              <a:lnSpc>
                <a:spcPts val="2820"/>
              </a:lnSpc>
              <a:spcBef>
                <a:spcPts val="760"/>
              </a:spcBef>
              <a:tabLst>
                <a:tab pos="268605" algn="l"/>
              </a:tabLst>
            </a:pPr>
            <a:r>
              <a:rPr sz="2000" spc="-4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00" spc="-450" dirty="0">
                <a:solidFill>
                  <a:srgbClr val="93A299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Provide high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scalability,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high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availability,</a:t>
            </a:r>
            <a:r>
              <a:rPr sz="24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fault  tolerance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Support large amounts of sparse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66700" marR="5080" indent="-254000">
              <a:lnSpc>
                <a:spcPts val="2820"/>
              </a:lnSpc>
              <a:spcBef>
                <a:spcPts val="760"/>
              </a:spcBef>
              <a:tabLst>
                <a:tab pos="268605" algn="l"/>
              </a:tabLst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Geared toward performance rather</a:t>
            </a: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than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transaction  consistency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Store data in </a:t>
            </a:r>
            <a:r>
              <a:rPr sz="2400" dirty="0">
                <a:solidFill>
                  <a:srgbClr val="363744"/>
                </a:solidFill>
                <a:latin typeface="Arial"/>
                <a:cs typeface="Arial"/>
              </a:rPr>
              <a:t>key-value</a:t>
            </a:r>
            <a:r>
              <a:rPr sz="2400" spc="-105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63744"/>
                </a:solidFill>
                <a:latin typeface="Arial"/>
                <a:cs typeface="Arial"/>
              </a:rPr>
              <a:t>stores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85" y="2896006"/>
            <a:ext cx="6880859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8610" marR="5080" indent="-2836545">
              <a:lnSpc>
                <a:spcPts val="4300"/>
              </a:lnSpc>
            </a:pPr>
            <a:r>
              <a:rPr sz="3600" spc="-90" dirty="0">
                <a:solidFill>
                  <a:srgbClr val="D2533C"/>
                </a:solidFill>
                <a:latin typeface="Arial"/>
                <a:cs typeface="Arial"/>
              </a:rPr>
              <a:t>Chapter </a:t>
            </a:r>
            <a:r>
              <a:rPr sz="3600" spc="-55" dirty="0">
                <a:solidFill>
                  <a:srgbClr val="D2533C"/>
                </a:solidFill>
                <a:latin typeface="Arial"/>
                <a:cs typeface="Arial"/>
              </a:rPr>
              <a:t>3. </a:t>
            </a:r>
            <a:r>
              <a:rPr sz="3600" spc="-70" dirty="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sz="3600" spc="-95" dirty="0">
                <a:solidFill>
                  <a:srgbClr val="D2533C"/>
                </a:solidFill>
                <a:latin typeface="Arial"/>
                <a:cs typeface="Arial"/>
              </a:rPr>
              <a:t>Relational</a:t>
            </a:r>
            <a:r>
              <a:rPr sz="3600" spc="-725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3600" spc="-105" dirty="0">
                <a:solidFill>
                  <a:srgbClr val="D2533C"/>
                </a:solidFill>
                <a:latin typeface="Arial"/>
                <a:cs typeface="Arial"/>
              </a:rPr>
              <a:t>Database  Model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3600" dirty="0"/>
              <a:t>A</a:t>
            </a:r>
            <a:r>
              <a:rPr sz="3600" spc="-420" dirty="0"/>
              <a:t> </a:t>
            </a:r>
            <a:r>
              <a:rPr sz="3600" spc="-90" dirty="0"/>
              <a:t>Logical</a:t>
            </a:r>
            <a:r>
              <a:rPr sz="3600" spc="-229" dirty="0"/>
              <a:t> </a:t>
            </a:r>
            <a:r>
              <a:rPr sz="3600" spc="-95" dirty="0"/>
              <a:t>View</a:t>
            </a:r>
            <a:r>
              <a:rPr sz="3600" spc="-229" dirty="0"/>
              <a:t> </a:t>
            </a:r>
            <a:r>
              <a:rPr sz="3600" spc="-55" dirty="0"/>
              <a:t>of</a:t>
            </a:r>
            <a:r>
              <a:rPr sz="3600" spc="-229" dirty="0"/>
              <a:t> </a:t>
            </a:r>
            <a:r>
              <a:rPr sz="3600" spc="-80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818640"/>
            <a:ext cx="7833359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84328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Relational database model enables logical  representation of the data and its</a:t>
            </a:r>
            <a:r>
              <a:rPr sz="24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relationships</a:t>
            </a:r>
            <a:endParaRPr sz="2400" dirty="0">
              <a:latin typeface="Arial"/>
              <a:cs typeface="Arial"/>
            </a:endParaRPr>
          </a:p>
          <a:p>
            <a:pPr marL="190500" marR="367030" indent="-177800">
              <a:lnSpc>
                <a:spcPct val="101499"/>
              </a:lnSpc>
              <a:spcBef>
                <a:spcPts val="47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Logical simplicity yields simple and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effective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database  design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methodologies</a:t>
            </a:r>
            <a:endParaRPr sz="2400" dirty="0">
              <a:latin typeface="Arial"/>
              <a:cs typeface="Arial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Facilitated by the creation of data relationships based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  a logical construct called a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165" dirty="0"/>
              <a:t>Table</a:t>
            </a:r>
            <a:r>
              <a:rPr sz="3600" spc="-210" dirty="0"/>
              <a:t> </a:t>
            </a:r>
            <a:r>
              <a:rPr sz="3600" spc="-70" dirty="0"/>
              <a:t>3.1</a:t>
            </a:r>
            <a:r>
              <a:rPr sz="3600" spc="-210" dirty="0"/>
              <a:t> </a:t>
            </a:r>
            <a:r>
              <a:rPr sz="3600" dirty="0"/>
              <a:t>-</a:t>
            </a:r>
            <a:r>
              <a:rPr sz="3600" spc="-204" dirty="0"/>
              <a:t> </a:t>
            </a:r>
            <a:r>
              <a:rPr sz="3600" spc="-100" dirty="0"/>
              <a:t>Characteristics</a:t>
            </a:r>
            <a:r>
              <a:rPr sz="3600" spc="-204" dirty="0"/>
              <a:t> </a:t>
            </a:r>
            <a:r>
              <a:rPr sz="3600" spc="-55" dirty="0"/>
              <a:t>of</a:t>
            </a:r>
            <a:r>
              <a:rPr sz="3600" spc="-204" dirty="0"/>
              <a:t> </a:t>
            </a:r>
            <a:r>
              <a:rPr sz="3600" dirty="0"/>
              <a:t>a</a:t>
            </a:r>
            <a:r>
              <a:rPr sz="3600" spc="-210" dirty="0"/>
              <a:t> </a:t>
            </a:r>
            <a:r>
              <a:rPr sz="3600" spc="-95" dirty="0"/>
              <a:t>Relational  </a:t>
            </a:r>
            <a:r>
              <a:rPr sz="3600" spc="-165" dirty="0"/>
              <a:t>Table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200" y="2325687"/>
            <a:ext cx="8991600" cy="232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5" dirty="0"/>
              <a:t>Determination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39050" cy="158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State in which knowing the value of one attribute  makes it possible to determine the value of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Is the basis for establishing the role of a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Based on the relationships among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5" dirty="0"/>
              <a:t>Dependencies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44484" cy="291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Functional dependence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Value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one or more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attributes  determines the value of one or more other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469900" lvl="1" indent="-19050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Determinant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whose value determines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469900" marR="598170" lvl="1" indent="-1905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Dependent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whose value is determined by the</a:t>
            </a:r>
            <a:r>
              <a:rPr sz="2000" spc="-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other  attribute</a:t>
            </a:r>
            <a:endParaRPr sz="2000">
              <a:latin typeface="Arial"/>
              <a:cs typeface="Arial"/>
            </a:endParaRPr>
          </a:p>
          <a:p>
            <a:pPr marL="190500" marR="1134745" indent="-177800">
              <a:lnSpc>
                <a:spcPct val="99400"/>
              </a:lnSpc>
              <a:spcBef>
                <a:spcPts val="59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Full functional dependence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Entire collection</a:t>
            </a:r>
            <a:r>
              <a:rPr sz="24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 attributes in the determinant is necessary for the  relationship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25" dirty="0"/>
              <a:t>Types </a:t>
            </a:r>
            <a:r>
              <a:rPr sz="3600" spc="-50" dirty="0"/>
              <a:t>of</a:t>
            </a:r>
            <a:r>
              <a:rPr sz="3600" spc="-355" dirty="0"/>
              <a:t> </a:t>
            </a:r>
            <a:r>
              <a:rPr sz="3600" spc="-80" dirty="0"/>
              <a:t>Keys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52434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8890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 attribute or group of attributes that can</a:t>
            </a:r>
            <a:r>
              <a:rPr sz="24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determine  the values of other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Prime attribute: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any attribute that is part of a</a:t>
            </a:r>
            <a:r>
              <a:rPr sz="24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190500" marR="5080" indent="-177800">
              <a:lnSpc>
                <a:spcPts val="2820"/>
              </a:lnSpc>
              <a:spcBef>
                <a:spcPts val="76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Composite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key that is composed of more than</a:t>
            </a:r>
            <a:r>
              <a:rPr sz="24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one  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343400"/>
            <a:ext cx="830326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50" spc="-4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150" spc="-4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Null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Absence of any data value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(No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entry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at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all)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that could</a:t>
            </a:r>
            <a:r>
              <a:rPr sz="24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represent:</a:t>
            </a:r>
            <a:endParaRPr lang="en-US" altLang="zh-CN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812165" algn="l"/>
              </a:tabLst>
            </a:pPr>
            <a:r>
              <a:rPr sz="2400" spc="-5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 unknown attribute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812165" algn="l"/>
              </a:tabLst>
            </a:pPr>
            <a:r>
              <a:rPr sz="2400" spc="-5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known, but missing, attribute</a:t>
            </a:r>
            <a:r>
              <a:rPr sz="2400" spc="-2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812165" algn="l"/>
              </a:tabLst>
            </a:pPr>
            <a:r>
              <a:rPr sz="2400" spc="-5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 inapplicable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condition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14" y="695007"/>
            <a:ext cx="710247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5" dirty="0"/>
              <a:t>Table </a:t>
            </a:r>
            <a:r>
              <a:rPr sz="3600" spc="-70" dirty="0"/>
              <a:t>3.3 </a:t>
            </a:r>
            <a:r>
              <a:rPr sz="3600" dirty="0"/>
              <a:t>- </a:t>
            </a:r>
            <a:r>
              <a:rPr sz="3600" spc="-95" dirty="0"/>
              <a:t>Relational Database</a:t>
            </a:r>
            <a:r>
              <a:rPr sz="3600" spc="-715" dirty="0"/>
              <a:t> </a:t>
            </a:r>
            <a:r>
              <a:rPr sz="3600" spc="-80" dirty="0"/>
              <a:t>Keys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200" y="2279650"/>
            <a:ext cx="8991600" cy="244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Integrity </a:t>
            </a:r>
            <a:r>
              <a:rPr sz="3600" spc="-95" dirty="0"/>
              <a:t>(Database </a:t>
            </a:r>
            <a:r>
              <a:rPr sz="3600" spc="-90" dirty="0"/>
              <a:t>Design)</a:t>
            </a:r>
            <a:r>
              <a:rPr sz="3600" spc="-509" dirty="0"/>
              <a:t> </a:t>
            </a:r>
            <a:r>
              <a:rPr sz="3600" spc="-105" dirty="0"/>
              <a:t>Rules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17509" cy="329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13970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Entity integrity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Condition in which each row in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table  has its own unique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identity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Every table must have a primary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key.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 primary key cannot contain be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NULL.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marR="89535" indent="-177800">
              <a:lnSpc>
                <a:spcPts val="2820"/>
              </a:lnSpc>
              <a:spcBef>
                <a:spcPts val="134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Referential integrity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Mechanism the system provides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maintain foreign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39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 foreign key must have matching values in the primary key</a:t>
            </a:r>
            <a:r>
              <a:rPr sz="2000" b="1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  another</a:t>
            </a:r>
            <a:r>
              <a:rPr sz="20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13042"/>
          </a:xfrm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Relational</a:t>
            </a:r>
            <a:r>
              <a:rPr lang="en-US" sz="3600" spc="-95" dirty="0"/>
              <a:t> Operators</a:t>
            </a:r>
            <a:r>
              <a:rPr sz="3600" spc="-490" dirty="0"/>
              <a:t> 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227060" cy="5501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sz="2400" b="1" dirty="0">
                <a:latin typeface="Arial"/>
                <a:cs typeface="Arial"/>
              </a:rPr>
              <a:t>SELECT (RESTRICT)</a:t>
            </a:r>
            <a:r>
              <a:rPr lang="en-US" sz="2400" dirty="0">
                <a:latin typeface="Arial"/>
                <a:cs typeface="Arial"/>
              </a:rPr>
              <a:t>: A unary operator -- list all of the rows, or yield only rows that match a specified criterion.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lang="en-US" sz="2400" dirty="0">
                <a:latin typeface="Arial"/>
                <a:cs typeface="Arial"/>
              </a:rPr>
              <a:t>: A unary operator –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yield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all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values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for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selected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attributes.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endParaRPr lang="en-US" altLang="zh-CN"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altLang="zh-CN" sz="2400" b="1" dirty="0">
                <a:latin typeface="Arial"/>
                <a:cs typeface="Arial"/>
              </a:rPr>
              <a:t>UNION</a:t>
            </a:r>
            <a:r>
              <a:rPr lang="en-US" altLang="zh-CN" sz="2400" dirty="0">
                <a:latin typeface="Arial"/>
                <a:cs typeface="Arial"/>
              </a:rPr>
              <a:t>: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yields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all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rows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from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two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tables,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excluding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duplicate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rows.</a:t>
            </a:r>
          </a:p>
          <a:p>
            <a:pPr marL="749300" lvl="1" indent="-279400">
              <a:lnSpc>
                <a:spcPts val="2130"/>
              </a:lnSpc>
              <a:buChar char="•"/>
              <a:tabLst>
                <a:tab pos="755650" algn="l"/>
              </a:tabLst>
            </a:pPr>
            <a:r>
              <a:rPr lang="en-US" altLang="zh-CN" b="1" dirty="0">
                <a:latin typeface="Arial"/>
                <a:cs typeface="Arial"/>
              </a:rPr>
              <a:t>Union-compatible</a:t>
            </a:r>
            <a:r>
              <a:rPr lang="en-US" altLang="zh-CN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both</a:t>
            </a:r>
            <a:r>
              <a:rPr lang="zh-CN" altLang="en-US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292934"/>
                </a:solidFill>
                <a:latin typeface="Arial"/>
                <a:cs typeface="Arial"/>
              </a:rPr>
              <a:t>tables</a:t>
            </a: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 must have the</a:t>
            </a:r>
            <a:r>
              <a:rPr lang="en-US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number of attributes </a:t>
            </a: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(columns) and corresponding attributes (columns)</a:t>
            </a:r>
            <a:r>
              <a:rPr lang="en-US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must  have the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lang="en-US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domain</a:t>
            </a:r>
            <a:r>
              <a:rPr lang="en-US" spc="-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lang="en-US" altLang="zh-CN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altLang="zh-CN" sz="2400" b="1" dirty="0">
                <a:latin typeface="Arial"/>
                <a:cs typeface="Arial"/>
              </a:rPr>
              <a:t>INTERSECT</a:t>
            </a:r>
            <a:r>
              <a:rPr lang="en-US" altLang="zh-CN" sz="2400" dirty="0">
                <a:latin typeface="Arial"/>
                <a:cs typeface="Arial"/>
              </a:rPr>
              <a:t>: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yield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only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rows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that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appear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in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both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tables.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altLang="zh-CN" sz="2400" b="1" dirty="0">
                <a:latin typeface="Arial"/>
                <a:cs typeface="Arial"/>
              </a:rPr>
              <a:t>DIFFERENCE</a:t>
            </a:r>
            <a:r>
              <a:rPr lang="en-US" altLang="zh-CN" sz="2400" dirty="0">
                <a:latin typeface="Arial"/>
                <a:cs typeface="Arial"/>
              </a:rPr>
              <a:t>: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yield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all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rows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in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one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that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are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not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found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in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other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table.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endParaRPr lang="en-US" altLang="zh-CN"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4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892" y="3119526"/>
            <a:ext cx="646176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Chapter </a:t>
            </a:r>
            <a:r>
              <a:rPr spc="-55" dirty="0"/>
              <a:t>1. </a:t>
            </a:r>
            <a:r>
              <a:rPr spc="-95" dirty="0"/>
              <a:t>Database</a:t>
            </a:r>
            <a:r>
              <a:rPr spc="-515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13042"/>
          </a:xfrm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Relational</a:t>
            </a:r>
            <a:r>
              <a:rPr lang="en-US" sz="3600" spc="-95" dirty="0"/>
              <a:t> Operators</a:t>
            </a:r>
            <a:r>
              <a:rPr sz="3600" spc="-490" dirty="0"/>
              <a:t> 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227060" cy="5028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sz="2400" b="1" dirty="0">
                <a:latin typeface="Arial"/>
                <a:cs typeface="Arial"/>
              </a:rPr>
              <a:t>PRODUCT</a:t>
            </a:r>
            <a:r>
              <a:rPr lang="en-US" sz="2400" dirty="0">
                <a:latin typeface="Arial"/>
                <a:cs typeface="Arial"/>
              </a:rPr>
              <a:t>: yields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all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possible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pairs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of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rows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from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two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tables.</a:t>
            </a:r>
            <a:endParaRPr lang="en-US"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sz="2400" b="1" dirty="0">
                <a:latin typeface="Arial"/>
                <a:cs typeface="Arial"/>
              </a:rPr>
              <a:t>DIVIDE</a:t>
            </a:r>
            <a:r>
              <a:rPr lang="en-US" sz="2400" dirty="0">
                <a:latin typeface="Arial"/>
                <a:cs typeface="Arial"/>
              </a:rPr>
              <a:t>: uses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one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2-column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dividend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and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one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single-column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divisor.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DEVIDE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yields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single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column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that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contains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all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values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from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second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column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of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dividend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that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are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associated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with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every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row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in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divisor.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endParaRPr lang="en-US" altLang="zh-CN"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altLang="zh-CN" sz="2400" b="1" dirty="0">
                <a:latin typeface="Arial"/>
                <a:cs typeface="Arial"/>
              </a:rPr>
              <a:t>INNER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JOIN</a:t>
            </a:r>
            <a:r>
              <a:rPr lang="en-US" altLang="zh-CN" sz="2400" dirty="0">
                <a:latin typeface="Arial"/>
                <a:cs typeface="Arial"/>
              </a:rPr>
              <a:t>: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only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returns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matched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records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from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that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are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being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joined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r>
              <a:rPr lang="en-US" altLang="zh-CN" sz="2400" b="1" dirty="0">
                <a:latin typeface="Arial"/>
                <a:cs typeface="Arial"/>
              </a:rPr>
              <a:t>OUTER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JOIN</a:t>
            </a:r>
            <a:r>
              <a:rPr lang="en-US" altLang="zh-CN" sz="2400" dirty="0">
                <a:latin typeface="Arial"/>
                <a:cs typeface="Arial"/>
              </a:rPr>
              <a:t>: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matched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pairs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are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retained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and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unmatched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values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in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other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table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are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left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null</a:t>
            </a: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Tx/>
              <a:buChar char="•"/>
              <a:tabLst>
                <a:tab pos="19558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66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55" y="3150006"/>
            <a:ext cx="756412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Chapter </a:t>
            </a:r>
            <a:r>
              <a:rPr sz="3600" spc="-55" dirty="0"/>
              <a:t>4. </a:t>
            </a:r>
            <a:r>
              <a:rPr sz="3600" spc="-85" dirty="0"/>
              <a:t>Entity </a:t>
            </a:r>
            <a:r>
              <a:rPr sz="3600" spc="-100" dirty="0"/>
              <a:t>Relationship</a:t>
            </a:r>
            <a:r>
              <a:rPr sz="3600" spc="-595" dirty="0"/>
              <a:t> </a:t>
            </a:r>
            <a:r>
              <a:rPr sz="3600" spc="-100" dirty="0"/>
              <a:t>Modeling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Entity </a:t>
            </a:r>
            <a:r>
              <a:rPr spc="-100" dirty="0"/>
              <a:t>Relationship </a:t>
            </a:r>
            <a:r>
              <a:rPr spc="-80" dirty="0"/>
              <a:t>Model</a:t>
            </a:r>
            <a:r>
              <a:rPr spc="-459" dirty="0"/>
              <a:t> </a:t>
            </a:r>
            <a:r>
              <a:rPr spc="-100" dirty="0"/>
              <a:t>(ERM)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69720"/>
            <a:ext cx="7680325" cy="33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Basis of an entity relationship diagram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(ERD)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ERD depicts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the: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Conceptual database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 viewed by end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Database’s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main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3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180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4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Relationships</a:t>
            </a:r>
            <a:endParaRPr sz="1800">
              <a:latin typeface="Arial"/>
              <a:cs typeface="Arial"/>
            </a:endParaRPr>
          </a:p>
          <a:p>
            <a:pPr marL="190500" marR="5080" indent="-177800">
              <a:lnSpc>
                <a:spcPct val="101499"/>
              </a:lnSpc>
              <a:spcBef>
                <a:spcPts val="54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 - Refers to the entity set and not to a single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  occurrence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45920"/>
            <a:ext cx="7718425" cy="351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Required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Must have a value, cannot be left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empty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Optional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Does not require a value, can be left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empty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D2533C"/>
                </a:solidFill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Set of possible values for a given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Identifiers (Primary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keys)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One or more attributes that uniquely identify each entity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08759"/>
            <a:ext cx="7345045" cy="456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ts val="287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Composite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identifier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ts val="239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Primary key composed of more than one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ts val="283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Composite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ts val="235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that can be subdivided to yield additional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Address, Phone</a:t>
            </a:r>
            <a:r>
              <a:rPr sz="2000" spc="-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Simple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that cannot be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subdivided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Age, 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gender,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marital</a:t>
            </a:r>
            <a:r>
              <a:rPr sz="20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status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Single-valued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that has only a single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SSN, a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part’s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serial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Multivalued attributes </a:t>
            </a:r>
            <a:r>
              <a:rPr sz="1500" b="1" spc="-25" dirty="0">
                <a:solidFill>
                  <a:srgbClr val="363744"/>
                </a:solidFill>
                <a:latin typeface="Arial"/>
                <a:cs typeface="Arial"/>
              </a:rPr>
              <a:t>(*You </a:t>
            </a:r>
            <a:r>
              <a:rPr sz="1500" b="1" dirty="0">
                <a:solidFill>
                  <a:srgbClr val="363744"/>
                </a:solidFill>
                <a:latin typeface="Arial"/>
                <a:cs typeface="Arial"/>
              </a:rPr>
              <a:t>should not implement them in</a:t>
            </a:r>
            <a:r>
              <a:rPr sz="1500" b="1" spc="-85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63744"/>
                </a:solidFill>
                <a:latin typeface="Arial"/>
                <a:cs typeface="Arial"/>
              </a:rPr>
              <a:t>RDBS)</a:t>
            </a:r>
            <a:endParaRPr sz="15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Attributes that have many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degrees, a 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car’s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80045" cy="3891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2069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Multivalued attributes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Attributes that have many</a:t>
            </a:r>
            <a:r>
              <a:rPr sz="2400" spc="-2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values  and require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creating:</a:t>
            </a:r>
            <a:endParaRPr sz="2400">
              <a:latin typeface="Arial"/>
              <a:cs typeface="Arial"/>
            </a:endParaRPr>
          </a:p>
          <a:p>
            <a:pPr marL="736600" marR="344805" lvl="1" indent="-457200">
              <a:lnSpc>
                <a:spcPct val="100800"/>
              </a:lnSpc>
              <a:spcBef>
                <a:spcPts val="400"/>
              </a:spcBef>
              <a:buClr>
                <a:srgbClr val="93A299"/>
              </a:buClr>
              <a:buSzPct val="85000"/>
              <a:buAutoNum type="arabicParenR"/>
              <a:tabLst>
                <a:tab pos="735965" algn="l"/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Create several new attributes, one for each component of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 original multivalued attribute (*can cause structural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problems)</a:t>
            </a:r>
            <a:endParaRPr sz="2000">
              <a:latin typeface="Arial"/>
              <a:cs typeface="Arial"/>
            </a:endParaRPr>
          </a:p>
          <a:p>
            <a:pPr marL="736600" marR="417830" lvl="1" indent="-4572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AutoNum type="arabicParenR"/>
              <a:tabLst>
                <a:tab pos="706120" algn="l"/>
                <a:tab pos="706755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A new entity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composed of the original multivalued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attribute’s 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190500" marR="526415" indent="-177800">
              <a:lnSpc>
                <a:spcPts val="2820"/>
              </a:lnSpc>
              <a:spcBef>
                <a:spcPts val="72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Derived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 whose value is</a:t>
            </a:r>
            <a:r>
              <a:rPr sz="24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calculated  from other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41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Indicated in the Chen model by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a dashed</a:t>
            </a:r>
            <a:r>
              <a:rPr sz="20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employee’s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age: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INT(DATE()-EMP_DOB/365),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total cost of order: Multiplying the quantity ordered by the unit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5" dirty="0"/>
              <a:t>Relationships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82559" cy="275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Association between entities that always operate in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both  directions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Participants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Entities that participate in a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Connectivity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Describes the relationship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190500" marR="583565" indent="-177800">
              <a:lnSpc>
                <a:spcPct val="101099"/>
              </a:lnSpc>
              <a:spcBef>
                <a:spcPts val="484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Cardinality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Expresses the minimum and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maximum  number of entity occurrences associated with one  occurrence of related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0" dirty="0"/>
              <a:t>Relationship</a:t>
            </a:r>
            <a:r>
              <a:rPr sz="3600" spc="-245" dirty="0"/>
              <a:t> </a:t>
            </a:r>
            <a:r>
              <a:rPr sz="3600" spc="-100" dirty="0"/>
              <a:t>Strength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20187" y="1912044"/>
            <a:ext cx="8332218" cy="93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187" y="3822517"/>
            <a:ext cx="8332218" cy="885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7873" y="2174011"/>
            <a:ext cx="7482205" cy="352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Weak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(non-identifying)</a:t>
            </a:r>
            <a:r>
              <a:rPr sz="25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367665" marR="5080" indent="-228600">
              <a:lnSpc>
                <a:spcPts val="2100"/>
              </a:lnSpc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Primary key of the related entity does not contain a primary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  component of the parent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Strong (identifying)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67665" marR="131445" indent="-228600">
              <a:lnSpc>
                <a:spcPts val="2100"/>
              </a:lnSpc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Exists when the PK of a child entity contains at least part of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its  primary key from a parent</a:t>
            </a:r>
            <a:r>
              <a:rPr sz="20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entity.</a:t>
            </a:r>
            <a:endParaRPr sz="2000">
              <a:latin typeface="Arial"/>
              <a:cs typeface="Arial"/>
            </a:endParaRPr>
          </a:p>
          <a:p>
            <a:pPr marL="367665" indent="-22860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FF2600"/>
                </a:solidFill>
                <a:latin typeface="Arial"/>
                <a:cs typeface="Arial"/>
              </a:rPr>
              <a:t>Depicted as a solid line in a </a:t>
            </a:r>
            <a:r>
              <a:rPr sz="2000" spc="-10" dirty="0">
                <a:solidFill>
                  <a:srgbClr val="FF2600"/>
                </a:solidFill>
                <a:latin typeface="Arial"/>
                <a:cs typeface="Arial"/>
              </a:rPr>
              <a:t>Crow’s</a:t>
            </a:r>
            <a:r>
              <a:rPr sz="2000" spc="-8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2600"/>
                </a:solidFill>
                <a:latin typeface="Arial"/>
                <a:cs typeface="Arial"/>
              </a:rPr>
              <a:t>Foot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Existence</a:t>
            </a:r>
            <a:r>
              <a:rPr sz="3600" spc="-295" dirty="0"/>
              <a:t> </a:t>
            </a:r>
            <a:r>
              <a:rPr sz="3600" spc="-105" dirty="0"/>
              <a:t>Dependence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3400" y="2140762"/>
            <a:ext cx="8077200" cy="1644650"/>
          </a:xfrm>
          <a:custGeom>
            <a:avLst/>
            <a:gdLst/>
            <a:ahLst/>
            <a:cxnLst/>
            <a:rect l="l" t="t" r="r" b="b"/>
            <a:pathLst>
              <a:path w="8077200" h="1644650">
                <a:moveTo>
                  <a:pt x="0" y="0"/>
                </a:moveTo>
                <a:lnTo>
                  <a:pt x="8077194" y="0"/>
                </a:lnTo>
                <a:lnTo>
                  <a:pt x="8077194" y="1644298"/>
                </a:lnTo>
                <a:lnTo>
                  <a:pt x="0" y="16442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BCA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5" y="1690497"/>
            <a:ext cx="5698485" cy="900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4369701"/>
            <a:ext cx="8077200" cy="1690370"/>
          </a:xfrm>
          <a:custGeom>
            <a:avLst/>
            <a:gdLst/>
            <a:ahLst/>
            <a:cxnLst/>
            <a:rect l="l" t="t" r="r" b="b"/>
            <a:pathLst>
              <a:path w="8077200" h="1690370">
                <a:moveTo>
                  <a:pt x="0" y="0"/>
                </a:moveTo>
                <a:lnTo>
                  <a:pt x="8077194" y="0"/>
                </a:lnTo>
                <a:lnTo>
                  <a:pt x="8077194" y="1689978"/>
                </a:lnTo>
                <a:lnTo>
                  <a:pt x="0" y="168997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BCA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035" y="3919435"/>
            <a:ext cx="5698485" cy="900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7579" y="2029637"/>
            <a:ext cx="6367780" cy="3881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dependence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 exists in the database only when it is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associated  with another related entity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occurrence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92934"/>
              </a:buClr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independence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 exists apart from all of its related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Referred to as a </a:t>
            </a:r>
            <a:r>
              <a:rPr sz="2000" b="1" dirty="0">
                <a:solidFill>
                  <a:srgbClr val="363744"/>
                </a:solidFill>
                <a:latin typeface="Arial"/>
                <a:cs typeface="Arial"/>
              </a:rPr>
              <a:t>strong entity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2000" b="1" dirty="0">
                <a:solidFill>
                  <a:srgbClr val="363744"/>
                </a:solidFill>
                <a:latin typeface="Arial"/>
                <a:cs typeface="Arial"/>
              </a:rPr>
              <a:t>regular</a:t>
            </a:r>
            <a:r>
              <a:rPr sz="2000" b="1" spc="-110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63744"/>
                </a:solidFill>
                <a:latin typeface="Arial"/>
                <a:cs typeface="Arial"/>
              </a:rPr>
              <a:t>entity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Weak</a:t>
            </a:r>
            <a:r>
              <a:rPr sz="3600" spc="-285" dirty="0"/>
              <a:t> </a:t>
            </a:r>
            <a:r>
              <a:rPr sz="3600" spc="-90" dirty="0"/>
              <a:t>Entity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53935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 marL="736600" lvl="1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AutoNum type="arabicPeriod"/>
              <a:tabLst>
                <a:tab pos="735965" algn="l"/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entity must be existence-dependent on its parent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entity.</a:t>
            </a:r>
            <a:endParaRPr sz="2000">
              <a:latin typeface="Arial"/>
              <a:cs typeface="Arial"/>
            </a:endParaRPr>
          </a:p>
          <a:p>
            <a:pPr marL="736600" marR="5080" lvl="1" indent="-4572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AutoNum type="arabicPeriod"/>
              <a:tabLst>
                <a:tab pos="735965" algn="l"/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entity must inherit at least part of its primary key from</a:t>
            </a:r>
            <a:r>
              <a:rPr sz="20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its  parent</a:t>
            </a:r>
            <a:r>
              <a:rPr sz="20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entity.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320925"/>
            <a:ext cx="3512185" cy="2078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190" algn="ctr">
              <a:lnSpc>
                <a:spcPct val="100000"/>
              </a:lnSpc>
            </a:pPr>
            <a:r>
              <a:rPr sz="2000" b="1" u="sng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Raw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facts</a:t>
            </a:r>
            <a:endParaRPr sz="2000" dirty="0">
              <a:latin typeface="Arial"/>
              <a:cs typeface="Arial"/>
            </a:endParaRPr>
          </a:p>
          <a:p>
            <a:pPr marL="469900" marR="302895" lvl="1" indent="-190500">
              <a:lnSpc>
                <a:spcPct val="983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Raw data - Not yet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been  processed to reveal the  meaning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Building blocks of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6790" y="2320925"/>
            <a:ext cx="3512820" cy="244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z="2000" b="1" u="sng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endParaRPr sz="2000" dirty="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101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Produced by processing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Reveals the meaning of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Enables knowledge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creation</a:t>
            </a:r>
            <a:endParaRPr sz="2000" dirty="0">
              <a:latin typeface="Arial"/>
              <a:cs typeface="Arial"/>
            </a:endParaRPr>
          </a:p>
          <a:p>
            <a:pPr marL="190500" marR="5080" indent="-177800">
              <a:lnSpc>
                <a:spcPct val="100400"/>
              </a:lnSpc>
              <a:spcBef>
                <a:spcPts val="49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Should be accurate,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relevant,  and timely to enable good  decision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making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Data </a:t>
            </a:r>
            <a:r>
              <a:rPr sz="3600" spc="-70" dirty="0"/>
              <a:t>vs.</a:t>
            </a:r>
            <a:r>
              <a:rPr sz="3600" spc="-405" dirty="0"/>
              <a:t> </a:t>
            </a:r>
            <a:r>
              <a:rPr sz="3600" spc="-100" dirty="0"/>
              <a:t>Information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5" dirty="0"/>
              <a:t>What </a:t>
            </a:r>
            <a:r>
              <a:rPr sz="3600" spc="-55" dirty="0"/>
              <a:t>do </a:t>
            </a:r>
            <a:r>
              <a:rPr sz="3600" spc="-95" dirty="0"/>
              <a:t>databases</a:t>
            </a:r>
            <a:r>
              <a:rPr sz="3600" spc="-555" dirty="0"/>
              <a:t> </a:t>
            </a:r>
            <a:r>
              <a:rPr sz="3600" spc="-105" dirty="0"/>
              <a:t>store?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3740" y="1569720"/>
            <a:ext cx="7012940" cy="172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database stores a collection</a:t>
            </a:r>
            <a:r>
              <a:rPr sz="2400" spc="-2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of:</a:t>
            </a:r>
            <a:endParaRPr sz="2400" dirty="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sz="2000" b="1" u="sng" dirty="0">
                <a:solidFill>
                  <a:srgbClr val="292934"/>
                </a:solidFill>
                <a:latin typeface="Arial"/>
                <a:cs typeface="Arial"/>
              </a:rPr>
              <a:t>End-user data</a:t>
            </a:r>
            <a:r>
              <a:rPr lang="en-US" sz="2000" b="1" u="sng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Raw facts of interest to end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endParaRPr sz="2000" dirty="0">
              <a:latin typeface="Arial"/>
              <a:cs typeface="Arial"/>
            </a:endParaRPr>
          </a:p>
          <a:p>
            <a:pPr marL="660400" marR="5080" indent="-3429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sz="2000" b="1" u="sng" spc="-5" dirty="0">
                <a:solidFill>
                  <a:srgbClr val="292934"/>
                </a:solidFill>
                <a:latin typeface="Arial"/>
                <a:cs typeface="Arial"/>
              </a:rPr>
              <a:t>Metadata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 about data, which the end-user data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are  integrated and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managed</a:t>
            </a:r>
            <a:endParaRPr sz="2000" dirty="0">
              <a:latin typeface="Arial"/>
              <a:cs typeface="Arial"/>
            </a:endParaRPr>
          </a:p>
          <a:p>
            <a:pPr marL="895350" lvl="1" indent="-285750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8888"/>
              <a:buChar char="•"/>
              <a:tabLst>
                <a:tab pos="894715" algn="l"/>
                <a:tab pos="89535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Describe data characteristics and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relationships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Database</a:t>
            </a:r>
            <a:r>
              <a:rPr sz="3600" spc="-270" dirty="0"/>
              <a:t> </a:t>
            </a:r>
            <a:r>
              <a:rPr sz="3600" spc="-100" dirty="0"/>
              <a:t>Systems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49830" y="1656346"/>
            <a:ext cx="4171949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259400"/>
            <a:ext cx="6297930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0255">
              <a:lnSpc>
                <a:spcPct val="100000"/>
              </a:lnSpc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Source:</a:t>
            </a:r>
            <a:r>
              <a:rPr sz="1200" spc="-100" dirty="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http://holowczak.com/wp-content/uploads/db_arch.png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Five components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database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14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Hardware, Software, People, Procedure, and</a:t>
            </a:r>
            <a:r>
              <a:rPr sz="2000" i="1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Database </a:t>
            </a:r>
            <a:r>
              <a:rPr sz="3600" spc="-90" dirty="0"/>
              <a:t>Management </a:t>
            </a:r>
            <a:r>
              <a:rPr sz="3600" spc="-85" dirty="0"/>
              <a:t>System</a:t>
            </a:r>
            <a:r>
              <a:rPr sz="3600" spc="-480" dirty="0"/>
              <a:t> </a:t>
            </a:r>
            <a:r>
              <a:rPr sz="3600" spc="-100" dirty="0"/>
              <a:t>(DBMS)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8001634" cy="167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u="sng" dirty="0">
                <a:solidFill>
                  <a:srgbClr val="292934"/>
                </a:solidFill>
                <a:latin typeface="Arial"/>
                <a:cs typeface="Arial"/>
              </a:rPr>
              <a:t>Collection of</a:t>
            </a:r>
            <a:r>
              <a:rPr sz="2400" b="1" u="sng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292934"/>
                </a:solidFill>
                <a:latin typeface="Arial"/>
                <a:cs typeface="Arial"/>
              </a:rPr>
              <a:t>programs</a:t>
            </a:r>
            <a:endParaRPr sz="2400" u="sng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Manages the database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Controls access to data stored in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Response of the DBMS to a query is the </a:t>
            </a:r>
            <a:r>
              <a:rPr sz="2400" b="1" u="sng" dirty="0">
                <a:solidFill>
                  <a:srgbClr val="292934"/>
                </a:solidFill>
                <a:latin typeface="Arial"/>
                <a:cs typeface="Arial"/>
              </a:rPr>
              <a:t>query result</a:t>
            </a:r>
            <a:r>
              <a:rPr sz="2400" b="1" u="sng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endParaRPr sz="2400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Advantages </a:t>
            </a:r>
            <a:r>
              <a:rPr sz="3600" spc="-55" dirty="0"/>
              <a:t>of </a:t>
            </a:r>
            <a:r>
              <a:rPr sz="3600" spc="-70" dirty="0"/>
              <a:t>the</a:t>
            </a:r>
            <a:r>
              <a:rPr sz="3600" spc="-550" dirty="0"/>
              <a:t> </a:t>
            </a:r>
            <a:r>
              <a:rPr sz="3600" spc="-105" dirty="0"/>
              <a:t>DBMS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3982720" cy="249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u="sng" dirty="0">
                <a:solidFill>
                  <a:srgbClr val="292934"/>
                </a:solidFill>
                <a:latin typeface="Arial"/>
                <a:cs typeface="Arial"/>
              </a:rPr>
              <a:t>Improved: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48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sharing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4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Minimized 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inconsistency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End-user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productivity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25" dirty="0"/>
              <a:t>Types </a:t>
            </a:r>
            <a:r>
              <a:rPr sz="3600" spc="-50" dirty="0"/>
              <a:t>of</a:t>
            </a:r>
            <a:r>
              <a:rPr sz="3600" spc="-365" dirty="0"/>
              <a:t> </a:t>
            </a:r>
            <a:r>
              <a:rPr sz="3600" spc="-90" dirty="0"/>
              <a:t>databases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842125" cy="383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Classified by (pp.9-10)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*review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textbook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32765" algn="l"/>
                <a:tab pos="53340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the number of users</a:t>
            </a:r>
            <a:r>
              <a:rPr sz="20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supported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 single-user/a desktop/a workgroup/an enterprise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484"/>
              </a:spcBef>
              <a:buClr>
                <a:srgbClr val="93A299"/>
              </a:buClr>
              <a:buSzPct val="85000"/>
              <a:buChar char="•"/>
              <a:tabLst>
                <a:tab pos="532765" algn="l"/>
                <a:tab pos="5334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where the data are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located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 centralized/a distributed/a cloud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484"/>
              </a:spcBef>
              <a:buClr>
                <a:srgbClr val="93A299"/>
              </a:buClr>
              <a:buSzPct val="85000"/>
              <a:buChar char="•"/>
              <a:tabLst>
                <a:tab pos="532765" algn="l"/>
                <a:tab pos="5334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type of data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stored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general-purpose/discipline-specific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databases</a:t>
            </a:r>
            <a:endParaRPr sz="18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38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32765" algn="l"/>
                <a:tab pos="53340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the intended data</a:t>
            </a:r>
            <a:r>
              <a:rPr sz="20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usage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an operational (transactional)/analytical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84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degree to which the data are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unstructured/structured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293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1865</Words>
  <Application>Microsoft Office PowerPoint</Application>
  <PresentationFormat>On-screen Show (4:3)</PresentationFormat>
  <Paragraphs>257</Paragraphs>
  <Slides>39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EXAM 1 REVIEW</vt:lpstr>
      <vt:lpstr>Scope &amp; Format</vt:lpstr>
      <vt:lpstr>Chapter 1. Database Systems</vt:lpstr>
      <vt:lpstr>Data vs. Information</vt:lpstr>
      <vt:lpstr>What do databases store?</vt:lpstr>
      <vt:lpstr>Database Systems</vt:lpstr>
      <vt:lpstr>Database Management System (DBMS)</vt:lpstr>
      <vt:lpstr>Advantages of the DBMS</vt:lpstr>
      <vt:lpstr>Types of databases</vt:lpstr>
      <vt:lpstr>Data Redundancy</vt:lpstr>
      <vt:lpstr>Data Redundancy Implications</vt:lpstr>
      <vt:lpstr>Chapter 2. Data Models</vt:lpstr>
      <vt:lpstr>Data Model Basic Building Blocks</vt:lpstr>
      <vt:lpstr>Primary Key and Foreign Key</vt:lpstr>
      <vt:lpstr>Relationship Type</vt:lpstr>
      <vt:lpstr>Business Rules</vt:lpstr>
      <vt:lpstr>Translating Business Rules into  Data Model Components</vt:lpstr>
      <vt:lpstr>Relational Model</vt:lpstr>
      <vt:lpstr>Relational Database Management  System (RDBMS)</vt:lpstr>
      <vt:lpstr>NoSQL Databases</vt:lpstr>
      <vt:lpstr>PowerPoint Presentation</vt:lpstr>
      <vt:lpstr>A Logical View of Data</vt:lpstr>
      <vt:lpstr>Table 3.1 - Characteristics of a Relational  Table</vt:lpstr>
      <vt:lpstr>Determination</vt:lpstr>
      <vt:lpstr>Dependencies</vt:lpstr>
      <vt:lpstr>Types of Keys</vt:lpstr>
      <vt:lpstr>Table 3.3 - Relational Database Keys</vt:lpstr>
      <vt:lpstr>Integrity (Database Design) Rules</vt:lpstr>
      <vt:lpstr>Relational Operators </vt:lpstr>
      <vt:lpstr>Relational Operators </vt:lpstr>
      <vt:lpstr>Chapter 4. Entity Relationship Modeling</vt:lpstr>
      <vt:lpstr>Entity Relationship Model (ERM)</vt:lpstr>
      <vt:lpstr>Attributes</vt:lpstr>
      <vt:lpstr>Attributes</vt:lpstr>
      <vt:lpstr>Attributes</vt:lpstr>
      <vt:lpstr>Relationships</vt:lpstr>
      <vt:lpstr>Relationship Strength</vt:lpstr>
      <vt:lpstr>Existence Dependence</vt:lpstr>
      <vt:lpstr>Weak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cp:lastModifiedBy>Sarah Huerta</cp:lastModifiedBy>
  <cp:revision>60</cp:revision>
  <dcterms:created xsi:type="dcterms:W3CDTF">2016-02-22T03:14:28Z</dcterms:created>
  <dcterms:modified xsi:type="dcterms:W3CDTF">2021-03-02T05:18:55Z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2016-02-22T00:00:00Z</vt:filetime>
  </property>
</Properties>
</file>