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92" r:id="rId4"/>
    <p:sldId id="258" r:id="rId5"/>
    <p:sldId id="262" r:id="rId6"/>
    <p:sldId id="263" r:id="rId7"/>
    <p:sldId id="260" r:id="rId8"/>
    <p:sldId id="290" r:id="rId9"/>
    <p:sldId id="264" r:id="rId10"/>
    <p:sldId id="266" r:id="rId11"/>
    <p:sldId id="267" r:id="rId12"/>
    <p:sldId id="265" r:id="rId13"/>
    <p:sldId id="295" r:id="rId14"/>
    <p:sldId id="268" r:id="rId15"/>
    <p:sldId id="269" r:id="rId16"/>
    <p:sldId id="273" r:id="rId17"/>
    <p:sldId id="275" r:id="rId18"/>
    <p:sldId id="276" r:id="rId19"/>
    <p:sldId id="278" r:id="rId20"/>
    <p:sldId id="291" r:id="rId21"/>
    <p:sldId id="279" r:id="rId22"/>
    <p:sldId id="293" r:id="rId23"/>
    <p:sldId id="294" r:id="rId24"/>
    <p:sldId id="282" r:id="rId25"/>
    <p:sldId id="283" r:id="rId26"/>
    <p:sldId id="296" r:id="rId27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70"/>
    <p:restoredTop sz="51195" autoAdjust="0"/>
  </p:normalViewPr>
  <p:slideViewPr>
    <p:cSldViewPr>
      <p:cViewPr varScale="1">
        <p:scale>
          <a:sx n="44" d="100"/>
          <a:sy n="44" d="100"/>
        </p:scale>
        <p:origin x="2376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AF521-9889-364D-BB72-8D7EC41AA499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4DBFA0-C017-4C4F-B463-0A08E4B5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54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DBFA0-C017-4C4F-B463-0A08E4B521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03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DBFA0-C017-4C4F-B463-0A08E4B521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74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DBFA0-C017-4C4F-B463-0A08E4B521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60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DBFA0-C017-4C4F-B463-0A08E4B5217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924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Relationships connecting supertypes and subtypes are called </a:t>
            </a:r>
            <a:r>
              <a:rPr lang="en-US" b="1" dirty="0">
                <a:solidFill>
                  <a:srgbClr val="0099CC"/>
                </a:solidFill>
              </a:rPr>
              <a:t>IS-A relationships</a:t>
            </a:r>
            <a:r>
              <a:rPr lang="en-US" dirty="0"/>
              <a:t>, because a subtype </a:t>
            </a:r>
            <a:r>
              <a:rPr lang="en-US" b="1" i="1" dirty="0">
                <a:solidFill>
                  <a:srgbClr val="0099CC"/>
                </a:solidFill>
              </a:rPr>
              <a:t>is a</a:t>
            </a:r>
            <a:r>
              <a:rPr lang="en-US" dirty="0"/>
              <a:t> supertype.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The identifier of the supertype and all of its subtypes must be </a:t>
            </a:r>
            <a:r>
              <a:rPr lang="en-US" i="1" dirty="0"/>
              <a:t>identical</a:t>
            </a:r>
            <a:r>
              <a:rPr lang="en-US" dirty="0"/>
              <a:t>;</a:t>
            </a:r>
            <a:r>
              <a:rPr lang="en-US" i="1" dirty="0"/>
              <a:t> </a:t>
            </a:r>
            <a:r>
              <a:rPr lang="en-US" dirty="0"/>
              <a:t>i.e., the identifier of the supertype becomes the identifier of the related subtype(s).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EC7EA-0EA9-E144-8961-99EC1B78A3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54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DBFA0-C017-4C4F-B463-0A08E4B5217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016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200" b="0" i="0" u="none" strike="noStrike" baseline="0" dirty="0">
              <a:latin typeface=""/>
            </a:endParaRPr>
          </a:p>
          <a:p>
            <a:pPr algn="l"/>
            <a:r>
              <a:rPr lang="en-US" sz="1200" b="0" i="0" u="none" strike="noStrike" baseline="0" dirty="0">
                <a:latin typeface=""/>
              </a:rPr>
              <a:t>This Tiny College ERD contains </a:t>
            </a:r>
            <a:r>
              <a:rPr lang="en-US" sz="1200" b="1" i="0" u="none" strike="noStrike" baseline="0" dirty="0">
                <a:latin typeface=""/>
              </a:rPr>
              <a:t>two entity clusters</a:t>
            </a:r>
            <a:r>
              <a:rPr lang="en-US" sz="1200" b="0" i="0" u="none" strike="noStrike" baseline="0" dirty="0">
                <a:latin typeface=""/>
              </a:rPr>
              <a:t>:</a:t>
            </a:r>
          </a:p>
          <a:p>
            <a:pPr algn="l"/>
            <a:r>
              <a:rPr lang="en-US" sz="1200" b="0" i="0" u="none" strike="noStrike" baseline="0" dirty="0">
                <a:latin typeface="0ä'53ˇ"/>
              </a:rPr>
              <a:t>• </a:t>
            </a:r>
            <a:r>
              <a:rPr lang="en-US" sz="1200" b="0" i="0" u="none" strike="noStrike" baseline="0" dirty="0">
                <a:latin typeface=""/>
              </a:rPr>
              <a:t>OFFERING, which groups the COURSE and CLASS entities and relationships</a:t>
            </a:r>
          </a:p>
          <a:p>
            <a:pPr algn="l"/>
            <a:r>
              <a:rPr lang="en-US" sz="1200" b="0" i="0" u="none" strike="noStrike" baseline="0" dirty="0">
                <a:latin typeface="0ä'53ˇ"/>
              </a:rPr>
              <a:t>• </a:t>
            </a:r>
            <a:r>
              <a:rPr lang="en-US" sz="1200" b="0" i="0" u="none" strike="noStrike" baseline="0" dirty="0">
                <a:latin typeface=""/>
              </a:rPr>
              <a:t>LOCATION, which groups the ROOM and BUILDING entities and relationships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using entity clusters, the key attributes of the combined entities are no longer available.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general rule is to avoid the display of attributes when entity clusters are 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DBFA0-C017-4C4F-B463-0A08E4B5217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646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DBFA0-C017-4C4F-B463-0A08E4B5217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226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Non-intelligent: The PK should not have embedded semantic meaning.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change over time: 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Preferably single-attribute: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primary key should have the minimum number of attributes possible. Single-attribute primary keys are desirable but not required.</a:t>
            </a:r>
          </a:p>
          <a:p>
            <a:pPr marL="171450" indent="-171450">
              <a:buFont typeface="Arial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Preferably numeric: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Unique values can be better managed when they are numeric.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 complaint: primary key must not be composed of any attribute(s) that might be considered a security risk or violation.</a:t>
            </a:r>
          </a:p>
          <a:p>
            <a:pPr marL="171450" indent="-171450">
              <a:buFont typeface="Arial"/>
              <a:buChar char="•"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marL="171450" indent="-171450">
              <a:buFont typeface="Arial"/>
              <a:buChar char="•"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DBFA0-C017-4C4F-B463-0A08E4B5217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615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primary key should use the minimum number of attributes possible. However, that does not mean that composite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primary keys are not permitted in a model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DBFA0-C017-4C4F-B463-0A08E4B5217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53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some instances a primary key doesn’t exist in the real world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these cases, it is standard practice to create a surrogate key.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surrogate key has no meaning in the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user’s environment—it exists only to distinguish one entity instance from another (just like any other primary key).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practical advantage of a surrogate key is that because it has no intrinsic meaning, values for it can be generated by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DBMS to ensure that unique values are always provided.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DBFA0-C017-4C4F-B463-0A08E4B5217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69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extended entity relationship model (EERM),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called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enhanced entity relationship model, is the result of adding more semantic constructs to the original entity relationship (ER) model.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diagram that uses the EERM is called an EER diagram (EERD).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main EER model constructs include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entity </a:t>
            </a:r>
            <a:r>
              <a:rPr lang="en-US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supertypes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entity subtypes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entity clustering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DBFA0-C017-4C4F-B463-0A08E4B521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449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DBFA0-C017-4C4F-B463-0A08E4B5217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693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</a:t>
            </a:r>
            <a:r>
              <a:rPr lang="en-US" dirty="0" err="1"/>
              <a:t>db.grussell.org</a:t>
            </a:r>
            <a:r>
              <a:rPr lang="en-US" dirty="0"/>
              <a:t>/section006.html#_Toc67114426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DBFA0-C017-4C4F-B463-0A08E4B5217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608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relationship is mandatory at both ends it is often possible to subsume one entity into the other.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choice of which entity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subsumes the other depends on which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 most important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(more attributes, better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primary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key, semantic nature of them).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result of this amalgamation is that all the attributes of the `swallowed up' entity become attributes of the more important entity.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key of the subsumed entity type becomes a normal attribute.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there are any attributes in common, the duplicates are removed.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primary key of the new combined entity is usually the same as that of the original more important entity.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not to combine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a few reason why you might not combine a 1:1 mandatory relationship.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two entity types represent different entities in the `real world'.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entities participate in very different relationships with other entities.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not combined...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two entity 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kept separate then the association between them must be represented by a foreign key.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primary key of one entity type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comes the foreign key in the other.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does not matter which way around it is done but you should not have a foreign key in each entity.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DBFA0-C017-4C4F-B463-0A08E4B5217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90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emp_no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used then all the cars which are not being leased will not have a key.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Similarly, if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reg_no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used, all the staff not leasing a car will not have a key.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compound key will not work either.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DBFA0-C017-4C4F-B463-0A08E4B5217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177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time-variant data is equivalent to having a multivalued attribute in your entity.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model this type of time-variant data, you must create a new entity in a 1:M relationship with the original entity.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new entity will contain the new value, the date of the change, and any other attribute that is pertinent to the event being modeled.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DBFA0-C017-4C4F-B463-0A08E4B5217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263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you want to track salary histories for each employee, then the EMP_SALARY attribute becomes multivalued.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each employee, there will be one or more records in the SALARY_HIST entity.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DBFA0-C017-4C4F-B463-0A08E4B5217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73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case, special pilot characteristics such as</a:t>
            </a:r>
            <a:r>
              <a:rPr lang="zh-CN" alt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EMP_LICENSE, EMP_RATINGS, and EMP_MED_TYPE will generate nulls for employees who are not pilots</a:t>
            </a:r>
          </a:p>
          <a:p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aviation business that employs pilots, mechanics, secretaries,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accountants, and many other types of employees.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all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 characteristics and special qualifications were stored in a single EMPLOYEE entity, you would have a lot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nulls.</a:t>
            </a:r>
            <a:endParaRPr lang="en-US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addition,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pilots participate in some relationships that are unique to their qualifications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DBFA0-C017-4C4F-B463-0A08E4B521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44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DBFA0-C017-4C4F-B463-0A08E4B521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34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PILOT subtype occurrence is related to one instance of the EMPLOYEE supertype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/>
              <a:t>All of the attributes for the supertype table are placed into the subtype table: (T/F)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DBFA0-C017-4C4F-B463-0A08E4B521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79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subtype discriminator use to define the constraints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DBFA0-C017-4C4F-B463-0A08E4B521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62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DBFA0-C017-4C4F-B463-0A08E4B521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44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DBFA0-C017-4C4F-B463-0A08E4B521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03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DBFA0-C017-4C4F-B463-0A08E4B521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69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D2533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D2533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D2533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D2533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365760"/>
          </a:xfrm>
          <a:custGeom>
            <a:avLst/>
            <a:gdLst/>
            <a:ahLst/>
            <a:cxnLst/>
            <a:rect l="l" t="t" r="r" b="b"/>
            <a:pathLst>
              <a:path w="9144000" h="365760">
                <a:moveTo>
                  <a:pt x="0" y="0"/>
                </a:moveTo>
                <a:lnTo>
                  <a:pt x="9144000" y="0"/>
                </a:lnTo>
                <a:lnTo>
                  <a:pt x="9144000" y="365760"/>
                </a:lnTo>
                <a:lnTo>
                  <a:pt x="0" y="365760"/>
                </a:lnTo>
                <a:lnTo>
                  <a:pt x="0" y="0"/>
                </a:lnTo>
                <a:close/>
              </a:path>
            </a:pathLst>
          </a:custGeom>
          <a:solidFill>
            <a:srgbClr val="A4B1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500379"/>
            <a:ext cx="8072119" cy="1092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D2533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8814" y="1676400"/>
            <a:ext cx="7666370" cy="1625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D2533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3398520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4">
                <a:moveTo>
                  <a:pt x="0" y="0"/>
                </a:moveTo>
                <a:lnTo>
                  <a:pt x="7848594" y="1587"/>
                </a:lnTo>
              </a:path>
            </a:pathLst>
          </a:custGeom>
          <a:ln w="19049">
            <a:solidFill>
              <a:srgbClr val="DC69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4538" y="3495568"/>
            <a:ext cx="7671434" cy="11981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973320">
              <a:lnSpc>
                <a:spcPct val="106800"/>
              </a:lnSpc>
            </a:pPr>
            <a:r>
              <a:rPr sz="2400" dirty="0">
                <a:solidFill>
                  <a:srgbClr val="57576E"/>
                </a:solidFill>
                <a:latin typeface="Arial"/>
                <a:cs typeface="Arial"/>
              </a:rPr>
              <a:t>Database</a:t>
            </a:r>
            <a:r>
              <a:rPr sz="2400" spc="-100" dirty="0">
                <a:solidFill>
                  <a:srgbClr val="57576E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7576E"/>
                </a:solidFill>
                <a:latin typeface="Arial"/>
                <a:cs typeface="Arial"/>
              </a:rPr>
              <a:t>Concepts  </a:t>
            </a:r>
            <a:r>
              <a:rPr lang="en-US" sz="2400" dirty="0">
                <a:solidFill>
                  <a:srgbClr val="57576E"/>
                </a:solidFill>
                <a:latin typeface="Arial"/>
                <a:cs typeface="Arial"/>
              </a:rPr>
              <a:t>Spring 2021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2400" spc="-15" dirty="0">
                <a:solidFill>
                  <a:srgbClr val="57576E"/>
                </a:solidFill>
                <a:latin typeface="Arial"/>
                <a:cs typeface="Arial"/>
              </a:rPr>
              <a:t>Week</a:t>
            </a:r>
            <a:r>
              <a:rPr sz="2400" spc="-85" dirty="0">
                <a:solidFill>
                  <a:srgbClr val="57576E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57576E"/>
                </a:solidFill>
                <a:latin typeface="Arial"/>
                <a:cs typeface="Arial"/>
              </a:rPr>
              <a:t>9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6400"/>
              </a:lnSpc>
            </a:pPr>
            <a:r>
              <a:rPr spc="-140" dirty="0"/>
              <a:t>ADVANCED</a:t>
            </a:r>
            <a:r>
              <a:rPr spc="-275" dirty="0"/>
              <a:t> </a:t>
            </a:r>
            <a:r>
              <a:rPr spc="-280" dirty="0"/>
              <a:t>DATA  </a:t>
            </a:r>
            <a:r>
              <a:rPr spc="-100" dirty="0"/>
              <a:t>MODELING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40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100" dirty="0"/>
              <a:t>Completeness</a:t>
            </a:r>
            <a:r>
              <a:rPr sz="3600" spc="-245" dirty="0"/>
              <a:t> </a:t>
            </a:r>
            <a:r>
              <a:rPr sz="3600" spc="-105" dirty="0"/>
              <a:t>Constraint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66240"/>
            <a:ext cx="7560309" cy="293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" marR="5080" indent="-177800">
              <a:lnSpc>
                <a:spcPts val="2800"/>
              </a:lnSpc>
              <a:buClr>
                <a:srgbClr val="93A2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Specifies </a:t>
            </a: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whether each supertype occurrence</a:t>
            </a:r>
            <a:r>
              <a:rPr sz="2400" b="1" spc="-114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must  also be a member of at least one</a:t>
            </a:r>
            <a:r>
              <a:rPr sz="2400" b="1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subtype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har char="•"/>
            </a:pPr>
            <a:endParaRPr sz="3450" dirty="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93A299"/>
              </a:buClr>
              <a:buSzPct val="83333"/>
              <a:buChar char="•"/>
              <a:tabLst>
                <a:tab pos="195580" algn="l"/>
              </a:tabLst>
            </a:pPr>
            <a:r>
              <a:rPr sz="2400" spc="-30" dirty="0">
                <a:solidFill>
                  <a:srgbClr val="292934"/>
                </a:solidFill>
                <a:latin typeface="Arial"/>
                <a:cs typeface="Arial"/>
              </a:rPr>
              <a:t>Types</a:t>
            </a:r>
            <a:endParaRPr sz="2400" dirty="0">
              <a:latin typeface="Arial"/>
              <a:cs typeface="Arial"/>
            </a:endParaRPr>
          </a:p>
          <a:p>
            <a:pPr marL="469900" marR="341630" lvl="1" indent="-190500">
              <a:lnSpc>
                <a:spcPct val="100800"/>
              </a:lnSpc>
              <a:spcBef>
                <a:spcPts val="405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b="1" dirty="0">
                <a:solidFill>
                  <a:srgbClr val="292934"/>
                </a:solidFill>
                <a:latin typeface="Arial"/>
                <a:cs typeface="Arial"/>
              </a:rPr>
              <a:t>Partial </a:t>
            </a:r>
            <a:r>
              <a:rPr sz="2000" b="1" spc="-5" dirty="0">
                <a:solidFill>
                  <a:srgbClr val="292934"/>
                </a:solidFill>
                <a:latin typeface="Arial"/>
                <a:cs typeface="Arial"/>
              </a:rPr>
              <a:t>completeness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: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Not every supertype occurrence is</a:t>
            </a:r>
            <a:r>
              <a:rPr sz="2000" spc="-5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a  member of a</a:t>
            </a:r>
            <a:r>
              <a:rPr sz="2000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subtype</a:t>
            </a:r>
            <a:endParaRPr sz="2000" dirty="0">
              <a:latin typeface="Arial"/>
              <a:cs typeface="Arial"/>
            </a:endParaRPr>
          </a:p>
          <a:p>
            <a:pPr marL="469900" marR="248285" lvl="1" indent="-190500">
              <a:lnSpc>
                <a:spcPct val="100800"/>
              </a:lnSpc>
              <a:spcBef>
                <a:spcPts val="459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b="1" spc="-30" dirty="0">
                <a:solidFill>
                  <a:srgbClr val="292934"/>
                </a:solidFill>
                <a:latin typeface="Arial"/>
                <a:cs typeface="Arial"/>
              </a:rPr>
              <a:t>Total </a:t>
            </a:r>
            <a:r>
              <a:rPr sz="2000" b="1" spc="-5" dirty="0">
                <a:solidFill>
                  <a:srgbClr val="292934"/>
                </a:solidFill>
                <a:latin typeface="Arial"/>
                <a:cs typeface="Arial"/>
              </a:rPr>
              <a:t>completeness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: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Every supertype occurrence </a:t>
            </a:r>
            <a:r>
              <a:rPr sz="2000" b="1" dirty="0">
                <a:solidFill>
                  <a:srgbClr val="292934"/>
                </a:solidFill>
                <a:latin typeface="Arial"/>
                <a:cs typeface="Arial"/>
              </a:rPr>
              <a:t>must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 be a  member of at least one</a:t>
            </a:r>
            <a:r>
              <a:rPr sz="2000" spc="-114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subtype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300"/>
              </a:lnSpc>
            </a:pPr>
            <a:r>
              <a:rPr sz="3600" spc="-165" dirty="0"/>
              <a:t>Table </a:t>
            </a:r>
            <a:r>
              <a:rPr sz="3600" spc="-70" dirty="0"/>
              <a:t>5.2 </a:t>
            </a:r>
            <a:r>
              <a:rPr sz="3600" dirty="0"/>
              <a:t>- </a:t>
            </a:r>
            <a:r>
              <a:rPr sz="3600" spc="-100" dirty="0"/>
              <a:t>Specialization</a:t>
            </a:r>
            <a:r>
              <a:rPr sz="3600" spc="-590" dirty="0"/>
              <a:t> </a:t>
            </a:r>
            <a:r>
              <a:rPr sz="3600" spc="-95" dirty="0"/>
              <a:t>Hierarchy  Constraint</a:t>
            </a:r>
            <a:r>
              <a:rPr sz="3600" spc="-285" dirty="0"/>
              <a:t> </a:t>
            </a:r>
            <a:r>
              <a:rPr sz="3600" spc="-100" dirty="0"/>
              <a:t>Scenarios</a:t>
            </a:r>
            <a:endParaRPr sz="3600" dirty="0"/>
          </a:p>
        </p:txBody>
      </p:sp>
      <p:sp>
        <p:nvSpPr>
          <p:cNvPr id="3" name="object 3"/>
          <p:cNvSpPr/>
          <p:nvPr/>
        </p:nvSpPr>
        <p:spPr>
          <a:xfrm>
            <a:off x="457200" y="2457450"/>
            <a:ext cx="8534400" cy="1933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09600"/>
            <a:ext cx="6182995" cy="859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400"/>
              </a:lnSpc>
            </a:pPr>
            <a:r>
              <a:rPr sz="2900" spc="-85" dirty="0"/>
              <a:t>Figure</a:t>
            </a:r>
            <a:r>
              <a:rPr sz="2900" spc="-220" dirty="0"/>
              <a:t> </a:t>
            </a:r>
            <a:r>
              <a:rPr sz="2900" spc="-70" dirty="0"/>
              <a:t>5.4</a:t>
            </a:r>
            <a:r>
              <a:rPr sz="2900" spc="-210" dirty="0"/>
              <a:t> </a:t>
            </a:r>
            <a:r>
              <a:rPr sz="2900" dirty="0"/>
              <a:t>-</a:t>
            </a:r>
            <a:r>
              <a:rPr sz="2900" spc="-215" dirty="0"/>
              <a:t> </a:t>
            </a:r>
            <a:r>
              <a:rPr sz="2900" spc="-100" dirty="0"/>
              <a:t>Specialization</a:t>
            </a:r>
            <a:r>
              <a:rPr sz="2900" spc="-215" dirty="0"/>
              <a:t> </a:t>
            </a:r>
            <a:r>
              <a:rPr sz="2900" spc="-95" dirty="0"/>
              <a:t>Hierarchy</a:t>
            </a:r>
            <a:r>
              <a:rPr sz="2900" spc="-204" dirty="0"/>
              <a:t> </a:t>
            </a:r>
            <a:r>
              <a:rPr sz="2900" spc="-105" dirty="0"/>
              <a:t>with  </a:t>
            </a:r>
            <a:r>
              <a:rPr sz="2900" spc="-95" dirty="0"/>
              <a:t>Overlapping</a:t>
            </a:r>
            <a:r>
              <a:rPr sz="2900" spc="-270" dirty="0"/>
              <a:t> </a:t>
            </a:r>
            <a:r>
              <a:rPr sz="2900" spc="-105" dirty="0"/>
              <a:t>Subtypes</a:t>
            </a:r>
            <a:endParaRPr sz="2900"/>
          </a:p>
        </p:txBody>
      </p:sp>
      <p:sp>
        <p:nvSpPr>
          <p:cNvPr id="3" name="object 3"/>
          <p:cNvSpPr/>
          <p:nvPr/>
        </p:nvSpPr>
        <p:spPr>
          <a:xfrm>
            <a:off x="1219200" y="1600200"/>
            <a:ext cx="6781800" cy="4733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8E7C66-C987-421B-AA7C-5F8A1CF4A8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888"/>
            <a:ext cx="9228855" cy="558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630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40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85" dirty="0"/>
              <a:t>Entity</a:t>
            </a:r>
            <a:r>
              <a:rPr sz="3600" spc="-290" dirty="0"/>
              <a:t> </a:t>
            </a:r>
            <a:r>
              <a:rPr sz="3600" spc="-105" dirty="0"/>
              <a:t>Cluster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66240"/>
            <a:ext cx="7629525" cy="2313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" marR="480059" indent="-177800">
              <a:lnSpc>
                <a:spcPts val="2800"/>
              </a:lnSpc>
              <a:buClr>
                <a:srgbClr val="93A2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30" dirty="0">
                <a:solidFill>
                  <a:srgbClr val="292934"/>
                </a:solidFill>
                <a:latin typeface="Arial"/>
                <a:cs typeface="Arial"/>
              </a:rPr>
              <a:t>Temporary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(virtual) entity used to represent</a:t>
            </a:r>
            <a:r>
              <a:rPr sz="2400" spc="-7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multiple  entities and relationships in</a:t>
            </a:r>
            <a:r>
              <a:rPr sz="24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ERD</a:t>
            </a:r>
            <a:endParaRPr sz="2400" dirty="0">
              <a:latin typeface="Arial"/>
              <a:cs typeface="Arial"/>
            </a:endParaRPr>
          </a:p>
          <a:p>
            <a:pPr marL="190500" marR="461645" indent="-177800">
              <a:lnSpc>
                <a:spcPct val="101499"/>
              </a:lnSpc>
              <a:spcBef>
                <a:spcPts val="470"/>
              </a:spcBef>
              <a:buClr>
                <a:srgbClr val="93A299"/>
              </a:buClr>
              <a:buSzPct val="83333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Combining multiple interrelated entities into a</a:t>
            </a:r>
            <a:r>
              <a:rPr sz="24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single  abstract entity</a:t>
            </a:r>
            <a:r>
              <a:rPr sz="2400" b="1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object</a:t>
            </a:r>
            <a:endParaRPr sz="2400" b="1" dirty="0">
              <a:latin typeface="Arial"/>
              <a:cs typeface="Arial"/>
            </a:endParaRPr>
          </a:p>
          <a:p>
            <a:pPr marL="190500" marR="5080" indent="-177800">
              <a:lnSpc>
                <a:spcPct val="101499"/>
              </a:lnSpc>
              <a:spcBef>
                <a:spcPts val="450"/>
              </a:spcBef>
              <a:buClr>
                <a:srgbClr val="93A299"/>
              </a:buClr>
              <a:buSzPct val="83333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Represent multiple entities and relationships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2400" spc="-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simplify  the ERD and enhance its</a:t>
            </a:r>
            <a:r>
              <a:rPr sz="2400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readability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00379"/>
            <a:ext cx="6946900" cy="1082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300"/>
              </a:lnSpc>
            </a:pPr>
            <a:r>
              <a:rPr sz="3600" spc="-85" dirty="0"/>
              <a:t>Figure</a:t>
            </a:r>
            <a:r>
              <a:rPr sz="3600" spc="-225" dirty="0"/>
              <a:t> </a:t>
            </a:r>
            <a:r>
              <a:rPr sz="3600" spc="-70" dirty="0"/>
              <a:t>5.5</a:t>
            </a:r>
            <a:r>
              <a:rPr sz="3600" spc="-215" dirty="0"/>
              <a:t> </a:t>
            </a:r>
            <a:r>
              <a:rPr sz="3600" dirty="0"/>
              <a:t>-</a:t>
            </a:r>
            <a:r>
              <a:rPr sz="3600" spc="-285" dirty="0"/>
              <a:t> </a:t>
            </a:r>
            <a:r>
              <a:rPr sz="3600" spc="-114" dirty="0"/>
              <a:t>Tiny</a:t>
            </a:r>
            <a:r>
              <a:rPr sz="3600" spc="-215" dirty="0"/>
              <a:t> </a:t>
            </a:r>
            <a:r>
              <a:rPr sz="3600" spc="-90" dirty="0"/>
              <a:t>College</a:t>
            </a:r>
            <a:r>
              <a:rPr sz="3600" spc="-215" dirty="0"/>
              <a:t> </a:t>
            </a:r>
            <a:r>
              <a:rPr sz="3600" spc="-70" dirty="0"/>
              <a:t>ERD</a:t>
            </a:r>
            <a:r>
              <a:rPr sz="3600" spc="-220" dirty="0"/>
              <a:t> </a:t>
            </a:r>
            <a:r>
              <a:rPr sz="3600" spc="-105" dirty="0"/>
              <a:t>Using  </a:t>
            </a:r>
            <a:r>
              <a:rPr sz="3600" spc="-85" dirty="0"/>
              <a:t>Entity</a:t>
            </a:r>
            <a:r>
              <a:rPr sz="3600" spc="-290" dirty="0"/>
              <a:t> </a:t>
            </a:r>
            <a:r>
              <a:rPr sz="3600" spc="-105" dirty="0"/>
              <a:t>Clusters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2286000" y="1638871"/>
            <a:ext cx="4783137" cy="5029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40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90" dirty="0"/>
              <a:t>Primary</a:t>
            </a:r>
            <a:r>
              <a:rPr sz="3600" spc="-275" dirty="0"/>
              <a:t> </a:t>
            </a:r>
            <a:r>
              <a:rPr sz="3600" spc="-100" dirty="0"/>
              <a:t>Keys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12140" y="1666240"/>
            <a:ext cx="7205980" cy="143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" marR="5080" indent="-177800">
              <a:lnSpc>
                <a:spcPts val="2800"/>
              </a:lnSpc>
              <a:buClr>
                <a:srgbClr val="93A2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Single attribute or a combination of attributes,</a:t>
            </a:r>
            <a:r>
              <a:rPr sz="2400" spc="-1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which  uniquely identifies each entity</a:t>
            </a:r>
            <a:r>
              <a:rPr sz="24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instance</a:t>
            </a:r>
            <a:endParaRPr sz="2400" dirty="0">
              <a:latin typeface="Arial"/>
              <a:cs typeface="Arial"/>
            </a:endParaRPr>
          </a:p>
          <a:p>
            <a:pPr marL="462280" lvl="1" indent="-182880">
              <a:lnSpc>
                <a:spcPct val="100000"/>
              </a:lnSpc>
              <a:spcBef>
                <a:spcPts val="420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Guarantees entity</a:t>
            </a:r>
            <a:r>
              <a:rPr sz="20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integrity</a:t>
            </a:r>
            <a:endParaRPr sz="2000" dirty="0">
              <a:latin typeface="Arial"/>
              <a:cs typeface="Arial"/>
            </a:endParaRP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sz="2000" spc="-10" dirty="0">
                <a:solidFill>
                  <a:srgbClr val="292934"/>
                </a:solidFill>
                <a:latin typeface="Arial"/>
                <a:cs typeface="Arial"/>
              </a:rPr>
              <a:t>Works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with foreign keys to implement</a:t>
            </a:r>
            <a:r>
              <a:rPr sz="2000" spc="-8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relationships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00379"/>
            <a:ext cx="8150860" cy="1092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300"/>
              </a:lnSpc>
            </a:pPr>
            <a:r>
              <a:rPr sz="3600" spc="-95" dirty="0"/>
              <a:t>Desirable </a:t>
            </a:r>
            <a:r>
              <a:rPr sz="3600" spc="-90" dirty="0"/>
              <a:t>Primary </a:t>
            </a:r>
            <a:r>
              <a:rPr sz="3600" spc="-70" dirty="0"/>
              <a:t>Key</a:t>
            </a:r>
            <a:r>
              <a:rPr sz="3600" spc="-455" dirty="0"/>
              <a:t> </a:t>
            </a:r>
            <a:r>
              <a:rPr sz="3600" spc="-105" dirty="0"/>
              <a:t>Characteristics  </a:t>
            </a:r>
            <a:r>
              <a:rPr sz="3600" spc="-80" dirty="0"/>
              <a:t>(</a:t>
            </a:r>
            <a:r>
              <a:rPr sz="3600" spc="-165" dirty="0"/>
              <a:t>Table</a:t>
            </a:r>
            <a:r>
              <a:rPr sz="3600" spc="-475" dirty="0"/>
              <a:t> </a:t>
            </a:r>
            <a:r>
              <a:rPr sz="3600" spc="-105" dirty="0"/>
              <a:t>5.3)</a:t>
            </a:r>
            <a:endParaRPr sz="3600" dirty="0"/>
          </a:p>
        </p:txBody>
      </p:sp>
      <p:sp>
        <p:nvSpPr>
          <p:cNvPr id="3" name="object 3"/>
          <p:cNvSpPr/>
          <p:nvPr/>
        </p:nvSpPr>
        <p:spPr>
          <a:xfrm>
            <a:off x="457200" y="1938235"/>
            <a:ext cx="8229600" cy="554990"/>
          </a:xfrm>
          <a:custGeom>
            <a:avLst/>
            <a:gdLst/>
            <a:ahLst/>
            <a:cxnLst/>
            <a:rect l="l" t="t" r="r" b="b"/>
            <a:pathLst>
              <a:path w="8229600" h="554989">
                <a:moveTo>
                  <a:pt x="0" y="0"/>
                </a:moveTo>
                <a:lnTo>
                  <a:pt x="8229600" y="0"/>
                </a:lnTo>
                <a:lnTo>
                  <a:pt x="8229600" y="554405"/>
                </a:lnTo>
                <a:lnTo>
                  <a:pt x="0" y="554405"/>
                </a:lnTo>
                <a:lnTo>
                  <a:pt x="0" y="0"/>
                </a:lnTo>
                <a:close/>
              </a:path>
            </a:pathLst>
          </a:custGeom>
          <a:solidFill>
            <a:srgbClr val="F5F4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1938235"/>
            <a:ext cx="8229600" cy="554990"/>
          </a:xfrm>
          <a:custGeom>
            <a:avLst/>
            <a:gdLst/>
            <a:ahLst/>
            <a:cxnLst/>
            <a:rect l="l" t="t" r="r" b="b"/>
            <a:pathLst>
              <a:path w="8229600" h="554989">
                <a:moveTo>
                  <a:pt x="0" y="0"/>
                </a:moveTo>
                <a:lnTo>
                  <a:pt x="8229594" y="0"/>
                </a:lnTo>
                <a:lnTo>
                  <a:pt x="8229594" y="554399"/>
                </a:lnTo>
                <a:lnTo>
                  <a:pt x="0" y="554399"/>
                </a:lnTo>
                <a:lnTo>
                  <a:pt x="0" y="0"/>
                </a:lnTo>
                <a:close/>
              </a:path>
            </a:pathLst>
          </a:custGeom>
          <a:ln w="26424">
            <a:solidFill>
              <a:srgbClr val="DC69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5467" y="1600310"/>
            <a:ext cx="5787140" cy="67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2936163"/>
            <a:ext cx="8229600" cy="554990"/>
          </a:xfrm>
          <a:custGeom>
            <a:avLst/>
            <a:gdLst/>
            <a:ahLst/>
            <a:cxnLst/>
            <a:rect l="l" t="t" r="r" b="b"/>
            <a:pathLst>
              <a:path w="8229600" h="554989">
                <a:moveTo>
                  <a:pt x="0" y="0"/>
                </a:moveTo>
                <a:lnTo>
                  <a:pt x="8229600" y="0"/>
                </a:lnTo>
                <a:lnTo>
                  <a:pt x="8229600" y="554393"/>
                </a:lnTo>
                <a:lnTo>
                  <a:pt x="0" y="554393"/>
                </a:lnTo>
                <a:lnTo>
                  <a:pt x="0" y="0"/>
                </a:lnTo>
                <a:close/>
              </a:path>
            </a:pathLst>
          </a:custGeom>
          <a:solidFill>
            <a:srgbClr val="F5F4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200" y="2936163"/>
            <a:ext cx="8229600" cy="554990"/>
          </a:xfrm>
          <a:custGeom>
            <a:avLst/>
            <a:gdLst/>
            <a:ahLst/>
            <a:cxnLst/>
            <a:rect l="l" t="t" r="r" b="b"/>
            <a:pathLst>
              <a:path w="8229600" h="554989">
                <a:moveTo>
                  <a:pt x="0" y="0"/>
                </a:moveTo>
                <a:lnTo>
                  <a:pt x="8229594" y="0"/>
                </a:lnTo>
                <a:lnTo>
                  <a:pt x="8229594" y="554399"/>
                </a:lnTo>
                <a:lnTo>
                  <a:pt x="0" y="554399"/>
                </a:lnTo>
                <a:lnTo>
                  <a:pt x="0" y="0"/>
                </a:lnTo>
                <a:close/>
              </a:path>
            </a:pathLst>
          </a:custGeom>
          <a:ln w="26424">
            <a:solidFill>
              <a:srgbClr val="DC69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5467" y="2598225"/>
            <a:ext cx="5787140" cy="67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" y="3934078"/>
            <a:ext cx="8229600" cy="554990"/>
          </a:xfrm>
          <a:custGeom>
            <a:avLst/>
            <a:gdLst/>
            <a:ahLst/>
            <a:cxnLst/>
            <a:rect l="l" t="t" r="r" b="b"/>
            <a:pathLst>
              <a:path w="8229600" h="554989">
                <a:moveTo>
                  <a:pt x="0" y="0"/>
                </a:moveTo>
                <a:lnTo>
                  <a:pt x="8229600" y="0"/>
                </a:lnTo>
                <a:lnTo>
                  <a:pt x="8229600" y="554405"/>
                </a:lnTo>
                <a:lnTo>
                  <a:pt x="0" y="554405"/>
                </a:lnTo>
                <a:lnTo>
                  <a:pt x="0" y="0"/>
                </a:lnTo>
                <a:close/>
              </a:path>
            </a:pathLst>
          </a:custGeom>
          <a:solidFill>
            <a:srgbClr val="F5F4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00" y="3934078"/>
            <a:ext cx="8229600" cy="554990"/>
          </a:xfrm>
          <a:custGeom>
            <a:avLst/>
            <a:gdLst/>
            <a:ahLst/>
            <a:cxnLst/>
            <a:rect l="l" t="t" r="r" b="b"/>
            <a:pathLst>
              <a:path w="8229600" h="554989">
                <a:moveTo>
                  <a:pt x="0" y="0"/>
                </a:moveTo>
                <a:lnTo>
                  <a:pt x="8229594" y="0"/>
                </a:lnTo>
                <a:lnTo>
                  <a:pt x="8229594" y="554399"/>
                </a:lnTo>
                <a:lnTo>
                  <a:pt x="0" y="554399"/>
                </a:lnTo>
                <a:lnTo>
                  <a:pt x="0" y="0"/>
                </a:lnTo>
                <a:close/>
              </a:path>
            </a:pathLst>
          </a:custGeom>
          <a:ln w="26424">
            <a:solidFill>
              <a:srgbClr val="DC69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5467" y="3596140"/>
            <a:ext cx="5787140" cy="6758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7200" y="4931994"/>
            <a:ext cx="8229600" cy="554990"/>
          </a:xfrm>
          <a:custGeom>
            <a:avLst/>
            <a:gdLst/>
            <a:ahLst/>
            <a:cxnLst/>
            <a:rect l="l" t="t" r="r" b="b"/>
            <a:pathLst>
              <a:path w="8229600" h="554989">
                <a:moveTo>
                  <a:pt x="0" y="0"/>
                </a:moveTo>
                <a:lnTo>
                  <a:pt x="8229600" y="0"/>
                </a:lnTo>
                <a:lnTo>
                  <a:pt x="8229600" y="554405"/>
                </a:lnTo>
                <a:lnTo>
                  <a:pt x="0" y="554405"/>
                </a:lnTo>
                <a:lnTo>
                  <a:pt x="0" y="0"/>
                </a:lnTo>
                <a:close/>
              </a:path>
            </a:pathLst>
          </a:custGeom>
          <a:solidFill>
            <a:srgbClr val="F5F4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7200" y="4931994"/>
            <a:ext cx="8229600" cy="554990"/>
          </a:xfrm>
          <a:custGeom>
            <a:avLst/>
            <a:gdLst/>
            <a:ahLst/>
            <a:cxnLst/>
            <a:rect l="l" t="t" r="r" b="b"/>
            <a:pathLst>
              <a:path w="8229600" h="554989">
                <a:moveTo>
                  <a:pt x="0" y="0"/>
                </a:moveTo>
                <a:lnTo>
                  <a:pt x="8229594" y="0"/>
                </a:lnTo>
                <a:lnTo>
                  <a:pt x="8229594" y="554399"/>
                </a:lnTo>
                <a:lnTo>
                  <a:pt x="0" y="554399"/>
                </a:lnTo>
                <a:lnTo>
                  <a:pt x="0" y="0"/>
                </a:lnTo>
                <a:close/>
              </a:path>
            </a:pathLst>
          </a:custGeom>
          <a:ln w="26424">
            <a:solidFill>
              <a:srgbClr val="DC69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5467" y="4594068"/>
            <a:ext cx="5787140" cy="6758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7200" y="5929918"/>
            <a:ext cx="8229600" cy="554990"/>
          </a:xfrm>
          <a:custGeom>
            <a:avLst/>
            <a:gdLst/>
            <a:ahLst/>
            <a:cxnLst/>
            <a:rect l="l" t="t" r="r" b="b"/>
            <a:pathLst>
              <a:path w="8229600" h="554989">
                <a:moveTo>
                  <a:pt x="0" y="0"/>
                </a:moveTo>
                <a:lnTo>
                  <a:pt x="8229600" y="0"/>
                </a:lnTo>
                <a:lnTo>
                  <a:pt x="8229600" y="554400"/>
                </a:lnTo>
                <a:lnTo>
                  <a:pt x="0" y="554400"/>
                </a:lnTo>
                <a:lnTo>
                  <a:pt x="0" y="0"/>
                </a:lnTo>
                <a:close/>
              </a:path>
            </a:pathLst>
          </a:custGeom>
          <a:solidFill>
            <a:srgbClr val="F5F4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7200" y="5929918"/>
            <a:ext cx="8229600" cy="554990"/>
          </a:xfrm>
          <a:custGeom>
            <a:avLst/>
            <a:gdLst/>
            <a:ahLst/>
            <a:cxnLst/>
            <a:rect l="l" t="t" r="r" b="b"/>
            <a:pathLst>
              <a:path w="8229600" h="554989">
                <a:moveTo>
                  <a:pt x="0" y="0"/>
                </a:moveTo>
                <a:lnTo>
                  <a:pt x="8229594" y="0"/>
                </a:lnTo>
                <a:lnTo>
                  <a:pt x="8229594" y="554399"/>
                </a:lnTo>
                <a:lnTo>
                  <a:pt x="0" y="554399"/>
                </a:lnTo>
                <a:lnTo>
                  <a:pt x="0" y="0"/>
                </a:lnTo>
                <a:close/>
              </a:path>
            </a:pathLst>
          </a:custGeom>
          <a:ln w="26424">
            <a:solidFill>
              <a:srgbClr val="DC69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5467" y="5591985"/>
            <a:ext cx="5787140" cy="6758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105424" y="1756625"/>
            <a:ext cx="3209290" cy="433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Nonintelligent</a:t>
            </a:r>
            <a:endParaRPr sz="2200" dirty="0">
              <a:latin typeface="Arial"/>
              <a:cs typeface="Arial"/>
            </a:endParaRPr>
          </a:p>
          <a:p>
            <a:pPr marL="12700" marR="5080">
              <a:lnSpc>
                <a:spcPct val="297600"/>
              </a:lnSpc>
            </a:pP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No change over time  Preferably</a:t>
            </a:r>
            <a:r>
              <a:rPr sz="22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single-attribute  Preferably numeric  Security-compliant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40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70" dirty="0"/>
              <a:t>Use </a:t>
            </a:r>
            <a:r>
              <a:rPr sz="3600" spc="-55" dirty="0"/>
              <a:t>of </a:t>
            </a:r>
            <a:r>
              <a:rPr sz="3600" spc="-95" dirty="0"/>
              <a:t>Composite </a:t>
            </a:r>
            <a:r>
              <a:rPr sz="3600" spc="-90" dirty="0"/>
              <a:t>Primary</a:t>
            </a:r>
            <a:r>
              <a:rPr sz="3600" spc="-625" dirty="0"/>
              <a:t> </a:t>
            </a:r>
            <a:r>
              <a:rPr sz="3600" spc="-100" dirty="0"/>
              <a:t>Keys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645920"/>
            <a:ext cx="8042909" cy="1728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3A2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Composite primary keys are useful in two</a:t>
            </a:r>
            <a:r>
              <a:rPr sz="24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cases:</a:t>
            </a:r>
            <a:endParaRPr sz="2400" dirty="0">
              <a:latin typeface="Arial"/>
              <a:cs typeface="Arial"/>
            </a:endParaRPr>
          </a:p>
          <a:p>
            <a:pPr marL="469900" marR="668655" lvl="1" indent="-190500">
              <a:lnSpc>
                <a:spcPct val="100800"/>
              </a:lnSpc>
              <a:spcBef>
                <a:spcPts val="380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As identifiers of composite entities, in which each primary</a:t>
            </a:r>
            <a:r>
              <a:rPr sz="2000" spc="-1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key  combination is allowed only once in the M:N</a:t>
            </a:r>
            <a:r>
              <a:rPr sz="20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relationship</a:t>
            </a:r>
            <a:r>
              <a:rPr lang="en-US" altLang="zh-CN" sz="2000" dirty="0">
                <a:solidFill>
                  <a:srgbClr val="292934"/>
                </a:solidFill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  <a:p>
            <a:pPr marL="469900" marR="5080" lvl="1" indent="-190500">
              <a:lnSpc>
                <a:spcPct val="100800"/>
              </a:lnSpc>
              <a:spcBef>
                <a:spcPts val="459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As identifiers of weak entities, in which the weak entity has a</a:t>
            </a:r>
            <a:r>
              <a:rPr sz="2000" spc="-1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strong  (identifying) relationship with the parent entity.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40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90" dirty="0"/>
              <a:t>Surrogate</a:t>
            </a:r>
            <a:r>
              <a:rPr sz="3600" spc="-295" dirty="0"/>
              <a:t> </a:t>
            </a:r>
            <a:r>
              <a:rPr sz="3600" spc="-100" dirty="0"/>
              <a:t>Keys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612140" y="1437640"/>
            <a:ext cx="7520940" cy="1744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" marR="523240" indent="-177800">
              <a:lnSpc>
                <a:spcPts val="2800"/>
              </a:lnSpc>
              <a:buClr>
                <a:srgbClr val="93A2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A primary key created by the database designer</a:t>
            </a:r>
            <a:r>
              <a:rPr sz="2400" spc="-2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to  simplify the identification of entity</a:t>
            </a:r>
            <a:r>
              <a:rPr sz="2400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instances</a:t>
            </a:r>
            <a:endParaRPr sz="2400" dirty="0">
              <a:latin typeface="Arial"/>
              <a:cs typeface="Arial"/>
            </a:endParaRPr>
          </a:p>
          <a:p>
            <a:pPr marL="469900" lvl="1" indent="-190500">
              <a:lnSpc>
                <a:spcPct val="100000"/>
              </a:lnSpc>
              <a:spcBef>
                <a:spcPts val="420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There is no natural</a:t>
            </a:r>
            <a:r>
              <a:rPr sz="20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key</a:t>
            </a:r>
            <a:endParaRPr sz="2000" dirty="0">
              <a:latin typeface="Arial"/>
              <a:cs typeface="Arial"/>
            </a:endParaRPr>
          </a:p>
          <a:p>
            <a:pPr marL="469900" marR="5080" lvl="1" indent="-190500">
              <a:lnSpc>
                <a:spcPct val="100800"/>
              </a:lnSpc>
              <a:spcBef>
                <a:spcPts val="480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Selected candidate key has embedded semantic contents or</a:t>
            </a:r>
            <a:r>
              <a:rPr sz="20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is  too</a:t>
            </a:r>
            <a:r>
              <a:rPr sz="2000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long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924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90" dirty="0"/>
              <a:t>Extended </a:t>
            </a:r>
            <a:r>
              <a:rPr sz="3400" spc="-85" dirty="0"/>
              <a:t>Entity </a:t>
            </a:r>
            <a:r>
              <a:rPr sz="3400" spc="-100" dirty="0"/>
              <a:t>Relationship </a:t>
            </a:r>
            <a:r>
              <a:rPr sz="3400" spc="-80" dirty="0"/>
              <a:t>Model</a:t>
            </a:r>
            <a:r>
              <a:rPr sz="3400" spc="-555" dirty="0"/>
              <a:t> </a:t>
            </a:r>
            <a:r>
              <a:rPr sz="3400" spc="-100" dirty="0"/>
              <a:t>(EERM)</a:t>
            </a:r>
            <a:endParaRPr sz="3400"/>
          </a:p>
        </p:txBody>
      </p:sp>
      <p:sp>
        <p:nvSpPr>
          <p:cNvPr id="3" name="object 3"/>
          <p:cNvSpPr txBox="1"/>
          <p:nvPr/>
        </p:nvSpPr>
        <p:spPr>
          <a:xfrm>
            <a:off x="535940" y="1666240"/>
            <a:ext cx="7086600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" marR="5080" indent="-177800">
              <a:lnSpc>
                <a:spcPts val="2800"/>
              </a:lnSpc>
              <a:buClr>
                <a:srgbClr val="93A2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Result of adding more </a:t>
            </a: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semantic constructs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to</a:t>
            </a:r>
            <a:r>
              <a:rPr sz="2400" spc="-1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the  original entity relationship (ER)</a:t>
            </a:r>
            <a:r>
              <a:rPr sz="24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model</a:t>
            </a:r>
            <a:endParaRPr sz="24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15"/>
              </a:spcBef>
              <a:buClr>
                <a:srgbClr val="93A299"/>
              </a:buClr>
              <a:buSzPct val="83333"/>
              <a:buFont typeface="Arial"/>
              <a:buChar char="•"/>
              <a:tabLst>
                <a:tab pos="195580" algn="l"/>
              </a:tabLst>
            </a:pP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EER diagram </a:t>
            </a:r>
            <a:r>
              <a:rPr sz="2400" b="1" spc="-5" dirty="0">
                <a:solidFill>
                  <a:srgbClr val="292934"/>
                </a:solidFill>
                <a:latin typeface="Arial"/>
                <a:cs typeface="Arial"/>
              </a:rPr>
              <a:t>(EERD)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: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Uses the</a:t>
            </a:r>
            <a:r>
              <a:rPr sz="2400" spc="-7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EERM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00379"/>
            <a:ext cx="8072119" cy="1364476"/>
          </a:xfrm>
          <a:prstGeom prst="rect">
            <a:avLst/>
          </a:prstGeom>
        </p:spPr>
        <p:txBody>
          <a:bodyPr vert="horz" wrap="square" lIns="0" tIns="2540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3600" spc="-85" dirty="0"/>
              <a:t>Table</a:t>
            </a:r>
            <a:r>
              <a:rPr lang="en-US" sz="3600" spc="-220" dirty="0"/>
              <a:t> </a:t>
            </a:r>
            <a:r>
              <a:rPr lang="en-US" sz="3600" spc="-70" dirty="0"/>
              <a:t>5.</a:t>
            </a:r>
            <a:r>
              <a:rPr lang="en-US" altLang="zh-CN" sz="3600" spc="-70" dirty="0"/>
              <a:t>4</a:t>
            </a:r>
            <a:r>
              <a:rPr lang="en-US" sz="3600" spc="-210" dirty="0"/>
              <a:t> </a:t>
            </a:r>
            <a:r>
              <a:rPr lang="en-US" sz="3600" dirty="0"/>
              <a:t>–</a:t>
            </a:r>
            <a:r>
              <a:rPr lang="en-US" sz="3600" spc="-265" dirty="0"/>
              <a:t> </a:t>
            </a:r>
            <a:r>
              <a:rPr lang="en-US" altLang="zh-CN" sz="3600" spc="-265" dirty="0"/>
              <a:t>Data</a:t>
            </a:r>
            <a:r>
              <a:rPr lang="zh-CN" altLang="en-US" sz="3600" spc="-265" dirty="0"/>
              <a:t> </a:t>
            </a:r>
            <a:r>
              <a:rPr lang="en-US" altLang="zh-CN" sz="3600" spc="-265" dirty="0"/>
              <a:t>Used</a:t>
            </a:r>
            <a:r>
              <a:rPr lang="zh-CN" altLang="en-US" sz="3600" spc="-265" dirty="0"/>
              <a:t> </a:t>
            </a:r>
            <a:r>
              <a:rPr lang="en-US" altLang="zh-CN" sz="3600" spc="-265" dirty="0"/>
              <a:t>to</a:t>
            </a:r>
            <a:r>
              <a:rPr lang="zh-CN" altLang="en-US" sz="3600" spc="-265" dirty="0"/>
              <a:t> </a:t>
            </a:r>
            <a:r>
              <a:rPr lang="en-US" altLang="zh-CN" sz="3600" spc="-265" dirty="0"/>
              <a:t>Keep</a:t>
            </a:r>
            <a:r>
              <a:rPr lang="zh-CN" altLang="en-US" sz="3600" spc="-265" dirty="0"/>
              <a:t> </a:t>
            </a:r>
            <a:r>
              <a:rPr lang="en-US" altLang="zh-CN" sz="3600" spc="-265" dirty="0"/>
              <a:t>Track</a:t>
            </a:r>
            <a:r>
              <a:rPr lang="zh-CN" altLang="en-US" sz="3600" spc="-265" dirty="0"/>
              <a:t> </a:t>
            </a:r>
            <a:r>
              <a:rPr lang="en-US" altLang="zh-CN" sz="3600" spc="-265" dirty="0"/>
              <a:t>of</a:t>
            </a:r>
            <a:r>
              <a:rPr lang="zh-CN" altLang="en-US" sz="3600" spc="-265" dirty="0"/>
              <a:t> </a:t>
            </a:r>
            <a:r>
              <a:rPr lang="en-US" altLang="zh-CN" sz="3600" spc="-265" dirty="0"/>
              <a:t>Events</a:t>
            </a:r>
            <a:endParaRPr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33600"/>
            <a:ext cx="9144000" cy="26469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5105400"/>
            <a:ext cx="731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EVENT (</a:t>
            </a:r>
            <a:r>
              <a:rPr lang="en-US" sz="2800" b="1" u="sng" dirty="0"/>
              <a:t>DATE</a:t>
            </a:r>
            <a:r>
              <a:rPr lang="en-US" sz="2800" dirty="0"/>
              <a:t>, </a:t>
            </a:r>
            <a:r>
              <a:rPr lang="en-US" sz="2800" b="1" u="sng" dirty="0"/>
              <a:t>TIME_START</a:t>
            </a:r>
            <a:r>
              <a:rPr lang="en-US" sz="2800" dirty="0"/>
              <a:t>, TIME_END, </a:t>
            </a:r>
            <a:r>
              <a:rPr lang="en-US" sz="2800" b="1" u="sng" dirty="0"/>
              <a:t>ROOM</a:t>
            </a:r>
            <a:r>
              <a:rPr lang="en-US" sz="2800" dirty="0"/>
              <a:t>, EVENT_NAME, PARTY_OF)</a:t>
            </a:r>
          </a:p>
        </p:txBody>
      </p:sp>
    </p:spTree>
    <p:extLst>
      <p:ext uri="{BB962C8B-B14F-4D97-AF65-F5344CB8AC3E}">
        <p14:creationId xmlns:p14="http://schemas.microsoft.com/office/powerpoint/2010/main" val="3416826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300"/>
              </a:lnSpc>
            </a:pPr>
            <a:r>
              <a:rPr sz="3600" spc="-90" dirty="0"/>
              <a:t>Design </a:t>
            </a:r>
            <a:r>
              <a:rPr sz="3600" spc="-80" dirty="0"/>
              <a:t>Case </a:t>
            </a:r>
            <a:r>
              <a:rPr sz="3600" spc="-55" dirty="0"/>
              <a:t>1: </a:t>
            </a:r>
            <a:r>
              <a:rPr sz="3600" spc="-95" dirty="0"/>
              <a:t>Implementing</a:t>
            </a:r>
            <a:r>
              <a:rPr sz="3600" spc="-620" dirty="0"/>
              <a:t> </a:t>
            </a:r>
            <a:r>
              <a:rPr sz="3600" spc="-105" dirty="0"/>
              <a:t>1:1  Relationships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535939" y="1666240"/>
            <a:ext cx="8072119" cy="18953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" marR="838200" indent="-177800">
              <a:lnSpc>
                <a:spcPts val="2800"/>
              </a:lnSpc>
              <a:buClr>
                <a:srgbClr val="93A2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Foreign</a:t>
            </a:r>
            <a:r>
              <a:rPr lang="en-US" sz="24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keys work with primary keys to</a:t>
            </a:r>
            <a:r>
              <a:rPr sz="24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properly  implement relationships in relational</a:t>
            </a:r>
            <a:r>
              <a:rPr sz="2400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model</a:t>
            </a:r>
            <a:endParaRPr lang="en-US" sz="2400" dirty="0">
              <a:solidFill>
                <a:srgbClr val="292934"/>
              </a:solidFill>
              <a:latin typeface="Arial"/>
              <a:cs typeface="Arial"/>
            </a:endParaRPr>
          </a:p>
          <a:p>
            <a:pPr marL="190500" marR="838200" indent="-177800">
              <a:lnSpc>
                <a:spcPts val="2800"/>
              </a:lnSpc>
              <a:buClr>
                <a:srgbClr val="93A299"/>
              </a:buClr>
              <a:buSzPct val="85416"/>
              <a:buChar char="•"/>
              <a:tabLst>
                <a:tab pos="195580" algn="l"/>
              </a:tabLst>
            </a:pPr>
            <a:endParaRPr sz="24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15"/>
              </a:spcBef>
              <a:buClr>
                <a:srgbClr val="93A299"/>
              </a:buClr>
              <a:buSzPct val="83333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Rule</a:t>
            </a:r>
            <a:endParaRPr sz="2400" dirty="0">
              <a:latin typeface="Arial"/>
              <a:cs typeface="Arial"/>
            </a:endParaRPr>
          </a:p>
          <a:p>
            <a:pPr marL="469900" marR="5080" lvl="1" indent="-190500">
              <a:lnSpc>
                <a:spcPts val="2320"/>
              </a:lnSpc>
              <a:spcBef>
                <a:spcPts val="665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lang="en-US" altLang="zh-CN" sz="2000" dirty="0">
                <a:solidFill>
                  <a:srgbClr val="292934"/>
                </a:solidFill>
                <a:latin typeface="Arial"/>
                <a:cs typeface="Arial"/>
              </a:rPr>
              <a:t>Select</a:t>
            </a:r>
            <a:r>
              <a:rPr lang="zh-CN" altLang="en-US" sz="20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292934"/>
                </a:solidFill>
                <a:latin typeface="Arial"/>
                <a:cs typeface="Arial"/>
              </a:rPr>
              <a:t>the</a:t>
            </a:r>
            <a:r>
              <a:rPr lang="zh-CN" altLang="en-US" sz="20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292934"/>
                </a:solidFill>
                <a:latin typeface="Arial"/>
                <a:cs typeface="Arial"/>
              </a:rPr>
              <a:t>design</a:t>
            </a:r>
            <a:r>
              <a:rPr lang="zh-CN" altLang="en-US" sz="20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292934"/>
                </a:solidFill>
                <a:latin typeface="Arial"/>
                <a:cs typeface="Arial"/>
              </a:rPr>
              <a:t>which</a:t>
            </a:r>
            <a:r>
              <a:rPr lang="zh-CN" altLang="en-US" sz="20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292934"/>
                </a:solidFill>
                <a:latin typeface="Arial"/>
                <a:cs typeface="Arial"/>
              </a:rPr>
              <a:t>cause</a:t>
            </a:r>
            <a:r>
              <a:rPr lang="zh-CN" altLang="en-US" sz="20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292934"/>
                </a:solidFill>
                <a:latin typeface="Arial"/>
                <a:cs typeface="Arial"/>
              </a:rPr>
              <a:t>the</a:t>
            </a:r>
            <a:r>
              <a:rPr lang="zh-CN" altLang="en-US" sz="20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292934"/>
                </a:solidFill>
                <a:latin typeface="Arial"/>
                <a:cs typeface="Arial"/>
              </a:rPr>
              <a:t>fewest</a:t>
            </a:r>
            <a:r>
              <a:rPr lang="zh-CN" altLang="en-US" sz="20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292934"/>
                </a:solidFill>
                <a:latin typeface="Arial"/>
                <a:cs typeface="Arial"/>
              </a:rPr>
              <a:t>nulls</a:t>
            </a:r>
            <a:endParaRPr lang="en-US" sz="2000" dirty="0">
              <a:solidFill>
                <a:srgbClr val="292934"/>
              </a:solidFill>
              <a:latin typeface="Arial"/>
              <a:cs typeface="Arial"/>
            </a:endParaRPr>
          </a:p>
        </p:txBody>
      </p:sp>
      <p:sp>
        <p:nvSpPr>
          <p:cNvPr id="4" name="object 3"/>
          <p:cNvSpPr/>
          <p:nvPr/>
        </p:nvSpPr>
        <p:spPr>
          <a:xfrm>
            <a:off x="228600" y="3962400"/>
            <a:ext cx="8583615" cy="2438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685800"/>
            <a:ext cx="807211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3600" b="1" dirty="0"/>
              <a:t>Mandatory at both ends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960" y="1600200"/>
            <a:ext cx="6109398" cy="1447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7881" y="3362404"/>
            <a:ext cx="77673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Each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staff </a:t>
            </a:r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must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have </a:t>
            </a:r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one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contract, </a:t>
            </a:r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each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contract </a:t>
            </a:r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must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have </a:t>
            </a:r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one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staff associated with it.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4116288"/>
            <a:ext cx="8915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b="1" dirty="0">
                <a:latin typeface="Arial" charset="0"/>
                <a:ea typeface="Arial" charset="0"/>
                <a:cs typeface="Arial" charset="0"/>
              </a:rPr>
              <a:t>Subsume one entity type into the other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Staff (</a:t>
            </a:r>
            <a:r>
              <a:rPr lang="en-US" u="sng" dirty="0" err="1">
                <a:latin typeface="Arial" charset="0"/>
                <a:ea typeface="Arial" charset="0"/>
                <a:cs typeface="Arial" charset="0"/>
              </a:rPr>
              <a:t>emp_no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, name,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cont_no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, start, end, position, salary)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>
                <a:latin typeface="Arial" charset="0"/>
                <a:ea typeface="Arial" charset="0"/>
                <a:cs typeface="Arial" charset="0"/>
              </a:rPr>
              <a:t>Kept apart and a foreign key used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Staff (</a:t>
            </a:r>
            <a:r>
              <a:rPr lang="en-US" u="sng" dirty="0" err="1">
                <a:latin typeface="Arial" charset="0"/>
                <a:ea typeface="Arial" charset="0"/>
                <a:cs typeface="Arial" charset="0"/>
              </a:rPr>
              <a:t>emp_no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, name, </a:t>
            </a:r>
            <a:r>
              <a:rPr lang="en-US" i="1" dirty="0" err="1">
                <a:latin typeface="Arial" charset="0"/>
                <a:ea typeface="Arial" charset="0"/>
                <a:cs typeface="Arial" charset="0"/>
              </a:rPr>
              <a:t>cont_no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)   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Contract (</a:t>
            </a:r>
            <a:r>
              <a:rPr lang="en-US" u="sng" dirty="0" err="1">
                <a:latin typeface="Arial" charset="0"/>
                <a:ea typeface="Arial" charset="0"/>
                <a:cs typeface="Arial" charset="0"/>
              </a:rPr>
              <a:t>cont_no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, start, end, position, salary)</a:t>
            </a:r>
          </a:p>
          <a:p>
            <a:pPr lvl="1"/>
            <a:r>
              <a:rPr lang="en-US" b="1" dirty="0">
                <a:latin typeface="Arial" charset="0"/>
                <a:ea typeface="Arial" charset="0"/>
                <a:cs typeface="Arial" charset="0"/>
              </a:rPr>
              <a:t>Or: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Staff (</a:t>
            </a:r>
            <a:r>
              <a:rPr lang="en-US" u="sng" dirty="0" err="1">
                <a:latin typeface="Arial" charset="0"/>
                <a:ea typeface="Arial" charset="0"/>
                <a:cs typeface="Arial" charset="0"/>
              </a:rPr>
              <a:t>emp_no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, name)   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Contract (</a:t>
            </a:r>
            <a:r>
              <a:rPr lang="en-US" u="sng" dirty="0" err="1">
                <a:latin typeface="Arial" charset="0"/>
                <a:ea typeface="Arial" charset="0"/>
                <a:cs typeface="Arial" charset="0"/>
              </a:rPr>
              <a:t>cont_no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, start, end, position, salary, </a:t>
            </a:r>
            <a:r>
              <a:rPr lang="en-US" i="1" dirty="0" err="1">
                <a:latin typeface="Arial" charset="0"/>
                <a:ea typeface="Arial" charset="0"/>
                <a:cs typeface="Arial" charset="0"/>
              </a:rPr>
              <a:t>emp_no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) </a:t>
            </a:r>
            <a:br>
              <a:rPr lang="en-US" dirty="0">
                <a:latin typeface="Arial" charset="0"/>
                <a:ea typeface="Arial" charset="0"/>
                <a:cs typeface="Arial" charset="0"/>
              </a:rPr>
            </a:b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5674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685800"/>
            <a:ext cx="807211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3600" b="1" dirty="0"/>
              <a:t>Optional at both ends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7881" y="3362404"/>
            <a:ext cx="77673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Each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staff </a:t>
            </a:r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may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lease </a:t>
            </a:r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one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car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,</a:t>
            </a:r>
            <a:r>
              <a:rPr lang="zh-CN" altLang="en-US" sz="2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000" b="1" dirty="0">
                <a:latin typeface="Arial" charset="0"/>
                <a:ea typeface="Arial" charset="0"/>
                <a:cs typeface="Arial" charset="0"/>
              </a:rPr>
              <a:t>e</a:t>
            </a:r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ach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car may be leased by </a:t>
            </a:r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one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staff.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4116288"/>
            <a:ext cx="861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b="1" dirty="0">
                <a:latin typeface="Arial" charset="0"/>
                <a:ea typeface="Arial" charset="0"/>
                <a:cs typeface="Arial" charset="0"/>
              </a:rPr>
              <a:t>Subsume one entity type into the other</a:t>
            </a:r>
            <a:r>
              <a:rPr lang="en-US" altLang="zh-CN" b="1" dirty="0">
                <a:latin typeface="Arial" charset="0"/>
                <a:ea typeface="Arial" charset="0"/>
                <a:cs typeface="Arial" charset="0"/>
              </a:rPr>
              <a:t>?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 err="1">
                <a:latin typeface="Arial" charset="0"/>
                <a:ea typeface="Arial" charset="0"/>
                <a:cs typeface="Arial" charset="0"/>
              </a:rPr>
              <a:t>Staff_car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emp_no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, name,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reg_no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, year, make, type,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colour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Entities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cannot be amalgamated as you could not select a primary key. Instead, one foreign key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(causes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fewest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null)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must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be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used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.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713090"/>
            <a:ext cx="5943600" cy="140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04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00379"/>
            <a:ext cx="8150860" cy="1092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300"/>
              </a:lnSpc>
            </a:pPr>
            <a:r>
              <a:rPr sz="3600" spc="-90" dirty="0"/>
              <a:t>Design </a:t>
            </a:r>
            <a:r>
              <a:rPr sz="3600" spc="-80" dirty="0"/>
              <a:t>Case </a:t>
            </a:r>
            <a:r>
              <a:rPr sz="3600" spc="-55" dirty="0"/>
              <a:t>2: </a:t>
            </a:r>
            <a:r>
              <a:rPr sz="3600" spc="-95" dirty="0"/>
              <a:t>Maintaining </a:t>
            </a:r>
            <a:r>
              <a:rPr sz="3600" spc="-90" dirty="0"/>
              <a:t>History</a:t>
            </a:r>
            <a:r>
              <a:rPr lang="zh-CN" altLang="en-US" sz="3600" spc="-90" dirty="0"/>
              <a:t> </a:t>
            </a:r>
            <a:r>
              <a:rPr sz="3600" spc="-705" dirty="0"/>
              <a:t> </a:t>
            </a:r>
            <a:r>
              <a:rPr sz="3600" spc="-105" dirty="0"/>
              <a:t>of </a:t>
            </a:r>
            <a:r>
              <a:rPr sz="3600" spc="-130" dirty="0"/>
              <a:t>Time-Variant</a:t>
            </a:r>
            <a:r>
              <a:rPr sz="3600" spc="-290" dirty="0"/>
              <a:t> </a:t>
            </a:r>
            <a:r>
              <a:rPr sz="3600" spc="-80" dirty="0"/>
              <a:t>Data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612140" y="1955520"/>
            <a:ext cx="7894320" cy="2435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" marR="5080" indent="-177800">
              <a:lnSpc>
                <a:spcPct val="99000"/>
              </a:lnSpc>
              <a:buClr>
                <a:srgbClr val="93A299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b="1" spc="-5" dirty="0">
                <a:solidFill>
                  <a:srgbClr val="292934"/>
                </a:solidFill>
                <a:latin typeface="Arial"/>
                <a:cs typeface="Arial"/>
              </a:rPr>
              <a:t>Time-variant data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: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Data whose values change over</a:t>
            </a:r>
            <a:r>
              <a:rPr sz="2400" spc="-6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time  and for which a history of the data changes must be  retained</a:t>
            </a:r>
            <a:endParaRPr sz="2400" dirty="0">
              <a:latin typeface="Arial"/>
              <a:cs typeface="Arial"/>
            </a:endParaRPr>
          </a:p>
          <a:p>
            <a:pPr marL="469900" marR="717550" lvl="1" indent="-190500">
              <a:lnSpc>
                <a:spcPct val="100800"/>
              </a:lnSpc>
              <a:spcBef>
                <a:spcPts val="480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Requires creating a new entity in a 1:M relationship with</a:t>
            </a:r>
            <a:r>
              <a:rPr sz="20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the  original</a:t>
            </a:r>
            <a:r>
              <a:rPr sz="20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entity</a:t>
            </a:r>
            <a:endParaRPr sz="2000" dirty="0">
              <a:latin typeface="Arial"/>
              <a:cs typeface="Arial"/>
            </a:endParaRPr>
          </a:p>
          <a:p>
            <a:pPr marL="469900" marR="123189" lvl="1" indent="-190500">
              <a:lnSpc>
                <a:spcPct val="100800"/>
              </a:lnSpc>
              <a:spcBef>
                <a:spcPts val="459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New entity contains the new value, date of the change, and</a:t>
            </a:r>
            <a:r>
              <a:rPr sz="2000" spc="-114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other  pertinent</a:t>
            </a:r>
            <a:r>
              <a:rPr sz="2000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attribute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40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85" dirty="0"/>
              <a:t>Figure </a:t>
            </a:r>
            <a:r>
              <a:rPr sz="3600" spc="-70" dirty="0"/>
              <a:t>5.8 </a:t>
            </a:r>
            <a:r>
              <a:rPr sz="3600" dirty="0"/>
              <a:t>-</a:t>
            </a:r>
            <a:r>
              <a:rPr sz="3600" spc="-705" dirty="0"/>
              <a:t> </a:t>
            </a:r>
            <a:r>
              <a:rPr sz="3600" spc="-100" dirty="0"/>
              <a:t>Maintaining </a:t>
            </a:r>
            <a:r>
              <a:rPr sz="3600" spc="-90" dirty="0"/>
              <a:t>Salary </a:t>
            </a:r>
            <a:r>
              <a:rPr sz="3600" spc="-105" dirty="0"/>
              <a:t>History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838200" y="1828800"/>
            <a:ext cx="7620000" cy="43005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22299-7563-4BFB-94B2-0F59A52F3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940" y="500379"/>
            <a:ext cx="8072119" cy="738664"/>
          </a:xfrm>
        </p:spPr>
        <p:txBody>
          <a:bodyPr/>
          <a:lstStyle/>
          <a:p>
            <a:r>
              <a:rPr lang="en-US" sz="4800" dirty="0"/>
              <a:t>Things to do: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2D6B4-74BE-4A48-B0FB-CE05D2F33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8813" y="1676400"/>
            <a:ext cx="8252787" cy="2954655"/>
          </a:xfrm>
        </p:spPr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1"/>
                </a:solidFill>
              </a:rPr>
              <a:t>Quiz 3</a:t>
            </a:r>
            <a:r>
              <a:rPr lang="en-US" sz="3200" dirty="0">
                <a:solidFill>
                  <a:schemeClr val="tx1"/>
                </a:solidFill>
              </a:rPr>
              <a:t>  is due today.    </a:t>
            </a:r>
          </a:p>
          <a:p>
            <a:endParaRPr lang="en-US" sz="3200" dirty="0">
              <a:solidFill>
                <a:schemeClr val="tx1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1"/>
                </a:solidFill>
              </a:rPr>
              <a:t>Quiz 4</a:t>
            </a:r>
            <a:r>
              <a:rPr lang="en-US" sz="3200" dirty="0">
                <a:solidFill>
                  <a:schemeClr val="tx1"/>
                </a:solidFill>
              </a:rPr>
              <a:t> is due Mar. 10</a:t>
            </a:r>
            <a:r>
              <a:rPr lang="en-US" sz="3200" baseline="30000" dirty="0">
                <a:solidFill>
                  <a:schemeClr val="tx1"/>
                </a:solidFill>
              </a:rPr>
              <a:t>th</a:t>
            </a:r>
            <a:r>
              <a:rPr lang="en-US" sz="3200" dirty="0">
                <a:solidFill>
                  <a:schemeClr val="tx1"/>
                </a:solidFill>
              </a:rPr>
              <a:t>  (Ch5)</a:t>
            </a:r>
          </a:p>
          <a:p>
            <a:endParaRPr lang="en-US" sz="3200" dirty="0">
              <a:solidFill>
                <a:schemeClr val="tx1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1"/>
                </a:solidFill>
              </a:rPr>
              <a:t>Today’s code</a:t>
            </a:r>
            <a:r>
              <a:rPr lang="en-US" sz="3200" dirty="0">
                <a:solidFill>
                  <a:schemeClr val="tx1"/>
                </a:solidFill>
              </a:rPr>
              <a:t>: </a:t>
            </a:r>
            <a:r>
              <a:rPr lang="en-US" sz="3200" dirty="0">
                <a:solidFill>
                  <a:srgbClr val="FF0000"/>
                </a:solidFill>
              </a:rPr>
              <a:t>Supertype and Subtype Relationships.</a:t>
            </a:r>
          </a:p>
        </p:txBody>
      </p:sp>
    </p:spTree>
    <p:extLst>
      <p:ext uri="{BB962C8B-B14F-4D97-AF65-F5344CB8AC3E}">
        <p14:creationId xmlns:p14="http://schemas.microsoft.com/office/powerpoint/2010/main" val="793524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8200"/>
            <a:ext cx="91313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309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40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85" dirty="0"/>
              <a:t>Entity </a:t>
            </a:r>
            <a:r>
              <a:rPr sz="3600" spc="-90" dirty="0"/>
              <a:t>Supertypes </a:t>
            </a:r>
            <a:r>
              <a:rPr sz="3600" spc="-70" dirty="0"/>
              <a:t>and</a:t>
            </a:r>
            <a:r>
              <a:rPr sz="3600" spc="-515" dirty="0"/>
              <a:t> </a:t>
            </a:r>
            <a:r>
              <a:rPr sz="3600" spc="-105" dirty="0"/>
              <a:t>Subtypes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615440"/>
            <a:ext cx="7944484" cy="48887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3A299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Entity</a:t>
            </a:r>
            <a:r>
              <a:rPr sz="2400" b="1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supertype</a:t>
            </a:r>
            <a:endParaRPr sz="2400" dirty="0">
              <a:latin typeface="Arial"/>
              <a:cs typeface="Arial"/>
            </a:endParaRPr>
          </a:p>
          <a:p>
            <a:pPr marL="462280" lvl="1" indent="-182880">
              <a:lnSpc>
                <a:spcPct val="100000"/>
              </a:lnSpc>
              <a:spcBef>
                <a:spcPts val="140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Generic entity type related to one or more entity</a:t>
            </a:r>
            <a:r>
              <a:rPr sz="20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subtypes</a:t>
            </a:r>
            <a:endParaRPr sz="2000" dirty="0">
              <a:latin typeface="Arial"/>
              <a:cs typeface="Arial"/>
            </a:endParaRPr>
          </a:p>
          <a:p>
            <a:pPr marL="462280" lvl="1" indent="-182880">
              <a:lnSpc>
                <a:spcPct val="100000"/>
              </a:lnSpc>
              <a:spcBef>
                <a:spcPts val="300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Contains common</a:t>
            </a:r>
            <a:r>
              <a:rPr sz="20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characteristics</a:t>
            </a:r>
            <a:endParaRPr sz="2000" dirty="0">
              <a:latin typeface="Arial"/>
              <a:cs typeface="Arial"/>
            </a:endParaRPr>
          </a:p>
          <a:p>
            <a:pPr marL="462280" lvl="1" indent="-182880">
              <a:lnSpc>
                <a:spcPct val="100000"/>
              </a:lnSpc>
              <a:spcBef>
                <a:spcPts val="300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Minimize the number of</a:t>
            </a:r>
            <a:r>
              <a:rPr sz="2000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nulls</a:t>
            </a:r>
            <a:endParaRPr lang="en-US" sz="2000" dirty="0">
              <a:solidFill>
                <a:srgbClr val="292934"/>
              </a:solidFill>
              <a:latin typeface="Arial"/>
              <a:cs typeface="Arial"/>
            </a:endParaRPr>
          </a:p>
          <a:p>
            <a:pPr marL="462280" lvl="1" indent="-182880">
              <a:spcBef>
                <a:spcPts val="300"/>
              </a:spcBef>
              <a:buClr>
                <a:srgbClr val="93A299"/>
              </a:buClr>
              <a:buSzPct val="85000"/>
              <a:buFontTx/>
              <a:buChar char="•"/>
              <a:tabLst>
                <a:tab pos="462280" algn="l"/>
              </a:tabLst>
            </a:pPr>
            <a:r>
              <a:rPr lang="en-US" sz="2000" dirty="0">
                <a:solidFill>
                  <a:srgbClr val="292934"/>
                </a:solidFill>
                <a:latin typeface="Arial"/>
                <a:cs typeface="Arial"/>
              </a:rPr>
              <a:t>Minimize the likelihood of redundant</a:t>
            </a:r>
            <a:r>
              <a:rPr lang="en-US" sz="2000" spc="-1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US" sz="2000" dirty="0">
                <a:solidFill>
                  <a:srgbClr val="292934"/>
                </a:solidFill>
                <a:latin typeface="Arial"/>
                <a:cs typeface="Arial"/>
              </a:rPr>
              <a:t>relationships</a:t>
            </a:r>
            <a:endParaRPr sz="20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93A299"/>
              </a:buClr>
              <a:buFont typeface="Arial"/>
              <a:buChar char="•"/>
            </a:pPr>
            <a:endParaRPr sz="2450" dirty="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93A299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Entity</a:t>
            </a:r>
            <a:r>
              <a:rPr sz="2400" b="1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subtype</a:t>
            </a:r>
            <a:endParaRPr sz="2400" dirty="0">
              <a:latin typeface="Arial"/>
              <a:cs typeface="Arial"/>
            </a:endParaRPr>
          </a:p>
          <a:p>
            <a:pPr marL="462280" lvl="1" indent="-182880">
              <a:lnSpc>
                <a:spcPct val="100000"/>
              </a:lnSpc>
              <a:spcBef>
                <a:spcPts val="260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Contains unique characteristics of each entity</a:t>
            </a:r>
            <a:r>
              <a:rPr sz="2000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subtype</a:t>
            </a:r>
            <a:endParaRPr sz="20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93A299"/>
              </a:buClr>
              <a:buFont typeface="Arial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1155"/>
              </a:spcBef>
              <a:buClr>
                <a:srgbClr val="93A299"/>
              </a:buClr>
              <a:buSzPct val="85416"/>
              <a:buChar char="•"/>
              <a:tabLst>
                <a:tab pos="195580" algn="l"/>
              </a:tabLst>
            </a:pPr>
            <a:r>
              <a:rPr sz="2400" u="heavy" dirty="0">
                <a:solidFill>
                  <a:srgbClr val="292934"/>
                </a:solidFill>
                <a:latin typeface="Arial"/>
                <a:cs typeface="Arial"/>
              </a:rPr>
              <a:t>Criteria to determine</a:t>
            </a:r>
            <a:r>
              <a:rPr lang="en-US" sz="2400" u="heavy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US" altLang="zh-CN" sz="2400" u="heavy" dirty="0">
                <a:solidFill>
                  <a:srgbClr val="292934"/>
                </a:solidFill>
                <a:latin typeface="Arial"/>
                <a:cs typeface="Arial"/>
              </a:rPr>
              <a:t>the</a:t>
            </a:r>
            <a:r>
              <a:rPr lang="zh-CN" altLang="en-US" sz="2400" u="heavy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US" altLang="zh-CN" sz="2400" u="heavy" dirty="0">
                <a:solidFill>
                  <a:srgbClr val="292934"/>
                </a:solidFill>
                <a:latin typeface="Arial"/>
                <a:cs typeface="Arial"/>
              </a:rPr>
              <a:t>usage</a:t>
            </a:r>
            <a:endParaRPr sz="2400" dirty="0">
              <a:latin typeface="Arial"/>
              <a:cs typeface="Arial"/>
            </a:endParaRPr>
          </a:p>
          <a:p>
            <a:pPr marL="469900" marR="5080" lvl="1" indent="-190500">
              <a:lnSpc>
                <a:spcPts val="2120"/>
              </a:lnSpc>
              <a:spcBef>
                <a:spcPts val="565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There must be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different,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identifiable kinds of the entity in the</a:t>
            </a:r>
            <a:r>
              <a:rPr sz="20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292934"/>
                </a:solidFill>
                <a:latin typeface="Arial"/>
                <a:cs typeface="Arial"/>
              </a:rPr>
              <a:t>user’s 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environment</a:t>
            </a:r>
            <a:endParaRPr sz="2000" dirty="0">
              <a:latin typeface="Arial"/>
              <a:cs typeface="Arial"/>
            </a:endParaRPr>
          </a:p>
          <a:p>
            <a:pPr marL="469900" marR="461009" lvl="1" indent="-190500">
              <a:lnSpc>
                <a:spcPts val="2120"/>
              </a:lnSpc>
              <a:spcBef>
                <a:spcPts val="560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different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kinds of instances should each have one or</a:t>
            </a:r>
            <a:r>
              <a:rPr sz="20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more  attributes that are unique to that kind of</a:t>
            </a:r>
            <a:r>
              <a:rPr sz="2000" spc="-114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instance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40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100" dirty="0"/>
              <a:t>Inheritance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13740" y="1590040"/>
            <a:ext cx="7312659" cy="4313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700" marR="6350" indent="-254000">
              <a:lnSpc>
                <a:spcPts val="2800"/>
              </a:lnSpc>
              <a:buClr>
                <a:srgbClr val="93A299"/>
              </a:buClr>
              <a:buSzPct val="85416"/>
              <a:buChar char="•"/>
              <a:tabLst>
                <a:tab pos="268605" algn="l"/>
                <a:tab pos="26924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Enables an </a:t>
            </a: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entity subtype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to inherit </a:t>
            </a: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attributes</a:t>
            </a:r>
            <a:r>
              <a:rPr sz="2400" b="1" spc="-1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and  relationships of the</a:t>
            </a:r>
            <a:r>
              <a:rPr sz="2400" b="1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supertype</a:t>
            </a:r>
            <a:endParaRPr sz="2400" dirty="0">
              <a:latin typeface="Arial"/>
              <a:cs typeface="Arial"/>
            </a:endParaRPr>
          </a:p>
          <a:p>
            <a:pPr marL="266700" marR="5080" indent="-254000">
              <a:lnSpc>
                <a:spcPct val="101499"/>
              </a:lnSpc>
              <a:spcBef>
                <a:spcPts val="470"/>
              </a:spcBef>
              <a:buClr>
                <a:srgbClr val="93A299"/>
              </a:buClr>
              <a:buSzPct val="83333"/>
              <a:buChar char="•"/>
              <a:tabLst>
                <a:tab pos="268605" algn="l"/>
                <a:tab pos="26924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All entity subtypes inherit their </a:t>
            </a: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primary </a:t>
            </a:r>
            <a:r>
              <a:rPr sz="2400" b="1" spc="-5" dirty="0">
                <a:solidFill>
                  <a:srgbClr val="292934"/>
                </a:solidFill>
                <a:latin typeface="Arial"/>
                <a:cs typeface="Arial"/>
              </a:rPr>
              <a:t>key</a:t>
            </a:r>
            <a:r>
              <a:rPr sz="2400" b="1" spc="-1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attribute  from their</a:t>
            </a:r>
            <a:r>
              <a:rPr sz="2400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supertype</a:t>
            </a:r>
            <a:endParaRPr sz="2400" dirty="0">
              <a:latin typeface="Arial"/>
              <a:cs typeface="Arial"/>
            </a:endParaRPr>
          </a:p>
          <a:p>
            <a:pPr marL="266700" marR="885825" indent="-254000">
              <a:lnSpc>
                <a:spcPct val="101499"/>
              </a:lnSpc>
              <a:spcBef>
                <a:spcPts val="450"/>
              </a:spcBef>
              <a:buClr>
                <a:srgbClr val="93A299"/>
              </a:buClr>
              <a:buSzPct val="83333"/>
              <a:buChar char="•"/>
              <a:tabLst>
                <a:tab pos="268605" algn="l"/>
                <a:tab pos="26924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At the implementation level, supertype and</a:t>
            </a:r>
            <a:r>
              <a:rPr sz="2400" spc="-114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its  subtype(s) maintain a </a:t>
            </a: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1:1</a:t>
            </a:r>
            <a:r>
              <a:rPr sz="2400" b="1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relationship</a:t>
            </a:r>
            <a:endParaRPr sz="2400" dirty="0">
              <a:latin typeface="Arial"/>
              <a:cs typeface="Arial"/>
            </a:endParaRPr>
          </a:p>
          <a:p>
            <a:pPr marL="266700" marR="462915" indent="-254000">
              <a:lnSpc>
                <a:spcPts val="2820"/>
              </a:lnSpc>
              <a:spcBef>
                <a:spcPts val="740"/>
              </a:spcBef>
              <a:buClr>
                <a:srgbClr val="93A299"/>
              </a:buClr>
              <a:buSzPct val="85416"/>
              <a:buFontTx/>
              <a:buChar char="•"/>
              <a:tabLst>
                <a:tab pos="268605" algn="l"/>
                <a:tab pos="26924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Entity subtypes inherit </a:t>
            </a: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all relationships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in</a:t>
            </a:r>
            <a:r>
              <a:rPr sz="2400" spc="-1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which  supertype entity</a:t>
            </a:r>
            <a:r>
              <a:rPr sz="2400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participates</a:t>
            </a:r>
            <a:r>
              <a:rPr lang="en-US" sz="2400" dirty="0">
                <a:solidFill>
                  <a:srgbClr val="292934"/>
                </a:solidFill>
                <a:latin typeface="Arial"/>
                <a:cs typeface="Arial"/>
              </a:rPr>
              <a:t> (</a:t>
            </a:r>
            <a:r>
              <a:rPr lang="en-US" sz="2400" b="1" dirty="0">
                <a:solidFill>
                  <a:srgbClr val="FF0000"/>
                </a:solidFill>
              </a:rPr>
              <a:t>called IS-A relationships)</a:t>
            </a:r>
            <a:endParaRPr lang="en-US" sz="2400" b="1" dirty="0">
              <a:solidFill>
                <a:srgbClr val="FF0000"/>
              </a:solidFill>
              <a:latin typeface="Arial"/>
              <a:cs typeface="Arial"/>
            </a:endParaRPr>
          </a:p>
          <a:p>
            <a:pPr marL="355600" marR="462915" indent="-342900">
              <a:lnSpc>
                <a:spcPts val="2820"/>
              </a:lnSpc>
              <a:spcBef>
                <a:spcPts val="740"/>
              </a:spcBef>
              <a:buClr>
                <a:srgbClr val="93A299"/>
              </a:buClr>
              <a:buSzPct val="85416"/>
              <a:buFont typeface="Arial" panose="020B0604020202020204" pitchFamily="34" charset="0"/>
              <a:buChar char="•"/>
              <a:tabLst>
                <a:tab pos="268605" algn="l"/>
                <a:tab pos="26924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Lower-level subtypes inherit all attributes</a:t>
            </a:r>
            <a:r>
              <a:rPr sz="2400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and  relationships from its upper-level</a:t>
            </a:r>
            <a:r>
              <a:rPr sz="2400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supertypes</a:t>
            </a:r>
            <a:endParaRPr lang="en-US" sz="2400" dirty="0">
              <a:solidFill>
                <a:srgbClr val="292934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40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90" dirty="0"/>
              <a:t>Subtype</a:t>
            </a:r>
            <a:r>
              <a:rPr sz="3600" spc="-275" dirty="0"/>
              <a:t> </a:t>
            </a:r>
            <a:r>
              <a:rPr sz="3600" spc="-105" dirty="0"/>
              <a:t>Discriminator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66240"/>
            <a:ext cx="8035290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" marR="5080" indent="-177800">
              <a:lnSpc>
                <a:spcPts val="2800"/>
              </a:lnSpc>
              <a:buClr>
                <a:srgbClr val="93A2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Attribute</a:t>
            </a:r>
            <a:r>
              <a:rPr lang="en-US" altLang="zh-CN" sz="2400" dirty="0">
                <a:solidFill>
                  <a:srgbClr val="292934"/>
                </a:solidFill>
                <a:latin typeface="Arial"/>
                <a:cs typeface="Arial"/>
              </a:rPr>
              <a:t>(s)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 in the supertype entity that </a:t>
            </a: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determines to</a:t>
            </a:r>
            <a:r>
              <a:rPr sz="2400" b="1" spc="-114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which entity subtype the supertype occurrence is</a:t>
            </a:r>
            <a:r>
              <a:rPr sz="2400" b="1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related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40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95" dirty="0"/>
              <a:t>Specialization</a:t>
            </a:r>
            <a:r>
              <a:rPr sz="3600" spc="-280" dirty="0"/>
              <a:t> </a:t>
            </a:r>
            <a:r>
              <a:rPr sz="3600" spc="-105" dirty="0"/>
              <a:t>Hierarchy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645920"/>
            <a:ext cx="7646034" cy="207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3A2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Provides the means</a:t>
            </a:r>
            <a:r>
              <a:rPr sz="24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to:</a:t>
            </a:r>
            <a:endParaRPr sz="2400" dirty="0">
              <a:latin typeface="Arial"/>
              <a:cs typeface="Arial"/>
            </a:endParaRPr>
          </a:p>
          <a:p>
            <a:pPr marL="469900" lvl="1" indent="-19050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b="1" dirty="0">
                <a:solidFill>
                  <a:srgbClr val="292934"/>
                </a:solidFill>
                <a:latin typeface="Arial"/>
                <a:cs typeface="Arial"/>
              </a:rPr>
              <a:t>Support attribute</a:t>
            </a:r>
            <a:r>
              <a:rPr sz="2000" b="1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inheritance</a:t>
            </a:r>
            <a:endParaRPr sz="2000" dirty="0">
              <a:latin typeface="Arial"/>
              <a:cs typeface="Arial"/>
            </a:endParaRPr>
          </a:p>
          <a:p>
            <a:pPr marL="469900" marR="581660" lvl="1" indent="-190500">
              <a:lnSpc>
                <a:spcPct val="100800"/>
              </a:lnSpc>
              <a:spcBef>
                <a:spcPts val="480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Define a special supertype attribute known as the</a:t>
            </a:r>
            <a:r>
              <a:rPr sz="2000" spc="-114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subtype  discriminator</a:t>
            </a:r>
            <a:endParaRPr sz="2000" dirty="0">
              <a:latin typeface="Arial"/>
              <a:cs typeface="Arial"/>
            </a:endParaRPr>
          </a:p>
          <a:p>
            <a:pPr marL="469900" marR="5080" lvl="1" indent="-190500">
              <a:lnSpc>
                <a:spcPct val="100800"/>
              </a:lnSpc>
              <a:spcBef>
                <a:spcPts val="459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Define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disjoint/overlapping constraints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and</a:t>
            </a:r>
            <a:r>
              <a:rPr sz="2000" spc="-9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complete/partial  constraints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034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85" dirty="0"/>
              <a:t>Figure </a:t>
            </a:r>
            <a:r>
              <a:rPr sz="3600" spc="-70" dirty="0"/>
              <a:t>5.2 </a:t>
            </a:r>
            <a:r>
              <a:rPr sz="3600" dirty="0"/>
              <a:t>- </a:t>
            </a:r>
            <a:r>
              <a:rPr sz="3600" spc="-100" dirty="0"/>
              <a:t>Specialization</a:t>
            </a:r>
            <a:r>
              <a:rPr sz="3600" spc="-725" dirty="0"/>
              <a:t> </a:t>
            </a:r>
            <a:r>
              <a:rPr sz="3600" spc="-105" dirty="0"/>
              <a:t>Hierarchy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990600" y="1450975"/>
            <a:ext cx="7162800" cy="4913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9742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40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95" dirty="0"/>
              <a:t>Disjoint </a:t>
            </a:r>
            <a:r>
              <a:rPr sz="3600" spc="-70" dirty="0"/>
              <a:t>and </a:t>
            </a:r>
            <a:r>
              <a:rPr sz="3600" spc="-95" dirty="0"/>
              <a:t>Overlapping</a:t>
            </a:r>
            <a:r>
              <a:rPr sz="3600" spc="-475" dirty="0"/>
              <a:t> </a:t>
            </a:r>
            <a:r>
              <a:rPr sz="3600" spc="-105" dirty="0"/>
              <a:t>Constraints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535939" y="1666240"/>
            <a:ext cx="8227061" cy="37830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" marR="811530" indent="-177800">
              <a:lnSpc>
                <a:spcPts val="2800"/>
              </a:lnSpc>
              <a:buClr>
                <a:srgbClr val="93A299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Disjoint subtypes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: </a:t>
            </a:r>
            <a:r>
              <a:rPr lang="en-US" altLang="zh-CN" sz="2400" dirty="0">
                <a:solidFill>
                  <a:srgbClr val="292934"/>
                </a:solidFill>
                <a:latin typeface="Arial"/>
                <a:cs typeface="Arial"/>
              </a:rPr>
              <a:t>Each</a:t>
            </a:r>
            <a:r>
              <a:rPr lang="zh-CN" altLang="en-US" sz="24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292934"/>
                </a:solidFill>
                <a:latin typeface="Arial"/>
                <a:cs typeface="Arial"/>
              </a:rPr>
              <a:t>entity</a:t>
            </a:r>
            <a:r>
              <a:rPr lang="zh-CN" altLang="en-US" sz="24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292934"/>
                </a:solidFill>
                <a:latin typeface="Arial"/>
                <a:cs typeface="Arial"/>
              </a:rPr>
              <a:t>instance</a:t>
            </a:r>
            <a:r>
              <a:rPr lang="zh-CN" altLang="en-US" sz="24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292934"/>
                </a:solidFill>
                <a:latin typeface="Arial"/>
                <a:cs typeface="Arial"/>
              </a:rPr>
              <a:t>of</a:t>
            </a:r>
            <a:r>
              <a:rPr lang="zh-CN" altLang="en-US" sz="24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292934"/>
                </a:solidFill>
                <a:latin typeface="Arial"/>
                <a:cs typeface="Arial"/>
              </a:rPr>
              <a:t>the</a:t>
            </a:r>
            <a:r>
              <a:rPr lang="zh-CN" altLang="en-US" sz="24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US" altLang="zh-CN" sz="2400" dirty="0" err="1">
                <a:solidFill>
                  <a:srgbClr val="292934"/>
                </a:solidFill>
                <a:latin typeface="Arial"/>
                <a:cs typeface="Arial"/>
              </a:rPr>
              <a:t>supertype</a:t>
            </a:r>
            <a:r>
              <a:rPr lang="zh-CN" altLang="en-US" sz="24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292934"/>
                </a:solidFill>
                <a:latin typeface="Arial"/>
                <a:cs typeface="Arial"/>
              </a:rPr>
              <a:t>appear</a:t>
            </a:r>
            <a:r>
              <a:rPr lang="zh-CN" altLang="en-US" sz="24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292934"/>
                </a:solidFill>
                <a:latin typeface="Arial"/>
                <a:cs typeface="Arial"/>
              </a:rPr>
              <a:t>in</a:t>
            </a:r>
            <a:r>
              <a:rPr lang="zh-CN" altLang="en-US" sz="24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292934"/>
                </a:solidFill>
                <a:latin typeface="Arial"/>
                <a:cs typeface="Arial"/>
              </a:rPr>
              <a:t>only</a:t>
            </a:r>
            <a:r>
              <a:rPr lang="zh-CN" altLang="en-US" sz="24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292934"/>
                </a:solidFill>
                <a:latin typeface="Arial"/>
                <a:cs typeface="Arial"/>
              </a:rPr>
              <a:t>one</a:t>
            </a:r>
            <a:r>
              <a:rPr lang="zh-CN" altLang="en-US" sz="24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292934"/>
                </a:solidFill>
                <a:latin typeface="Arial"/>
                <a:cs typeface="Arial"/>
              </a:rPr>
              <a:t>of</a:t>
            </a:r>
            <a:r>
              <a:rPr lang="zh-CN" altLang="en-US" sz="24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292934"/>
                </a:solidFill>
                <a:latin typeface="Arial"/>
                <a:cs typeface="Arial"/>
              </a:rPr>
              <a:t>the</a:t>
            </a:r>
            <a:r>
              <a:rPr lang="zh-CN" altLang="en-US" sz="24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292934"/>
                </a:solidFill>
                <a:latin typeface="Arial"/>
                <a:cs typeface="Arial"/>
              </a:rPr>
              <a:t>subtypes</a:t>
            </a:r>
          </a:p>
          <a:p>
            <a:pPr marL="647700" marR="811530" lvl="1" indent="-177800">
              <a:lnSpc>
                <a:spcPts val="2800"/>
              </a:lnSpc>
              <a:buClr>
                <a:srgbClr val="93A299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Known as </a:t>
            </a:r>
            <a:r>
              <a:rPr sz="2000" b="1" dirty="0">
                <a:solidFill>
                  <a:srgbClr val="292934"/>
                </a:solidFill>
                <a:latin typeface="Arial"/>
                <a:cs typeface="Arial"/>
              </a:rPr>
              <a:t>nonoverlapping</a:t>
            </a:r>
            <a:r>
              <a:rPr sz="2000" b="1" spc="-1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92934"/>
                </a:solidFill>
                <a:latin typeface="Arial"/>
                <a:cs typeface="Arial"/>
              </a:rPr>
              <a:t>subtypes</a:t>
            </a:r>
            <a:r>
              <a:rPr lang="en-US" sz="2000" b="1" dirty="0">
                <a:solidFill>
                  <a:srgbClr val="292934"/>
                </a:solidFill>
                <a:latin typeface="Arial"/>
                <a:cs typeface="Arial"/>
              </a:rPr>
              <a:t> (d)</a:t>
            </a:r>
            <a:endParaRPr sz="2000" dirty="0">
              <a:latin typeface="Arial"/>
              <a:cs typeface="Arial"/>
            </a:endParaRPr>
          </a:p>
          <a:p>
            <a:pPr marL="647700" marR="811530" lvl="1" indent="-177800">
              <a:lnSpc>
                <a:spcPts val="2800"/>
              </a:lnSpc>
              <a:spcBef>
                <a:spcPts val="480"/>
              </a:spcBef>
              <a:buClr>
                <a:srgbClr val="93A299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Implementation is based on the value of the subtype discriminator attribute in the supertype</a:t>
            </a:r>
            <a:r>
              <a:rPr lang="en-US" sz="2000" dirty="0">
                <a:solidFill>
                  <a:srgbClr val="292934"/>
                </a:solidFill>
                <a:latin typeface="Arial"/>
                <a:cs typeface="Arial"/>
              </a:rPr>
              <a:t> (EMP_TYPE)</a:t>
            </a:r>
            <a:endParaRPr sz="2000" dirty="0">
              <a:solidFill>
                <a:srgbClr val="292934"/>
              </a:solidFill>
              <a:latin typeface="Arial"/>
              <a:cs typeface="Arial"/>
            </a:endParaRPr>
          </a:p>
          <a:p>
            <a:pPr marL="190500" marR="811530" indent="-177800">
              <a:lnSpc>
                <a:spcPts val="2800"/>
              </a:lnSpc>
              <a:spcBef>
                <a:spcPts val="480"/>
              </a:spcBef>
              <a:buClr>
                <a:srgbClr val="93A299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Overlapping subtypes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: </a:t>
            </a:r>
            <a:r>
              <a:rPr lang="en-US" altLang="zh-CN" sz="2400" dirty="0">
                <a:solidFill>
                  <a:srgbClr val="292934"/>
                </a:solidFill>
                <a:latin typeface="Arial"/>
                <a:cs typeface="Arial"/>
              </a:rPr>
              <a:t>Each</a:t>
            </a:r>
            <a:r>
              <a:rPr lang="zh-CN" altLang="en-US" sz="24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292934"/>
                </a:solidFill>
                <a:latin typeface="Arial"/>
                <a:cs typeface="Arial"/>
              </a:rPr>
              <a:t>entity</a:t>
            </a:r>
            <a:r>
              <a:rPr lang="zh-CN" altLang="en-US" sz="24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292934"/>
                </a:solidFill>
                <a:latin typeface="Arial"/>
                <a:cs typeface="Arial"/>
              </a:rPr>
              <a:t>instance</a:t>
            </a:r>
            <a:r>
              <a:rPr lang="zh-CN" altLang="en-US" sz="24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292934"/>
                </a:solidFill>
                <a:latin typeface="Arial"/>
                <a:cs typeface="Arial"/>
              </a:rPr>
              <a:t>of</a:t>
            </a:r>
            <a:r>
              <a:rPr lang="zh-CN" altLang="en-US" sz="24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292934"/>
                </a:solidFill>
                <a:latin typeface="Arial"/>
                <a:cs typeface="Arial"/>
              </a:rPr>
              <a:t>the</a:t>
            </a:r>
            <a:r>
              <a:rPr lang="zh-CN" altLang="en-US" sz="24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US" altLang="zh-CN" sz="2400" dirty="0" err="1">
                <a:solidFill>
                  <a:srgbClr val="292934"/>
                </a:solidFill>
                <a:latin typeface="Arial"/>
                <a:cs typeface="Arial"/>
              </a:rPr>
              <a:t>supertype</a:t>
            </a:r>
            <a:r>
              <a:rPr lang="zh-CN" altLang="en-US" sz="24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292934"/>
                </a:solidFill>
                <a:latin typeface="Arial"/>
                <a:cs typeface="Arial"/>
              </a:rPr>
              <a:t>may</a:t>
            </a:r>
            <a:r>
              <a:rPr lang="zh-CN" altLang="en-US" sz="24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292934"/>
                </a:solidFill>
                <a:latin typeface="Arial"/>
                <a:cs typeface="Arial"/>
              </a:rPr>
              <a:t>appear</a:t>
            </a:r>
            <a:r>
              <a:rPr lang="zh-CN" altLang="en-US" sz="24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292934"/>
                </a:solidFill>
                <a:latin typeface="Arial"/>
                <a:cs typeface="Arial"/>
              </a:rPr>
              <a:t>in</a:t>
            </a:r>
            <a:r>
              <a:rPr lang="zh-CN" altLang="en-US" sz="24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292934"/>
                </a:solidFill>
                <a:latin typeface="Arial"/>
                <a:cs typeface="Arial"/>
              </a:rPr>
              <a:t>more</a:t>
            </a:r>
            <a:r>
              <a:rPr lang="zh-CN" altLang="en-US" sz="24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292934"/>
                </a:solidFill>
                <a:latin typeface="Arial"/>
                <a:cs typeface="Arial"/>
              </a:rPr>
              <a:t>than</a:t>
            </a:r>
            <a:r>
              <a:rPr lang="zh-CN" altLang="en-US" sz="24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292934"/>
                </a:solidFill>
                <a:latin typeface="Arial"/>
                <a:cs typeface="Arial"/>
              </a:rPr>
              <a:t>one</a:t>
            </a:r>
            <a:r>
              <a:rPr lang="zh-CN" altLang="en-US" sz="24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292934"/>
                </a:solidFill>
                <a:latin typeface="Arial"/>
                <a:cs typeface="Arial"/>
              </a:rPr>
              <a:t>subtype</a:t>
            </a:r>
            <a:r>
              <a:rPr lang="zh-CN" altLang="en-US" sz="24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endParaRPr lang="en-US" altLang="zh-CN" sz="2400" dirty="0">
              <a:solidFill>
                <a:srgbClr val="292934"/>
              </a:solidFill>
              <a:latin typeface="Arial"/>
              <a:cs typeface="Arial"/>
            </a:endParaRPr>
          </a:p>
          <a:p>
            <a:pPr marL="647700" marR="811530" lvl="1" indent="-177800">
              <a:lnSpc>
                <a:spcPts val="2800"/>
              </a:lnSpc>
              <a:spcBef>
                <a:spcPts val="480"/>
              </a:spcBef>
              <a:buClr>
                <a:srgbClr val="93A299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Implementation requires the use of one discriminator attribute for  each subtype</a:t>
            </a:r>
            <a:r>
              <a:rPr lang="en-US" sz="2000" dirty="0">
                <a:solidFill>
                  <a:srgbClr val="292934"/>
                </a:solidFill>
                <a:latin typeface="Arial"/>
                <a:cs typeface="Arial"/>
              </a:rPr>
              <a:t> (EMP_IS_P, EMP_IS_M, EMP_IS_A</a:t>
            </a:r>
            <a:r>
              <a:rPr lang="is-IS" sz="2000" dirty="0">
                <a:solidFill>
                  <a:srgbClr val="292934"/>
                </a:solidFill>
                <a:latin typeface="Arial"/>
                <a:cs typeface="Arial"/>
              </a:rPr>
              <a:t>…</a:t>
            </a:r>
            <a:r>
              <a:rPr lang="en-US" sz="2000" dirty="0">
                <a:solidFill>
                  <a:srgbClr val="292934"/>
                </a:solidFill>
                <a:latin typeface="Arial"/>
                <a:cs typeface="Arial"/>
              </a:rPr>
              <a:t>) (O)</a:t>
            </a:r>
            <a:endParaRPr sz="2000" dirty="0">
              <a:solidFill>
                <a:srgbClr val="292934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8165</TotalTime>
  <Words>1859</Words>
  <Application>Microsoft Office PowerPoint</Application>
  <PresentationFormat>On-screen Show (4:3)</PresentationFormat>
  <Paragraphs>185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0ä'53ˇ</vt:lpstr>
      <vt:lpstr>Arial</vt:lpstr>
      <vt:lpstr>Calibri</vt:lpstr>
      <vt:lpstr>Times New Roman</vt:lpstr>
      <vt:lpstr>Office Theme</vt:lpstr>
      <vt:lpstr>PowerPoint Presentation</vt:lpstr>
      <vt:lpstr>Extended Entity Relationship Model (EERM)</vt:lpstr>
      <vt:lpstr>PowerPoint Presentation</vt:lpstr>
      <vt:lpstr>Entity Supertypes and Subtypes</vt:lpstr>
      <vt:lpstr>Inheritance</vt:lpstr>
      <vt:lpstr>Subtype Discriminator</vt:lpstr>
      <vt:lpstr>Specialization Hierarchy</vt:lpstr>
      <vt:lpstr>Figure 5.2 - Specialization Hierarchy</vt:lpstr>
      <vt:lpstr>Disjoint and Overlapping Constraints</vt:lpstr>
      <vt:lpstr>Completeness Constraint</vt:lpstr>
      <vt:lpstr>Table 5.2 - Specialization Hierarchy  Constraint Scenarios</vt:lpstr>
      <vt:lpstr>Figure 5.4 - Specialization Hierarchy with  Overlapping Subtypes</vt:lpstr>
      <vt:lpstr>PowerPoint Presentation</vt:lpstr>
      <vt:lpstr>Entity Cluster</vt:lpstr>
      <vt:lpstr>Figure 5.5 - Tiny College ERD Using  Entity Clusters</vt:lpstr>
      <vt:lpstr>Primary Keys</vt:lpstr>
      <vt:lpstr>Desirable Primary Key Characteristics  (Table 5.3)</vt:lpstr>
      <vt:lpstr>Use of Composite Primary Keys</vt:lpstr>
      <vt:lpstr>Surrogate Keys</vt:lpstr>
      <vt:lpstr>Table 5.4 – Data Used to Keep Track of Events</vt:lpstr>
      <vt:lpstr>Design Case 1: Implementing 1:1  Relationships</vt:lpstr>
      <vt:lpstr>Mandatory at both ends</vt:lpstr>
      <vt:lpstr>Optional at both ends</vt:lpstr>
      <vt:lpstr>Design Case 2: Maintaining History  of Time-Variant Data</vt:lpstr>
      <vt:lpstr>Figure 5.8 - Maintaining Salary History</vt:lpstr>
      <vt:lpstr>Things to do: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Bader Albahlal</cp:lastModifiedBy>
  <cp:revision>182</cp:revision>
  <dcterms:created xsi:type="dcterms:W3CDTF">2016-03-09T00:57:08Z</dcterms:created>
  <dcterms:modified xsi:type="dcterms:W3CDTF">2020-11-16T15:30:01Z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2016-03-08T00:00:00Z</vt:filetime>
  </property>
</Properties>
</file>