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a6b50340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a6b50340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fd3fd19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fd3fd19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a6b50340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a6b50340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a6b50340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a6b50340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a6b50340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a6b50340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6c38aca6f2e47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c38aca6f2e47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6c38aca6f2e472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c38aca6f2e472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6c38aca6f2e472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c38aca6f2e472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6c38aca6f2e472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c38aca6f2e472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a6b50340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a6b50340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6b50340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6b50340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a6b50340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a6b50340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a6b5034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a6b5034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HomeCookHub</a:t>
            </a:r>
            <a:endParaRPr/>
          </a:p>
        </p:txBody>
      </p:sp>
      <p:sp>
        <p:nvSpPr>
          <p:cNvPr id="67" name="Google Shape;67;p13"/>
          <p:cNvSpPr txBox="1"/>
          <p:nvPr>
            <p:ph idx="1" type="subTitle"/>
          </p:nvPr>
        </p:nvSpPr>
        <p:spPr>
          <a:xfrm>
            <a:off x="2137250"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Mary Meineke, Sarah Murdock, Preston Savey, </a:t>
            </a:r>
            <a:r>
              <a:rPr lang="en"/>
              <a:t>John</a:t>
            </a:r>
            <a:r>
              <a:rPr lang="en"/>
              <a:t> Thompson,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 - Frontend</a:t>
            </a:r>
            <a:endParaRPr/>
          </a:p>
        </p:txBody>
      </p:sp>
      <p:sp>
        <p:nvSpPr>
          <p:cNvPr id="123" name="Google Shape;123;p22"/>
          <p:cNvSpPr txBox="1"/>
          <p:nvPr>
            <p:ph idx="1" type="body"/>
          </p:nvPr>
        </p:nvSpPr>
        <p:spPr>
          <a:xfrm>
            <a:off x="220275" y="1343425"/>
            <a:ext cx="4005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Planning and goals</a:t>
            </a:r>
            <a:endParaRPr/>
          </a:p>
          <a:p>
            <a:pPr indent="-342900" lvl="0" marL="457200" rtl="0" algn="l">
              <a:spcBef>
                <a:spcPts val="0"/>
              </a:spcBef>
              <a:spcAft>
                <a:spcPts val="0"/>
              </a:spcAft>
              <a:buSzPts val="1800"/>
              <a:buChar char="-"/>
            </a:pPr>
            <a:r>
              <a:rPr lang="en"/>
              <a:t>Barebones </a:t>
            </a:r>
            <a:r>
              <a:rPr lang="en"/>
              <a:t>figma UI design</a:t>
            </a:r>
            <a:endParaRPr/>
          </a:p>
          <a:p>
            <a:pPr indent="-342900" lvl="0" marL="457200" rtl="0" algn="l">
              <a:spcBef>
                <a:spcPts val="0"/>
              </a:spcBef>
              <a:spcAft>
                <a:spcPts val="0"/>
              </a:spcAft>
              <a:buSzPts val="1800"/>
              <a:buChar char="-"/>
            </a:pPr>
            <a:r>
              <a:rPr lang="en"/>
              <a:t>Learned some of the necessary languages/tools such as React and Figma</a:t>
            </a:r>
            <a:endParaRPr/>
          </a:p>
        </p:txBody>
      </p:sp>
      <p:pic>
        <p:nvPicPr>
          <p:cNvPr id="124" name="Google Shape;124;p22"/>
          <p:cNvPicPr preferRelativeResize="0"/>
          <p:nvPr/>
        </p:nvPicPr>
        <p:blipFill>
          <a:blip r:embed="rId3">
            <a:alphaModFix/>
          </a:blip>
          <a:stretch>
            <a:fillRect/>
          </a:stretch>
        </p:blipFill>
        <p:spPr>
          <a:xfrm>
            <a:off x="4614025" y="508650"/>
            <a:ext cx="4355425" cy="4126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 - Backend</a:t>
            </a:r>
            <a:endParaRPr/>
          </a:p>
        </p:txBody>
      </p:sp>
      <p:sp>
        <p:nvSpPr>
          <p:cNvPr id="130" name="Google Shape;130;p23"/>
          <p:cNvSpPr txBox="1"/>
          <p:nvPr>
            <p:ph idx="1" type="body"/>
          </p:nvPr>
        </p:nvSpPr>
        <p:spPr>
          <a:xfrm>
            <a:off x="220275" y="1343425"/>
            <a:ext cx="4005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Learned some of the necessary languages/tools such as Node.js, Firebase and Express JS</a:t>
            </a:r>
            <a:endParaRPr/>
          </a:p>
          <a:p>
            <a:pPr indent="-342900" lvl="0" marL="457200" rtl="0" algn="l">
              <a:spcBef>
                <a:spcPts val="0"/>
              </a:spcBef>
              <a:spcAft>
                <a:spcPts val="0"/>
              </a:spcAft>
              <a:buSzPts val="1800"/>
              <a:buChar char="-"/>
            </a:pPr>
            <a:r>
              <a:rPr lang="en"/>
              <a:t>Setup of base environment</a:t>
            </a:r>
            <a:endParaRPr/>
          </a:p>
          <a:p>
            <a:pPr indent="-342900" lvl="0" marL="457200" rtl="0" algn="l">
              <a:spcBef>
                <a:spcPts val="0"/>
              </a:spcBef>
              <a:spcAft>
                <a:spcPts val="0"/>
              </a:spcAft>
              <a:buSzPts val="1800"/>
              <a:buChar char="-"/>
            </a:pPr>
            <a:r>
              <a:rPr lang="en"/>
              <a:t>Added in Authentication for Users</a:t>
            </a:r>
            <a:endParaRPr/>
          </a:p>
          <a:p>
            <a:pPr indent="-342900" lvl="0" marL="457200" rtl="0" algn="l">
              <a:spcBef>
                <a:spcPts val="0"/>
              </a:spcBef>
              <a:spcAft>
                <a:spcPts val="0"/>
              </a:spcAft>
              <a:buSzPts val="1800"/>
              <a:buChar char="-"/>
            </a:pPr>
            <a:r>
              <a:rPr lang="en"/>
              <a:t>Database Design for Users and Recipes</a:t>
            </a:r>
            <a:endParaRPr/>
          </a:p>
        </p:txBody>
      </p:sp>
      <p:pic>
        <p:nvPicPr>
          <p:cNvPr id="131" name="Google Shape;131;p23"/>
          <p:cNvPicPr preferRelativeResize="0"/>
          <p:nvPr/>
        </p:nvPicPr>
        <p:blipFill>
          <a:blip r:embed="rId3">
            <a:alphaModFix/>
          </a:blip>
          <a:stretch>
            <a:fillRect/>
          </a:stretch>
        </p:blipFill>
        <p:spPr>
          <a:xfrm>
            <a:off x="5506025" y="1101338"/>
            <a:ext cx="2972725" cy="29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28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Who’s doing what</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Sarah: Frontend Development</a:t>
            </a:r>
            <a:endParaRPr/>
          </a:p>
          <a:p>
            <a:pPr indent="0" lvl="0" marL="0" rtl="0" algn="l">
              <a:spcBef>
                <a:spcPts val="1200"/>
              </a:spcBef>
              <a:spcAft>
                <a:spcPts val="0"/>
              </a:spcAft>
              <a:buNone/>
            </a:pPr>
            <a:r>
              <a:rPr lang="en"/>
              <a:t>Preston: Mobile Integration</a:t>
            </a:r>
            <a:endParaRPr/>
          </a:p>
          <a:p>
            <a:pPr indent="0" lvl="0" marL="0" rtl="0" algn="l">
              <a:spcBef>
                <a:spcPts val="1200"/>
              </a:spcBef>
              <a:spcAft>
                <a:spcPts val="0"/>
              </a:spcAft>
              <a:buNone/>
            </a:pPr>
            <a:r>
              <a:rPr lang="en"/>
              <a:t>John: Backend Development</a:t>
            </a:r>
            <a:endParaRPr/>
          </a:p>
          <a:p>
            <a:pPr indent="0" lvl="0" marL="0" rtl="0" algn="l">
              <a:spcBef>
                <a:spcPts val="1200"/>
              </a:spcBef>
              <a:spcAft>
                <a:spcPts val="1200"/>
              </a:spcAft>
              <a:buNone/>
            </a:pPr>
            <a:r>
              <a:rPr lang="en"/>
              <a:t>Mary: Backend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Accomplishments</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Frontend and Backend implementation on Web and Mobile</a:t>
            </a:r>
            <a:endParaRPr/>
          </a:p>
          <a:p>
            <a:pPr indent="-342900" lvl="0" marL="457200" rtl="0" algn="l">
              <a:spcBef>
                <a:spcPts val="0"/>
              </a:spcBef>
              <a:spcAft>
                <a:spcPts val="0"/>
              </a:spcAft>
              <a:buSzPts val="1800"/>
              <a:buChar char="●"/>
            </a:pPr>
            <a:r>
              <a:rPr lang="en"/>
              <a:t>Test Database</a:t>
            </a:r>
            <a:endParaRPr/>
          </a:p>
          <a:p>
            <a:pPr indent="-342900" lvl="0" marL="457200" rtl="0" algn="l">
              <a:spcBef>
                <a:spcPts val="0"/>
              </a:spcBef>
              <a:spcAft>
                <a:spcPts val="0"/>
              </a:spcAft>
              <a:buSzPts val="1800"/>
              <a:buChar char="●"/>
            </a:pPr>
            <a:r>
              <a:rPr lang="en"/>
              <a:t>Search function and viewing recipes</a:t>
            </a:r>
            <a:endParaRPr/>
          </a:p>
          <a:p>
            <a:pPr indent="-342900" lvl="0" marL="457200" rtl="0" algn="l">
              <a:spcBef>
                <a:spcPts val="0"/>
              </a:spcBef>
              <a:spcAft>
                <a:spcPts val="0"/>
              </a:spcAft>
              <a:buSzPts val="1800"/>
              <a:buChar char="●"/>
            </a:pPr>
            <a:r>
              <a:rPr lang="en"/>
              <a:t>Basic Profiles/Login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a:t>
            </a:r>
            <a:endParaRPr/>
          </a:p>
        </p:txBody>
      </p:sp>
      <p:sp>
        <p:nvSpPr>
          <p:cNvPr id="149" name="Google Shape;14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Meal Planner</a:t>
            </a:r>
            <a:endParaRPr/>
          </a:p>
          <a:p>
            <a:pPr indent="-317500" lvl="1" marL="914400" rtl="0" algn="l">
              <a:spcBef>
                <a:spcPts val="0"/>
              </a:spcBef>
              <a:spcAft>
                <a:spcPts val="0"/>
              </a:spcAft>
              <a:buSzPts val="1400"/>
              <a:buChar char="○"/>
            </a:pPr>
            <a:r>
              <a:rPr lang="en"/>
              <a:t>Searching for recipes</a:t>
            </a:r>
            <a:endParaRPr/>
          </a:p>
          <a:p>
            <a:pPr indent="-317500" lvl="1" marL="914400" rtl="0" algn="l">
              <a:spcBef>
                <a:spcPts val="0"/>
              </a:spcBef>
              <a:spcAft>
                <a:spcPts val="0"/>
              </a:spcAft>
              <a:buSzPts val="1400"/>
              <a:buChar char="○"/>
            </a:pPr>
            <a:r>
              <a:rPr lang="en"/>
              <a:t>Saving recipes</a:t>
            </a:r>
            <a:endParaRPr/>
          </a:p>
          <a:p>
            <a:pPr indent="-317500" lvl="1" marL="914400" rtl="0" algn="l">
              <a:spcBef>
                <a:spcPts val="0"/>
              </a:spcBef>
              <a:spcAft>
                <a:spcPts val="0"/>
              </a:spcAft>
              <a:buSzPts val="1400"/>
              <a:buChar char="○"/>
            </a:pPr>
            <a:r>
              <a:rPr lang="en"/>
              <a:t>Generatorating Grocery lists</a:t>
            </a:r>
            <a:endParaRPr/>
          </a:p>
          <a:p>
            <a:pPr indent="-342900" lvl="0" marL="457200" rtl="0" algn="l">
              <a:spcBef>
                <a:spcPts val="0"/>
              </a:spcBef>
              <a:spcAft>
                <a:spcPts val="0"/>
              </a:spcAft>
              <a:buSzPts val="1800"/>
              <a:buChar char="●"/>
            </a:pPr>
            <a:r>
              <a:rPr lang="en"/>
              <a:t>Calendar</a:t>
            </a:r>
            <a:endParaRPr/>
          </a:p>
          <a:p>
            <a:pPr indent="-342900" lvl="0" marL="457200" rtl="0" algn="l">
              <a:spcBef>
                <a:spcPts val="0"/>
              </a:spcBef>
              <a:spcAft>
                <a:spcPts val="0"/>
              </a:spcAft>
              <a:buSzPts val="1800"/>
              <a:buChar char="●"/>
            </a:pPr>
            <a:r>
              <a:rPr lang="en"/>
              <a:t>Polished UI design that is uniform and clean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Names</a:t>
            </a:r>
            <a:endParaRPr/>
          </a:p>
        </p:txBody>
      </p:sp>
      <p:sp>
        <p:nvSpPr>
          <p:cNvPr id="73" name="Google Shape;73;p14"/>
          <p:cNvSpPr txBox="1"/>
          <p:nvPr>
            <p:ph idx="1" type="body"/>
          </p:nvPr>
        </p:nvSpPr>
        <p:spPr>
          <a:xfrm>
            <a:off x="440650" y="1266325"/>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Group Members:</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Mary Meineke</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meinekme@mail.uc.edu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Sarah Murdock</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murdocsg@mail.uc.edu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Preston Savey</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saveypc@mail.uc.edu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John</a:t>
            </a:r>
            <a:r>
              <a:rPr lang="en" sz="2000">
                <a:latin typeface="Arial"/>
                <a:ea typeface="Arial"/>
                <a:cs typeface="Arial"/>
                <a:sym typeface="Arial"/>
              </a:rPr>
              <a:t> Thompson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thomp5je@mail.uc.edu</a:t>
            </a:r>
            <a:endParaRPr sz="2000">
              <a:latin typeface="Arial"/>
              <a:ea typeface="Arial"/>
              <a:cs typeface="Arial"/>
              <a:sym typeface="Arial"/>
            </a:endParaRPr>
          </a:p>
        </p:txBody>
      </p:sp>
      <p:sp>
        <p:nvSpPr>
          <p:cNvPr id="74" name="Google Shape;74;p14"/>
          <p:cNvSpPr txBox="1"/>
          <p:nvPr>
            <p:ph idx="1" type="body"/>
          </p:nvPr>
        </p:nvSpPr>
        <p:spPr>
          <a:xfrm>
            <a:off x="4572000" y="1399650"/>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Project Advisor:</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Dr. Jillian Aurisano</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jillian.aurisano@uc.edu</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Goals</a:t>
            </a:r>
            <a:endParaRPr/>
          </a:p>
        </p:txBody>
      </p:sp>
      <p:sp>
        <p:nvSpPr>
          <p:cNvPr id="80" name="Google Shape;80;p15"/>
          <p:cNvSpPr txBox="1"/>
          <p:nvPr>
            <p:ph idx="1" type="body"/>
          </p:nvPr>
        </p:nvSpPr>
        <p:spPr>
          <a:xfrm>
            <a:off x="311700" y="1252691"/>
            <a:ext cx="8520600" cy="33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Project Purpose Statement:</a:t>
            </a:r>
            <a:endParaRPr b="1"/>
          </a:p>
          <a:p>
            <a:pPr indent="0" lvl="0" marL="0" rtl="0" algn="l">
              <a:spcBef>
                <a:spcPts val="1200"/>
              </a:spcBef>
              <a:spcAft>
                <a:spcPts val="0"/>
              </a:spcAft>
              <a:buNone/>
            </a:pPr>
            <a:r>
              <a:rPr lang="en"/>
              <a:t>HomeCookHub aims to </a:t>
            </a:r>
            <a:r>
              <a:rPr lang="en"/>
              <a:t>consolidate various cooking tools into one platform, making the entire cooking process—from recipe discovery to meal planning—more efficient and sustainable</a:t>
            </a:r>
            <a:r>
              <a:rPr lang="en"/>
              <a:t>.</a:t>
            </a:r>
            <a:endParaRPr/>
          </a:p>
          <a:p>
            <a:pPr indent="0" lvl="0" marL="0" rtl="0" algn="l">
              <a:spcBef>
                <a:spcPts val="1200"/>
              </a:spcBef>
              <a:spcAft>
                <a:spcPts val="0"/>
              </a:spcAft>
              <a:buNone/>
            </a:pPr>
            <a:r>
              <a:rPr b="1" lang="en"/>
              <a:t>Project Goals:</a:t>
            </a:r>
            <a:endParaRPr b="1"/>
          </a:p>
          <a:p>
            <a:pPr indent="0" lvl="0" marL="0" rtl="0" algn="l">
              <a:spcBef>
                <a:spcPts val="1200"/>
              </a:spcBef>
              <a:spcAft>
                <a:spcPts val="0"/>
              </a:spcAft>
              <a:buNone/>
            </a:pPr>
            <a:r>
              <a:rPr lang="en"/>
              <a:t>Unified Platform: Create a one-stop solution for recipes, meal planning, and grocery list generation.</a:t>
            </a:r>
            <a:endParaRPr/>
          </a:p>
          <a:p>
            <a:pPr indent="0" lvl="0" marL="0" rtl="0" algn="l">
              <a:spcBef>
                <a:spcPts val="1200"/>
              </a:spcBef>
              <a:spcAft>
                <a:spcPts val="0"/>
              </a:spcAft>
              <a:buNone/>
            </a:pPr>
            <a:r>
              <a:rPr lang="en"/>
              <a:t>Tailored Recommendations: Use machine learning to suggest recipes based on user preferences.</a:t>
            </a:r>
            <a:endParaRPr/>
          </a:p>
          <a:p>
            <a:pPr indent="0" lvl="0" marL="0" rtl="0" algn="l">
              <a:spcBef>
                <a:spcPts val="1200"/>
              </a:spcBef>
              <a:spcAft>
                <a:spcPts val="0"/>
              </a:spcAft>
              <a:buNone/>
            </a:pPr>
            <a:r>
              <a:rPr lang="en"/>
              <a:t>Community Interaction: Provide a space for users to share and learn from each other.</a:t>
            </a:r>
            <a:endParaRPr/>
          </a:p>
          <a:p>
            <a:pPr indent="0" lvl="0" marL="0" rtl="0" algn="l">
              <a:spcBef>
                <a:spcPts val="1200"/>
              </a:spcBef>
              <a:spcAft>
                <a:spcPts val="0"/>
              </a:spcAft>
              <a:buNone/>
            </a:pPr>
            <a:r>
              <a:rPr lang="en"/>
              <a:t>Sustainable Cooking: Offer tips and features focused on eco-friendly cooking.</a:t>
            </a:r>
            <a:endParaRPr/>
          </a:p>
          <a:p>
            <a:pPr indent="0" lvl="0" marL="0" rtl="0" algn="l">
              <a:spcBef>
                <a:spcPts val="1200"/>
              </a:spcBef>
              <a:spcAft>
                <a:spcPts val="0"/>
              </a:spcAft>
              <a:buNone/>
            </a:pPr>
            <a:r>
              <a:rPr lang="en"/>
              <a:t>Device Compatibility: Ensure a smooth experience across all devices.</a:t>
            </a:r>
            <a:endParaRPr/>
          </a:p>
          <a:p>
            <a:pPr indent="0" lvl="0" marL="0" rtl="0" algn="l">
              <a:spcBef>
                <a:spcPts val="1200"/>
              </a:spcBef>
              <a:spcAft>
                <a:spcPts val="1200"/>
              </a:spcAft>
              <a:buNone/>
            </a:pPr>
            <a:r>
              <a:rPr lang="en"/>
              <a:t>User Feedback: Continuously refine based on user input.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HomeCookHub aspires to unify the fragmented world of online culinary resources into a singular, holistic platform. Our primary goal is to confront and simplify the multifaceted challenges encountered by home cooks. These range from planning varied and nutritious meals, maintaining organized grocery lists, customizing recipes to align with specific dietary restrictions, acquiring new culinary skills, to making environmentally conscious and sustainable decisions in the kitchen.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300"/>
              </a:spcBef>
              <a:spcAft>
                <a:spcPts val="0"/>
              </a:spcAft>
              <a:buClr>
                <a:srgbClr val="1F2328"/>
              </a:buClr>
              <a:buSzPts val="1800"/>
              <a:buFont typeface="Open Sans"/>
              <a:buChar char="●"/>
            </a:pPr>
            <a:r>
              <a:rPr lang="en">
                <a:solidFill>
                  <a:srgbClr val="1F2328"/>
                </a:solidFill>
                <a:highlight>
                  <a:srgbClr val="FFFFFF"/>
                </a:highlight>
              </a:rPr>
              <a:t>As a home cook with a busy schedule I would like to easily and efficiently plan meals and create grocery lists by utilizing the meal plan generator and automated grocery list generation features.</a:t>
            </a:r>
            <a:endParaRPr>
              <a:solidFill>
                <a:srgbClr val="1F2328"/>
              </a:solidFill>
              <a:highlight>
                <a:srgbClr val="FFFFFF"/>
              </a:highlight>
            </a:endParaRPr>
          </a:p>
          <a:p>
            <a:pPr indent="-342900" lvl="0" marL="457200" rtl="0" algn="l">
              <a:spcBef>
                <a:spcPts val="0"/>
              </a:spcBef>
              <a:spcAft>
                <a:spcPts val="0"/>
              </a:spcAft>
              <a:buClr>
                <a:srgbClr val="1F2328"/>
              </a:buClr>
              <a:buSzPts val="1800"/>
              <a:buFont typeface="Open Sans"/>
              <a:buChar char="●"/>
            </a:pPr>
            <a:r>
              <a:rPr lang="en">
                <a:solidFill>
                  <a:srgbClr val="1F2328"/>
                </a:solidFill>
                <a:highlight>
                  <a:srgbClr val="FFFFFF"/>
                </a:highlight>
              </a:rPr>
              <a:t>As a new cook, I want to use the community meal plan feature to find new recipes to cook and organize a balanced diet.</a:t>
            </a:r>
            <a:endParaRPr>
              <a:solidFill>
                <a:srgbClr val="1F2328"/>
              </a:solidFill>
              <a:highlight>
                <a:srgbClr val="FFFFFF"/>
              </a:highlight>
            </a:endParaRPr>
          </a:p>
          <a:p>
            <a:pPr indent="-342900" lvl="0" marL="457200" rtl="0" algn="l">
              <a:spcBef>
                <a:spcPts val="0"/>
              </a:spcBef>
              <a:spcAft>
                <a:spcPts val="0"/>
              </a:spcAft>
              <a:buClr>
                <a:srgbClr val="1F2328"/>
              </a:buClr>
              <a:buSzPts val="1800"/>
              <a:buFont typeface="Open Sans"/>
              <a:buChar char="●"/>
            </a:pPr>
            <a:r>
              <a:rPr lang="en">
                <a:solidFill>
                  <a:srgbClr val="1F2328"/>
                </a:solidFill>
                <a:highlight>
                  <a:srgbClr val="FFFFFF"/>
                </a:highlight>
              </a:rPr>
              <a:t>As a cook, I want to easily find new recipes that I am able to cook and that fit any dietary restrictions and allergies that I have.</a:t>
            </a:r>
            <a:endParaRPr>
              <a:solidFill>
                <a:srgbClr val="1F2328"/>
              </a:solidFill>
              <a:highlight>
                <a:srgbClr val="FFFFFF"/>
              </a:highlight>
            </a:endParaRPr>
          </a:p>
          <a:p>
            <a:pPr indent="-342900" lvl="0" marL="457200" rtl="0" algn="l">
              <a:spcBef>
                <a:spcPts val="0"/>
              </a:spcBef>
              <a:spcAft>
                <a:spcPts val="0"/>
              </a:spcAft>
              <a:buClr>
                <a:srgbClr val="1F2328"/>
              </a:buClr>
              <a:buSzPts val="1800"/>
              <a:buFont typeface="Open Sans"/>
              <a:buChar char="●"/>
            </a:pPr>
            <a:r>
              <a:rPr lang="en">
                <a:solidFill>
                  <a:srgbClr val="1F2328"/>
                </a:solidFill>
                <a:highlight>
                  <a:srgbClr val="FFFFFF"/>
                </a:highlight>
              </a:rPr>
              <a:t>As a chef I would like to share my recipes and get feedback on what people think about them.</a:t>
            </a:r>
            <a:endParaRPr>
              <a:solidFill>
                <a:srgbClr val="1F2328"/>
              </a:solidFill>
              <a:highlight>
                <a:srgbClr val="FFFFFF"/>
              </a:highlight>
            </a:endParaRPr>
          </a:p>
          <a:p>
            <a:pPr indent="0" lvl="0" marL="457200" rtl="0" algn="l">
              <a:spcBef>
                <a:spcPts val="300"/>
              </a:spcBef>
              <a:spcAft>
                <a:spcPts val="0"/>
              </a:spcAft>
              <a:buNone/>
            </a:pPr>
            <a:r>
              <a:t/>
            </a:r>
            <a:endParaRPr>
              <a:solidFill>
                <a:srgbClr val="1F2328"/>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pic>
        <p:nvPicPr>
          <p:cNvPr id="98" name="Google Shape;98;p18"/>
          <p:cNvPicPr preferRelativeResize="0"/>
          <p:nvPr/>
        </p:nvPicPr>
        <p:blipFill>
          <a:blip r:embed="rId3">
            <a:alphaModFix/>
          </a:blip>
          <a:stretch>
            <a:fillRect/>
          </a:stretch>
        </p:blipFill>
        <p:spPr>
          <a:xfrm>
            <a:off x="0" y="1161985"/>
            <a:ext cx="9144001" cy="28195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pic>
        <p:nvPicPr>
          <p:cNvPr id="104" name="Google Shape;104;p19"/>
          <p:cNvPicPr preferRelativeResize="0"/>
          <p:nvPr/>
        </p:nvPicPr>
        <p:blipFill>
          <a:blip r:embed="rId3">
            <a:alphaModFix/>
          </a:blip>
          <a:stretch>
            <a:fillRect/>
          </a:stretch>
        </p:blipFill>
        <p:spPr>
          <a:xfrm>
            <a:off x="813238" y="1152425"/>
            <a:ext cx="7517517" cy="368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pic>
        <p:nvPicPr>
          <p:cNvPr id="110" name="Google Shape;110;p20"/>
          <p:cNvPicPr preferRelativeResize="0"/>
          <p:nvPr/>
        </p:nvPicPr>
        <p:blipFill>
          <a:blip r:embed="rId3">
            <a:alphaModFix/>
          </a:blip>
          <a:stretch>
            <a:fillRect/>
          </a:stretch>
        </p:blipFill>
        <p:spPr>
          <a:xfrm>
            <a:off x="1189575" y="1152425"/>
            <a:ext cx="6764847" cy="368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Constraints</a:t>
            </a:r>
            <a:endParaRPr/>
          </a:p>
        </p:txBody>
      </p:sp>
      <p:sp>
        <p:nvSpPr>
          <p:cNvPr id="116" name="Google Shape;116;p21"/>
          <p:cNvSpPr txBox="1"/>
          <p:nvPr>
            <p:ph idx="1" type="body"/>
          </p:nvPr>
        </p:nvSpPr>
        <p:spPr>
          <a:xfrm>
            <a:off x="311700" y="1266325"/>
            <a:ext cx="40113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t>Security:</a:t>
            </a:r>
            <a:endParaRPr i="1"/>
          </a:p>
          <a:p>
            <a:pPr indent="-323850" lvl="0" marL="457200" rtl="0" algn="l">
              <a:spcBef>
                <a:spcPts val="1200"/>
              </a:spcBef>
              <a:spcAft>
                <a:spcPts val="0"/>
              </a:spcAft>
              <a:buSzPts val="1500"/>
              <a:buChar char="●"/>
            </a:pPr>
            <a:r>
              <a:rPr lang="en" sz="1500"/>
              <a:t>Ensure Data Security</a:t>
            </a:r>
            <a:endParaRPr sz="1500"/>
          </a:p>
          <a:p>
            <a:pPr indent="-323850" lvl="0" marL="457200" rtl="0" algn="l">
              <a:spcBef>
                <a:spcPts val="0"/>
              </a:spcBef>
              <a:spcAft>
                <a:spcPts val="0"/>
              </a:spcAft>
              <a:buSzPts val="1500"/>
              <a:buChar char="●"/>
            </a:pPr>
            <a:r>
              <a:rPr lang="en" sz="1500"/>
              <a:t>Ensure what is private information remains private</a:t>
            </a:r>
            <a:endParaRPr sz="1500"/>
          </a:p>
          <a:p>
            <a:pPr indent="0" lvl="0" marL="0" rtl="0" algn="l">
              <a:spcBef>
                <a:spcPts val="1200"/>
              </a:spcBef>
              <a:spcAft>
                <a:spcPts val="0"/>
              </a:spcAft>
              <a:buNone/>
            </a:pPr>
            <a:r>
              <a:rPr i="1" lang="en"/>
              <a:t>Social:</a:t>
            </a:r>
            <a:endParaRPr i="1"/>
          </a:p>
          <a:p>
            <a:pPr indent="-323850" lvl="0" marL="457200" rtl="0" algn="l">
              <a:spcBef>
                <a:spcPts val="1200"/>
              </a:spcBef>
              <a:spcAft>
                <a:spcPts val="0"/>
              </a:spcAft>
              <a:buSzPts val="1500"/>
              <a:buChar char="●"/>
            </a:pPr>
            <a:r>
              <a:rPr lang="en" sz="1500"/>
              <a:t>Users can share meals/meal plans with each other as well as rate and review recipes</a:t>
            </a:r>
            <a:endParaRPr sz="1500"/>
          </a:p>
          <a:p>
            <a:pPr indent="-323850" lvl="0" marL="457200" rtl="0" algn="l">
              <a:spcBef>
                <a:spcPts val="0"/>
              </a:spcBef>
              <a:spcAft>
                <a:spcPts val="0"/>
              </a:spcAft>
              <a:buSzPts val="1500"/>
              <a:buChar char="●"/>
            </a:pPr>
            <a:r>
              <a:rPr lang="en" sz="1500"/>
              <a:t>Makes planning meals less time consuming giving users more time to spend with family/friends</a:t>
            </a:r>
            <a:endParaRPr sz="1500"/>
          </a:p>
        </p:txBody>
      </p:sp>
      <p:sp>
        <p:nvSpPr>
          <p:cNvPr id="117" name="Google Shape;117;p21"/>
          <p:cNvSpPr txBox="1"/>
          <p:nvPr>
            <p:ph idx="1" type="body"/>
          </p:nvPr>
        </p:nvSpPr>
        <p:spPr>
          <a:xfrm>
            <a:off x="4821000" y="1266325"/>
            <a:ext cx="4011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Legal:</a:t>
            </a:r>
            <a:endParaRPr i="1"/>
          </a:p>
          <a:p>
            <a:pPr indent="-323850" lvl="0" marL="457200" rtl="0" algn="l">
              <a:spcBef>
                <a:spcPts val="1200"/>
              </a:spcBef>
              <a:spcAft>
                <a:spcPts val="0"/>
              </a:spcAft>
              <a:buSzPts val="1500"/>
              <a:buChar char="●"/>
            </a:pPr>
            <a:r>
              <a:rPr lang="en" sz="1500"/>
              <a:t>Ensure that any of the recipes does not infringe on copyright</a:t>
            </a:r>
            <a:endParaRPr sz="1500"/>
          </a:p>
          <a:p>
            <a:pPr indent="-323850" lvl="0" marL="457200" rtl="0" algn="l">
              <a:spcBef>
                <a:spcPts val="0"/>
              </a:spcBef>
              <a:spcAft>
                <a:spcPts val="0"/>
              </a:spcAft>
              <a:buSzPts val="1500"/>
              <a:buChar char="●"/>
            </a:pPr>
            <a:r>
              <a:rPr lang="en" sz="1500"/>
              <a:t>Follow terms of service of all software used for the project</a:t>
            </a:r>
            <a:endParaRPr i="1"/>
          </a:p>
          <a:p>
            <a:pPr indent="0" lvl="0" marL="0" rtl="0" algn="l">
              <a:spcBef>
                <a:spcPts val="1200"/>
              </a:spcBef>
              <a:spcAft>
                <a:spcPts val="0"/>
              </a:spcAft>
              <a:buNone/>
            </a:pPr>
            <a:r>
              <a:rPr i="1" lang="en"/>
              <a:t>Cultural/Diversity:</a:t>
            </a:r>
            <a:endParaRPr i="1"/>
          </a:p>
          <a:p>
            <a:pPr indent="-323850" lvl="0" marL="457200" rtl="0" algn="l">
              <a:spcBef>
                <a:spcPts val="1200"/>
              </a:spcBef>
              <a:spcAft>
                <a:spcPts val="0"/>
              </a:spcAft>
              <a:buSzPts val="1500"/>
              <a:buChar char="●"/>
            </a:pPr>
            <a:r>
              <a:rPr lang="en" sz="1500"/>
              <a:t>App will be primarily in English</a:t>
            </a:r>
            <a:endParaRPr sz="1500"/>
          </a:p>
          <a:p>
            <a:pPr indent="-323850" lvl="0" marL="457200" rtl="0" algn="l">
              <a:spcBef>
                <a:spcPts val="0"/>
              </a:spcBef>
              <a:spcAft>
                <a:spcPts val="0"/>
              </a:spcAft>
              <a:buSzPts val="1500"/>
              <a:buChar char="●"/>
            </a:pPr>
            <a:r>
              <a:rPr lang="en" sz="1500"/>
              <a:t>Support upload of diverse recipes from foreign cultures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