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Lato-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93ae3115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93ae3115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93ae3115b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93ae3115b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93ae3115b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93ae3115b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93ae3115b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93ae3115b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93ae3115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93ae3115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93ae3115b_4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93ae3115b_4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93ae3115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93ae3115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93ae3115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93ae3115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93ae3115b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93ae3115b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95195fb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95195fb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95195fb1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95195fb1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93ae3115b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93ae3115b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HomeCookHub</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Mary Meineke, Sarah Murdock, Preston Savey, John Thompson,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Milestones </a:t>
            </a:r>
            <a:endParaRPr/>
          </a:p>
        </p:txBody>
      </p:sp>
      <p:sp>
        <p:nvSpPr>
          <p:cNvPr id="130" name="Google Shape;130;p2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Grocery List UI (2/22/2024)</a:t>
            </a:r>
            <a:endParaRPr/>
          </a:p>
          <a:p>
            <a:pPr indent="-342900" lvl="0" marL="457200" rtl="0" algn="l">
              <a:spcBef>
                <a:spcPts val="0"/>
              </a:spcBef>
              <a:spcAft>
                <a:spcPts val="0"/>
              </a:spcAft>
              <a:buSzPts val="1800"/>
              <a:buChar char="-"/>
            </a:pPr>
            <a:r>
              <a:rPr lang="en"/>
              <a:t>Finish Meal Planning Functionality (2/22/2024)</a:t>
            </a:r>
            <a:endParaRPr/>
          </a:p>
          <a:p>
            <a:pPr indent="-342900" lvl="0" marL="457200" rtl="0" algn="l">
              <a:spcBef>
                <a:spcPts val="0"/>
              </a:spcBef>
              <a:spcAft>
                <a:spcPts val="0"/>
              </a:spcAft>
              <a:buSzPts val="1800"/>
              <a:buChar char="-"/>
            </a:pPr>
            <a:r>
              <a:rPr lang="en"/>
              <a:t>Grocery List and Meal Planning Sync (3/5/2024)</a:t>
            </a:r>
            <a:endParaRPr/>
          </a:p>
          <a:p>
            <a:pPr indent="-342900" lvl="0" marL="457200" rtl="0" algn="l">
              <a:spcBef>
                <a:spcPts val="0"/>
              </a:spcBef>
              <a:spcAft>
                <a:spcPts val="0"/>
              </a:spcAft>
              <a:buSzPts val="1800"/>
              <a:buChar char="-"/>
            </a:pPr>
            <a:r>
              <a:rPr lang="en"/>
              <a:t>Refine the look of our app (3/19/2024)</a:t>
            </a:r>
            <a:endParaRPr/>
          </a:p>
          <a:p>
            <a:pPr indent="-342900" lvl="0" marL="457200" rtl="0" algn="l">
              <a:spcBef>
                <a:spcPts val="0"/>
              </a:spcBef>
              <a:spcAft>
                <a:spcPts val="0"/>
              </a:spcAft>
              <a:buSzPts val="1800"/>
              <a:buChar char="-"/>
            </a:pPr>
            <a:r>
              <a:rPr lang="en"/>
              <a:t>Community/Tutorial Pages (3/20/2024)</a:t>
            </a:r>
            <a:endParaRPr/>
          </a:p>
          <a:p>
            <a:pPr indent="-342900" lvl="0" marL="457200" rtl="0" algn="l">
              <a:spcBef>
                <a:spcPts val="0"/>
              </a:spcBef>
              <a:spcAft>
                <a:spcPts val="0"/>
              </a:spcAft>
              <a:buSzPts val="1800"/>
              <a:buChar char="-"/>
            </a:pPr>
            <a:r>
              <a:rPr lang="en"/>
              <a:t>API Creation (2/22/2024)</a:t>
            </a:r>
            <a:endParaRPr/>
          </a:p>
          <a:p>
            <a:pPr indent="-342900" lvl="0" marL="457200" rtl="0" algn="l">
              <a:spcBef>
                <a:spcPts val="0"/>
              </a:spcBef>
              <a:spcAft>
                <a:spcPts val="0"/>
              </a:spcAft>
              <a:buSzPts val="1800"/>
              <a:buChar char="-"/>
            </a:pPr>
            <a:r>
              <a:rPr lang="en"/>
              <a:t>API Calls for Meal Planning and Grocery List (3/6/2024)</a:t>
            </a:r>
            <a:endParaRPr/>
          </a:p>
          <a:p>
            <a:pPr indent="-342900" lvl="0" marL="457200" rtl="0" algn="l">
              <a:spcBef>
                <a:spcPts val="0"/>
              </a:spcBef>
              <a:spcAft>
                <a:spcPts val="0"/>
              </a:spcAft>
              <a:buSzPts val="1800"/>
              <a:buChar char="-"/>
            </a:pPr>
            <a:r>
              <a:rPr lang="en"/>
              <a:t>Basic Unit Testing (4/1/2024)</a:t>
            </a:r>
            <a:endParaRPr/>
          </a:p>
          <a:p>
            <a:pPr indent="-342900" lvl="0" marL="457200" rtl="0" algn="l">
              <a:spcBef>
                <a:spcPts val="0"/>
              </a:spcBef>
              <a:spcAft>
                <a:spcPts val="0"/>
              </a:spcAft>
              <a:buSzPts val="1800"/>
              <a:buChar char="-"/>
            </a:pPr>
            <a:r>
              <a:rPr lang="en"/>
              <a:t>Integrate Login Page to Web (2/29/24)</a:t>
            </a:r>
            <a:endParaRPr/>
          </a:p>
          <a:p>
            <a:pPr indent="-342900" lvl="0" marL="457200" rtl="0" algn="l">
              <a:spcBef>
                <a:spcPts val="0"/>
              </a:spcBef>
              <a:spcAft>
                <a:spcPts val="0"/>
              </a:spcAft>
              <a:buSzPts val="1800"/>
              <a:buChar char="-"/>
            </a:pPr>
            <a:r>
              <a:rPr lang="en"/>
              <a:t>Saved Recipes Sync (3/19/2024)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6" name="Google Shape;136;p2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We have a working demo of numerous features such as searching for recipes, clicking on the recipe to see recipe instructions, and seeing recipes that the user has planned</a:t>
            </a:r>
            <a:endParaRPr/>
          </a:p>
          <a:p>
            <a:pPr indent="0" lvl="0" marL="0" rtl="0" algn="l">
              <a:spcBef>
                <a:spcPts val="1200"/>
              </a:spcBef>
              <a:spcAft>
                <a:spcPts val="0"/>
              </a:spcAft>
              <a:buNone/>
            </a:pPr>
            <a:r>
              <a:rPr lang="en"/>
              <a:t>Established API and </a:t>
            </a:r>
            <a:r>
              <a:rPr lang="en"/>
              <a:t>Web Server</a:t>
            </a:r>
            <a:r>
              <a:rPr lang="en"/>
              <a:t> communication to access and update our firebase databases.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Tasks to Complete:</a:t>
            </a:r>
            <a:endParaRPr b="1"/>
          </a:p>
          <a:p>
            <a:pPr indent="0" lvl="0" marL="0" rtl="0" algn="l">
              <a:spcBef>
                <a:spcPts val="1200"/>
              </a:spcBef>
              <a:spcAft>
                <a:spcPts val="0"/>
              </a:spcAft>
              <a:buNone/>
            </a:pPr>
            <a:r>
              <a:rPr lang="en"/>
              <a:t>Meal Planning and Grocery List backend</a:t>
            </a:r>
            <a:endParaRPr/>
          </a:p>
          <a:p>
            <a:pPr indent="0" lvl="0" marL="0" rtl="0" algn="l">
              <a:spcBef>
                <a:spcPts val="1200"/>
              </a:spcBef>
              <a:spcAft>
                <a:spcPts val="0"/>
              </a:spcAft>
              <a:buNone/>
            </a:pPr>
            <a:r>
              <a:rPr lang="en"/>
              <a:t>UI Changes</a:t>
            </a:r>
            <a:endParaRPr/>
          </a:p>
          <a:p>
            <a:pPr indent="0" lvl="0" marL="0" rtl="0" algn="l">
              <a:spcBef>
                <a:spcPts val="1200"/>
              </a:spcBef>
              <a:spcAft>
                <a:spcPts val="1200"/>
              </a:spcAft>
              <a:buNone/>
            </a:pPr>
            <a:r>
              <a:rPr lang="en"/>
              <a:t>Continue Development for our final deliverable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42" name="Google Shape;142;p24"/>
          <p:cNvSpPr txBox="1"/>
          <p:nvPr>
            <p:ph idx="1" type="body"/>
          </p:nvPr>
        </p:nvSpPr>
        <p:spPr>
          <a:xfrm>
            <a:off x="2410112" y="1595776"/>
            <a:ext cx="6321600" cy="3002400"/>
          </a:xfrm>
          <a:prstGeom prst="rect">
            <a:avLst/>
          </a:prstGeom>
          <a:ln>
            <a:noFill/>
          </a:ln>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b="1" lang="en"/>
              <a:t>API </a:t>
            </a:r>
            <a:r>
              <a:rPr lang="en"/>
              <a:t>— Developing the API presented technical challenges as it required learning new skills in order to build it from scratch. </a:t>
            </a:r>
            <a:endParaRPr/>
          </a:p>
          <a:p>
            <a:pPr indent="-325755" lvl="0" marL="457200" rtl="0" algn="l">
              <a:spcBef>
                <a:spcPts val="0"/>
              </a:spcBef>
              <a:spcAft>
                <a:spcPts val="0"/>
              </a:spcAft>
              <a:buSzPct val="100000"/>
              <a:buChar char="●"/>
            </a:pPr>
            <a:r>
              <a:rPr b="1" lang="en"/>
              <a:t>Collaboration</a:t>
            </a:r>
            <a:r>
              <a:rPr lang="en"/>
              <a:t> — </a:t>
            </a:r>
            <a:r>
              <a:rPr lang="en"/>
              <a:t>Figuring out the most effective way to split work between group members took some work to figure out. We needed to work out how to coordinate the different portions we were focused on so that they could come together into the whole application.</a:t>
            </a:r>
            <a:endParaRPr/>
          </a:p>
          <a:p>
            <a:pPr indent="-325755" lvl="0" marL="457200" rtl="0" algn="l">
              <a:spcBef>
                <a:spcPts val="0"/>
              </a:spcBef>
              <a:spcAft>
                <a:spcPts val="0"/>
              </a:spcAft>
              <a:buSzPct val="100000"/>
              <a:buChar char="●"/>
            </a:pPr>
            <a:r>
              <a:rPr b="1" lang="en"/>
              <a:t>New Skills </a:t>
            </a:r>
            <a:r>
              <a:rPr lang="en"/>
              <a:t>— All members of our group need to learn new skills and go beyond our comfort zone in order to bring this whole project together. This included learning new skills such as Firebase, React, authentication methods and more.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Names</a:t>
            </a:r>
            <a:endParaRPr/>
          </a:p>
        </p:txBody>
      </p:sp>
      <p:sp>
        <p:nvSpPr>
          <p:cNvPr id="79" name="Google Shape;79;p14"/>
          <p:cNvSpPr txBox="1"/>
          <p:nvPr>
            <p:ph idx="1" type="body"/>
          </p:nvPr>
        </p:nvSpPr>
        <p:spPr>
          <a:xfrm>
            <a:off x="440650" y="1266325"/>
            <a:ext cx="4511400" cy="330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000">
                <a:latin typeface="Arial"/>
                <a:ea typeface="Arial"/>
                <a:cs typeface="Arial"/>
                <a:sym typeface="Arial"/>
              </a:rPr>
              <a:t>Group Members:</a:t>
            </a:r>
            <a:endParaRPr sz="2000">
              <a:latin typeface="Arial"/>
              <a:ea typeface="Arial"/>
              <a:cs typeface="Arial"/>
              <a:sym typeface="Arial"/>
            </a:endParaRPr>
          </a:p>
          <a:p>
            <a:pPr indent="-355600" lvl="0" marL="457200" rtl="0" algn="l">
              <a:spcBef>
                <a:spcPts val="1200"/>
              </a:spcBef>
              <a:spcAft>
                <a:spcPts val="0"/>
              </a:spcAft>
              <a:buSzPts val="2000"/>
              <a:buFont typeface="Arial"/>
              <a:buChar char="●"/>
            </a:pPr>
            <a:r>
              <a:rPr lang="en" sz="2000">
                <a:latin typeface="Arial"/>
                <a:ea typeface="Arial"/>
                <a:cs typeface="Arial"/>
                <a:sym typeface="Arial"/>
              </a:rPr>
              <a:t>Mary Meineke</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meinekme@mail.uc.edu</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Sarah Murdock</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murdocsg@mail.uc.edu</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Preston Savey</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saveypc@mail.uc.edu</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John Thompson</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thomp5je@mail.uc.edu</a:t>
            </a:r>
            <a:endParaRPr sz="2000">
              <a:latin typeface="Arial"/>
              <a:ea typeface="Arial"/>
              <a:cs typeface="Arial"/>
              <a:sym typeface="Arial"/>
            </a:endParaRPr>
          </a:p>
        </p:txBody>
      </p:sp>
      <p:sp>
        <p:nvSpPr>
          <p:cNvPr id="80" name="Google Shape;80;p14"/>
          <p:cNvSpPr txBox="1"/>
          <p:nvPr>
            <p:ph idx="1" type="body"/>
          </p:nvPr>
        </p:nvSpPr>
        <p:spPr>
          <a:xfrm>
            <a:off x="4572000" y="1399650"/>
            <a:ext cx="4511400" cy="330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000">
                <a:latin typeface="Arial"/>
                <a:ea typeface="Arial"/>
                <a:cs typeface="Arial"/>
                <a:sym typeface="Arial"/>
              </a:rPr>
              <a:t>Project Advisor:</a:t>
            </a:r>
            <a:endParaRPr sz="2000">
              <a:latin typeface="Arial"/>
              <a:ea typeface="Arial"/>
              <a:cs typeface="Arial"/>
              <a:sym typeface="Arial"/>
            </a:endParaRPr>
          </a:p>
          <a:p>
            <a:pPr indent="-355600" lvl="0" marL="457200" rtl="0" algn="l">
              <a:spcBef>
                <a:spcPts val="1200"/>
              </a:spcBef>
              <a:spcAft>
                <a:spcPts val="0"/>
              </a:spcAft>
              <a:buSzPts val="2000"/>
              <a:buFont typeface="Arial"/>
              <a:buChar char="●"/>
            </a:pPr>
            <a:r>
              <a:rPr lang="en" sz="2000">
                <a:latin typeface="Arial"/>
                <a:ea typeface="Arial"/>
                <a:cs typeface="Arial"/>
                <a:sym typeface="Arial"/>
              </a:rPr>
              <a:t>Dr. Jillian Aurisano</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jillian.aurisano@uc.edu</a:t>
            </a:r>
            <a:endParaRPr sz="2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98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86" name="Google Shape;86;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b="1" lang="en">
                <a:latin typeface="Open Sans"/>
                <a:ea typeface="Open Sans"/>
                <a:cs typeface="Open Sans"/>
                <a:sym typeface="Open Sans"/>
              </a:rPr>
              <a:t>Project Goals:</a:t>
            </a:r>
            <a:endParaRPr b="1">
              <a:latin typeface="Open Sans"/>
              <a:ea typeface="Open Sans"/>
              <a:cs typeface="Open Sans"/>
              <a:sym typeface="Open Sans"/>
            </a:endParaRPr>
          </a:p>
          <a:p>
            <a:pPr indent="0" lvl="0" marL="0" rtl="0" algn="l">
              <a:spcBef>
                <a:spcPts val="1200"/>
              </a:spcBef>
              <a:spcAft>
                <a:spcPts val="0"/>
              </a:spcAft>
              <a:buClr>
                <a:schemeClr val="dk1"/>
              </a:buClr>
              <a:buSzPct val="61111"/>
              <a:buFont typeface="Arial"/>
              <a:buNone/>
            </a:pPr>
            <a:r>
              <a:rPr lang="en">
                <a:latin typeface="Open Sans"/>
                <a:ea typeface="Open Sans"/>
                <a:cs typeface="Open Sans"/>
                <a:sym typeface="Open Sans"/>
              </a:rPr>
              <a:t>Unified Platform: Create a one-stop solution for recipes, meal planning, and grocery list generation.</a:t>
            </a:r>
            <a:endParaRPr>
              <a:latin typeface="Open Sans"/>
              <a:ea typeface="Open Sans"/>
              <a:cs typeface="Open Sans"/>
              <a:sym typeface="Open Sans"/>
            </a:endParaRPr>
          </a:p>
          <a:p>
            <a:pPr indent="0" lvl="0" marL="0" rtl="0" algn="l">
              <a:spcBef>
                <a:spcPts val="1200"/>
              </a:spcBef>
              <a:spcAft>
                <a:spcPts val="0"/>
              </a:spcAft>
              <a:buClr>
                <a:schemeClr val="dk1"/>
              </a:buClr>
              <a:buSzPct val="61111"/>
              <a:buFont typeface="Arial"/>
              <a:buNone/>
            </a:pPr>
            <a:r>
              <a:rPr lang="en">
                <a:latin typeface="Open Sans"/>
                <a:ea typeface="Open Sans"/>
                <a:cs typeface="Open Sans"/>
                <a:sym typeface="Open Sans"/>
              </a:rPr>
              <a:t>Community Interaction: Provide a space for users to share and learn from each other </a:t>
            </a:r>
            <a:r>
              <a:rPr lang="en">
                <a:latin typeface="Open Sans"/>
                <a:ea typeface="Open Sans"/>
                <a:cs typeface="Open Sans"/>
                <a:sym typeface="Open Sans"/>
              </a:rPr>
              <a:t>with</a:t>
            </a:r>
            <a:r>
              <a:rPr lang="en">
                <a:latin typeface="Open Sans"/>
                <a:ea typeface="Open Sans"/>
                <a:cs typeface="Open Sans"/>
                <a:sym typeface="Open Sans"/>
              </a:rPr>
              <a:t> a recipe review system.</a:t>
            </a:r>
            <a:endParaRPr>
              <a:latin typeface="Open Sans"/>
              <a:ea typeface="Open Sans"/>
              <a:cs typeface="Open Sans"/>
              <a:sym typeface="Open Sans"/>
            </a:endParaRPr>
          </a:p>
          <a:p>
            <a:pPr indent="0" lvl="0" marL="0" rtl="0" algn="l">
              <a:spcBef>
                <a:spcPts val="1200"/>
              </a:spcBef>
              <a:spcAft>
                <a:spcPts val="0"/>
              </a:spcAft>
              <a:buClr>
                <a:schemeClr val="dk1"/>
              </a:buClr>
              <a:buSzPct val="61111"/>
              <a:buFont typeface="Arial"/>
              <a:buNone/>
            </a:pPr>
            <a:r>
              <a:rPr lang="en">
                <a:latin typeface="Open Sans"/>
                <a:ea typeface="Open Sans"/>
                <a:cs typeface="Open Sans"/>
                <a:sym typeface="Open Sans"/>
              </a:rPr>
              <a:t>Sustainable Cooking: Offer tips and features focused on eco-friendly cooking.</a:t>
            </a:r>
            <a:endParaRPr>
              <a:latin typeface="Open Sans"/>
              <a:ea typeface="Open Sans"/>
              <a:cs typeface="Open Sans"/>
              <a:sym typeface="Open Sans"/>
            </a:endParaRPr>
          </a:p>
          <a:p>
            <a:pPr indent="0" lvl="0" marL="0" rtl="0" algn="l">
              <a:spcBef>
                <a:spcPts val="1200"/>
              </a:spcBef>
              <a:spcAft>
                <a:spcPts val="0"/>
              </a:spcAft>
              <a:buNone/>
            </a:pPr>
            <a:r>
              <a:rPr lang="en">
                <a:latin typeface="Open Sans"/>
                <a:ea typeface="Open Sans"/>
                <a:cs typeface="Open Sans"/>
                <a:sym typeface="Open Sans"/>
              </a:rPr>
              <a:t>User Feedback: Continuously refine based on user input.</a:t>
            </a:r>
            <a:endParaRPr>
              <a:latin typeface="Open Sans"/>
              <a:ea typeface="Open Sans"/>
              <a:cs typeface="Open Sans"/>
              <a:sym typeface="Open Sans"/>
            </a:endParaRPr>
          </a:p>
          <a:p>
            <a:pPr indent="0" lvl="0" marL="0" rtl="0" algn="l">
              <a:spcBef>
                <a:spcPts val="1200"/>
              </a:spcBef>
              <a:spcAft>
                <a:spcPts val="1200"/>
              </a:spcAft>
              <a:buClr>
                <a:schemeClr val="dk1"/>
              </a:buClr>
              <a:buSzPct val="61111"/>
              <a:buFont typeface="Arial"/>
              <a:buNone/>
            </a:pPr>
            <a:r>
              <a:rPr lang="en">
                <a:latin typeface="Open Sans"/>
                <a:ea typeface="Open Sans"/>
                <a:cs typeface="Open Sans"/>
                <a:sym typeface="Open Sans"/>
              </a:rPr>
              <a:t>Increase Efficiency of Cooking: Synchronization of meal planning and grocery list to save time for our users.</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Intellectual Merits (Sarah)</a:t>
            </a:r>
            <a:endParaRPr/>
          </a:p>
        </p:txBody>
      </p:sp>
      <p:sp>
        <p:nvSpPr>
          <p:cNvPr id="92" name="Google Shape;92;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200">
                <a:solidFill>
                  <a:srgbClr val="333333"/>
                </a:solidFill>
                <a:highlight>
                  <a:srgbClr val="FFFFFF"/>
                </a:highlight>
              </a:rPr>
              <a:t>Community-Centric Approach:</a:t>
            </a:r>
            <a:r>
              <a:rPr lang="en" sz="1200">
                <a:solidFill>
                  <a:srgbClr val="333333"/>
                </a:solidFill>
                <a:highlight>
                  <a:srgbClr val="FFFFFF"/>
                </a:highlight>
              </a:rPr>
              <a:t> Enables users to share and discover recipes, promoting a collaborative cooking community.</a:t>
            </a:r>
            <a:endParaRPr sz="1200">
              <a:solidFill>
                <a:srgbClr val="333333"/>
              </a:solidFill>
              <a:highlight>
                <a:srgbClr val="FFFFFF"/>
              </a:highlight>
            </a:endParaRPr>
          </a:p>
          <a:p>
            <a:pPr indent="0" lvl="0" marL="0" rtl="0" algn="l">
              <a:spcBef>
                <a:spcPts val="1200"/>
              </a:spcBef>
              <a:spcAft>
                <a:spcPts val="0"/>
              </a:spcAft>
              <a:buClr>
                <a:schemeClr val="dk1"/>
              </a:buClr>
              <a:buSzPts val="1100"/>
              <a:buFont typeface="Arial"/>
              <a:buNone/>
            </a:pPr>
            <a:r>
              <a:rPr b="1" lang="en" sz="1200">
                <a:solidFill>
                  <a:srgbClr val="333333"/>
                </a:solidFill>
                <a:highlight>
                  <a:srgbClr val="FFFFFF"/>
                </a:highlight>
              </a:rPr>
              <a:t>Automated Meal Planning and Grocery List: </a:t>
            </a:r>
            <a:r>
              <a:rPr lang="en" sz="1200">
                <a:solidFill>
                  <a:srgbClr val="333333"/>
                </a:solidFill>
                <a:highlight>
                  <a:srgbClr val="FFFFFF"/>
                </a:highlight>
              </a:rPr>
              <a:t>Generates grocery lists from meal plans, automatically adjusting to the number of servings, which simplifies meal prep and minimizes food waste.</a:t>
            </a:r>
            <a:endParaRPr sz="1200">
              <a:solidFill>
                <a:srgbClr val="333333"/>
              </a:solidFill>
              <a:highlight>
                <a:srgbClr val="FFFFFF"/>
              </a:highlight>
            </a:endParaRPr>
          </a:p>
          <a:p>
            <a:pPr indent="0" lvl="0" marL="0" rtl="0" algn="l">
              <a:spcBef>
                <a:spcPts val="1200"/>
              </a:spcBef>
              <a:spcAft>
                <a:spcPts val="0"/>
              </a:spcAft>
              <a:buClr>
                <a:schemeClr val="dk1"/>
              </a:buClr>
              <a:buSzPts val="1100"/>
              <a:buFont typeface="Arial"/>
              <a:buNone/>
            </a:pPr>
            <a:r>
              <a:rPr b="1" lang="en" sz="1200">
                <a:solidFill>
                  <a:srgbClr val="333333"/>
                </a:solidFill>
                <a:highlight>
                  <a:srgbClr val="FFFFFF"/>
                </a:highlight>
              </a:rPr>
              <a:t>Real-Time Recipe Editing by Servings:</a:t>
            </a:r>
            <a:r>
              <a:rPr lang="en" sz="1200">
                <a:solidFill>
                  <a:srgbClr val="333333"/>
                </a:solidFill>
                <a:highlight>
                  <a:srgbClr val="FFFFFF"/>
                </a:highlight>
              </a:rPr>
              <a:t> Allows users to dynamically adjust recipes based on desired servings, ensuring ingredient quantities are always accurate.</a:t>
            </a:r>
            <a:endParaRPr sz="1200">
              <a:solidFill>
                <a:srgbClr val="333333"/>
              </a:solidFill>
              <a:highlight>
                <a:srgbClr val="FFFFFF"/>
              </a:highlight>
            </a:endParaRPr>
          </a:p>
          <a:p>
            <a:pPr indent="0" lvl="0" marL="0" rtl="0" algn="l">
              <a:spcBef>
                <a:spcPts val="1200"/>
              </a:spcBef>
              <a:spcAft>
                <a:spcPts val="0"/>
              </a:spcAft>
              <a:buClr>
                <a:schemeClr val="dk1"/>
              </a:buClr>
              <a:buSzPts val="1100"/>
              <a:buFont typeface="Arial"/>
              <a:buNone/>
            </a:pPr>
            <a:r>
              <a:rPr b="1" lang="en" sz="1200">
                <a:solidFill>
                  <a:srgbClr val="333333"/>
                </a:solidFill>
                <a:highlight>
                  <a:srgbClr val="FFFFFF"/>
                </a:highlight>
              </a:rPr>
              <a:t>Dietary Restriction Filters: </a:t>
            </a:r>
            <a:r>
              <a:rPr lang="en" sz="1200">
                <a:solidFill>
                  <a:srgbClr val="333333"/>
                </a:solidFill>
                <a:highlight>
                  <a:srgbClr val="FFFFFF"/>
                </a:highlight>
              </a:rPr>
              <a:t>Offers filters for various dietary needs, making it easier for users with specific health or dietary preferences to find suitable recipes.</a:t>
            </a:r>
            <a:endParaRPr sz="1200">
              <a:solidFill>
                <a:srgbClr val="333333"/>
              </a:solidFill>
              <a:highlight>
                <a:srgbClr val="FFFFFF"/>
              </a:highlight>
            </a:endParaRPr>
          </a:p>
          <a:p>
            <a:pPr indent="0" lvl="0" marL="0" rtl="0" algn="l">
              <a:spcBef>
                <a:spcPts val="1200"/>
              </a:spcBef>
              <a:spcAft>
                <a:spcPts val="1200"/>
              </a:spcAft>
              <a:buNone/>
            </a:pPr>
            <a:r>
              <a:t/>
            </a:r>
            <a:endParaRPr sz="1200">
              <a:solidFill>
                <a:srgbClr val="333333"/>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Broader Impacts</a:t>
            </a:r>
            <a:endParaRPr/>
          </a:p>
        </p:txBody>
      </p:sp>
      <p:sp>
        <p:nvSpPr>
          <p:cNvPr id="98" name="Google Shape;98;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200">
                <a:highlight>
                  <a:srgbClr val="FFFFFF"/>
                </a:highlight>
              </a:rPr>
              <a:t>Time Efficiency:</a:t>
            </a:r>
            <a:r>
              <a:rPr lang="en" sz="1200">
                <a:highlight>
                  <a:srgbClr val="FFFFFF"/>
                </a:highlight>
              </a:rPr>
              <a:t> One of the biggest challenges of home cooking is the time required for planning meals, shopping for ingredients, and the actual cooking process. HomeCookHub's features like automated grocery lists and meal planning help users organize their cooking schedules efficiently, saving time and making it more feasible for busy individuals and families to cook at home.</a:t>
            </a:r>
            <a:br>
              <a:rPr lang="en" sz="1200">
                <a:highlight>
                  <a:srgbClr val="FFFFFF"/>
                </a:highlight>
              </a:rPr>
            </a:br>
            <a:r>
              <a:rPr b="1" lang="en" sz="1200">
                <a:highlight>
                  <a:srgbClr val="FFFFFF"/>
                </a:highlight>
              </a:rPr>
              <a:t>Cost Savings:</a:t>
            </a:r>
            <a:r>
              <a:rPr lang="en" sz="1200">
                <a:highlight>
                  <a:srgbClr val="FFFFFF"/>
                </a:highlight>
              </a:rPr>
              <a:t> Cooking at home is generally more economical than eating out or ordering takeout. By facilitating home cooking, HomeCookHub can help users save money on food expenses. The meal planning feature further aids in budget management by preventing overbuying and reducing waste.</a:t>
            </a:r>
            <a:endParaRPr sz="1200">
              <a:highlight>
                <a:srgbClr val="FFFFFF"/>
              </a:highlight>
            </a:endParaRPr>
          </a:p>
          <a:p>
            <a:pPr indent="0" lvl="0" marL="0" rtl="0" algn="l">
              <a:spcBef>
                <a:spcPts val="1200"/>
              </a:spcBef>
              <a:spcAft>
                <a:spcPts val="1200"/>
              </a:spcAft>
              <a:buNone/>
            </a:pPr>
            <a:r>
              <a:rPr b="1" lang="en" sz="1200">
                <a:highlight>
                  <a:srgbClr val="FFFFFF"/>
                </a:highlight>
              </a:rPr>
              <a:t>Cultural Exchange and Diversity: </a:t>
            </a:r>
            <a:r>
              <a:rPr lang="en" sz="1200">
                <a:highlight>
                  <a:srgbClr val="FFFFFF"/>
                </a:highlight>
              </a:rPr>
              <a:t>The platform can offer recipes from various cultures, promoting cultural exchange and appreciation among its users. This helps in fostering diversity and tolerance, as food is a universal language that brings people together, enhancing societal cohesion.</a:t>
            </a:r>
            <a:endParaRPr sz="120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 Level 1</a:t>
            </a:r>
            <a:endParaRPr/>
          </a:p>
        </p:txBody>
      </p:sp>
      <p:pic>
        <p:nvPicPr>
          <p:cNvPr id="104" name="Google Shape;104;p18"/>
          <p:cNvPicPr preferRelativeResize="0"/>
          <p:nvPr/>
        </p:nvPicPr>
        <p:blipFill>
          <a:blip r:embed="rId3">
            <a:alphaModFix/>
          </a:blip>
          <a:stretch>
            <a:fillRect/>
          </a:stretch>
        </p:blipFill>
        <p:spPr>
          <a:xfrm>
            <a:off x="281275" y="1831824"/>
            <a:ext cx="8581450" cy="2646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Design Diagram Level 2</a:t>
            </a:r>
            <a:endParaRPr/>
          </a:p>
        </p:txBody>
      </p:sp>
      <p:sp>
        <p:nvSpPr>
          <p:cNvPr id="110" name="Google Shape;110;p1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19"/>
          <p:cNvPicPr preferRelativeResize="0"/>
          <p:nvPr/>
        </p:nvPicPr>
        <p:blipFill>
          <a:blip r:embed="rId3">
            <a:alphaModFix/>
          </a:blip>
          <a:stretch>
            <a:fillRect/>
          </a:stretch>
        </p:blipFill>
        <p:spPr>
          <a:xfrm>
            <a:off x="813238" y="1152425"/>
            <a:ext cx="7517517" cy="3686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Design Diagram Level 3</a:t>
            </a:r>
            <a:endParaRPr/>
          </a:p>
        </p:txBody>
      </p:sp>
      <p:sp>
        <p:nvSpPr>
          <p:cNvPr id="117" name="Google Shape;117;p2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0"/>
          <p:cNvPicPr preferRelativeResize="0"/>
          <p:nvPr/>
        </p:nvPicPr>
        <p:blipFill>
          <a:blip r:embed="rId3">
            <a:alphaModFix/>
          </a:blip>
          <a:stretch>
            <a:fillRect/>
          </a:stretch>
        </p:blipFill>
        <p:spPr>
          <a:xfrm>
            <a:off x="1603887" y="1017725"/>
            <a:ext cx="6024914" cy="418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a:t>
            </a:r>
            <a:endParaRPr/>
          </a:p>
        </p:txBody>
      </p:sp>
      <p:sp>
        <p:nvSpPr>
          <p:cNvPr id="124" name="Google Shape;124;p21"/>
          <p:cNvSpPr txBox="1"/>
          <p:nvPr>
            <p:ph idx="1" type="body"/>
          </p:nvPr>
        </p:nvSpPr>
        <p:spPr>
          <a:xfrm>
            <a:off x="2410112" y="1595776"/>
            <a:ext cx="6321600" cy="3002400"/>
          </a:xfrm>
          <a:prstGeom prst="rect">
            <a:avLst/>
          </a:prstGeom>
          <a:ln>
            <a:noFill/>
          </a:ln>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b="1" lang="en">
                <a:highlight>
                  <a:srgbClr val="FFFFFF"/>
                </a:highlight>
              </a:rPr>
              <a:t>API</a:t>
            </a:r>
            <a:r>
              <a:rPr lang="en">
                <a:highlight>
                  <a:srgbClr val="FFFFFF"/>
                </a:highlight>
              </a:rPr>
              <a:t> — We developed a RESTful API for our </a:t>
            </a:r>
            <a:r>
              <a:rPr lang="en">
                <a:highlight>
                  <a:srgbClr val="FFFFFF"/>
                </a:highlight>
              </a:rPr>
              <a:t>project</a:t>
            </a:r>
            <a:r>
              <a:rPr lang="en">
                <a:highlight>
                  <a:srgbClr val="FFFFFF"/>
                </a:highlight>
              </a:rPr>
              <a:t> that allowed for communication between our </a:t>
            </a:r>
            <a:r>
              <a:rPr lang="en">
                <a:highlight>
                  <a:srgbClr val="FFFFFF"/>
                </a:highlight>
              </a:rPr>
              <a:t>application</a:t>
            </a:r>
            <a:r>
              <a:rPr lang="en">
                <a:highlight>
                  <a:srgbClr val="FFFFFF"/>
                </a:highlight>
              </a:rPr>
              <a:t> and the database holding the data. Developing this required putting thought into what information needs to be </a:t>
            </a:r>
            <a:r>
              <a:rPr lang="en">
                <a:highlight>
                  <a:srgbClr val="FFFFFF"/>
                </a:highlight>
              </a:rPr>
              <a:t>transferred</a:t>
            </a:r>
            <a:r>
              <a:rPr lang="en">
                <a:highlight>
                  <a:srgbClr val="FFFFFF"/>
                </a:highlight>
              </a:rPr>
              <a:t> and the most effective away of designing the routing. It required building from scratch.</a:t>
            </a:r>
            <a:endParaRPr>
              <a:highlight>
                <a:srgbClr val="FFFFFF"/>
              </a:highlight>
            </a:endParaRPr>
          </a:p>
          <a:p>
            <a:pPr indent="-325755" lvl="0" marL="457200" rtl="0" algn="l">
              <a:spcBef>
                <a:spcPts val="0"/>
              </a:spcBef>
              <a:spcAft>
                <a:spcPts val="0"/>
              </a:spcAft>
              <a:buSzPct val="100000"/>
              <a:buChar char="●"/>
            </a:pPr>
            <a:r>
              <a:rPr b="1" lang="en">
                <a:highlight>
                  <a:srgbClr val="FFFFFF"/>
                </a:highlight>
              </a:rPr>
              <a:t>Search</a:t>
            </a:r>
            <a:r>
              <a:rPr lang="en">
                <a:highlight>
                  <a:srgbClr val="FFFFFF"/>
                </a:highlight>
              </a:rPr>
              <a:t> — We also developed a search functionality that allowed users to easily find recipes they wanted based on the recipe title.</a:t>
            </a:r>
            <a:endParaRPr>
              <a:highlight>
                <a:srgbClr val="FFFFFF"/>
              </a:highlight>
            </a:endParaRPr>
          </a:p>
          <a:p>
            <a:pPr indent="0" lvl="0" marL="0" rtl="0" algn="l">
              <a:spcBef>
                <a:spcPts val="1200"/>
              </a:spcBef>
              <a:spcAft>
                <a:spcPts val="0"/>
              </a:spcAft>
              <a:buNone/>
            </a:pPr>
            <a:r>
              <a:t/>
            </a:r>
            <a:endParaRPr sz="1200">
              <a:solidFill>
                <a:srgbClr val="333333"/>
              </a:solidFill>
              <a:highlight>
                <a:srgbClr val="FFFFFF"/>
              </a:highlight>
            </a:endParaRPr>
          </a:p>
          <a:p>
            <a:pPr indent="0" lvl="0" marL="0" rtl="0" algn="l">
              <a:spcBef>
                <a:spcPts val="1200"/>
              </a:spcBef>
              <a:spcAft>
                <a:spcPts val="0"/>
              </a:spcAft>
              <a:buNone/>
            </a:pPr>
            <a:r>
              <a:t/>
            </a:r>
            <a:endParaRPr sz="1200">
              <a:solidFill>
                <a:srgbClr val="333333"/>
              </a:solidFill>
              <a:highlight>
                <a:srgbClr val="FFFFFF"/>
              </a:highlight>
            </a:endParaRPr>
          </a:p>
          <a:p>
            <a:pPr indent="0" lvl="0" marL="0" rtl="0" algn="l">
              <a:spcBef>
                <a:spcPts val="1200"/>
              </a:spcBef>
              <a:spcAft>
                <a:spcPts val="1200"/>
              </a:spcAft>
              <a:buNone/>
            </a:pPr>
            <a:r>
              <a:t/>
            </a:r>
            <a:endParaRPr sz="1200">
              <a:solidFill>
                <a:srgbClr val="333333"/>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