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9009-BB6C-407A-B142-A57B480BF21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E336-86C2-4C1F-995F-AA120D1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9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Set</a:t>
                </a:r>
                <a:r>
                  <a:rPr lang="en-US" dirty="0" smtClean="0"/>
                  <a:t> = collection of objects (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elements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Union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Intersection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Difference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49" y="3573643"/>
            <a:ext cx="168592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836" y="2419531"/>
            <a:ext cx="1581150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836" y="4803955"/>
            <a:ext cx="1657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 Morgan’s Laws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 = large set</a:t>
                </a:r>
              </a:p>
              <a:p>
                <a:r>
                  <a:rPr lang="en-US" dirty="0" smtClean="0"/>
                  <a:t>A = smaller set, subset of X (A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 smtClean="0"/>
                  <a:t>X if all elements of A also belong to X)</a:t>
                </a:r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Complement</a:t>
                </a:r>
                <a:r>
                  <a:rPr lang="en-US" b="1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De Morgan’s Laws: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954" y="2832166"/>
            <a:ext cx="163830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964" y="4915081"/>
            <a:ext cx="2072928" cy="1942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17" y="4239735"/>
            <a:ext cx="1990941" cy="163285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23806" y="4781006"/>
            <a:ext cx="1097280" cy="1340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72816" y="5551714"/>
            <a:ext cx="3048100" cy="62524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2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Cardinality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How to compare different sets?</a:t>
                </a:r>
              </a:p>
              <a:p>
                <a:pPr lvl="1"/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Cardinality</a:t>
                </a:r>
                <a:r>
                  <a:rPr lang="en-US" dirty="0" smtClean="0"/>
                  <a:t> = size of a set.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Sets A and B are </a:t>
                </a: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numerically equivalent </a:t>
                </a:r>
                <a:r>
                  <a:rPr lang="en-US" dirty="0" smtClean="0"/>
                  <a:t>(have the same cardinality) if their elements can be uniquely matched up and paired off.</a:t>
                </a:r>
              </a:p>
              <a:p>
                <a:pPr lvl="1"/>
                <a:r>
                  <a:rPr lang="en-US" dirty="0" smtClean="0"/>
                  <a:t>We create pairs 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), so that each element a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A has a unique pair b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B and vise versa.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Set A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finite</a:t>
                </a:r>
                <a:r>
                  <a:rPr lang="en-US" dirty="0" smtClean="0"/>
                  <a:t> if it is numerically equivalent to {1,2,…,n} for some n. Then A’s cardinality = n.</a:t>
                </a:r>
              </a:p>
              <a:p>
                <a:r>
                  <a:rPr lang="en-US" dirty="0" smtClean="0"/>
                  <a:t>A set that is not finite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infinite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333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9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Cardinality: Countable vs Uncountable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infinite set is either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countable</a:t>
                </a:r>
                <a:r>
                  <a:rPr lang="en-US" dirty="0" smtClean="0"/>
                  <a:t> or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uncountable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infinite set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countable</a:t>
                </a:r>
                <a:r>
                  <a:rPr lang="en-US" dirty="0" smtClean="0"/>
                  <a:t> if it is numerically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infinite set that is not countable is called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uncountable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 smtClean="0"/>
                  <a:t>  are countable.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en-US" dirty="0" smtClean="0"/>
                  <a:t> (set of all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smtClean="0"/>
                  <a:t>is uncountable.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10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logic: methods of proof</a:t>
            </a:r>
          </a:p>
          <a:p>
            <a:pPr lvl="1"/>
            <a:r>
              <a:rPr lang="en-US" dirty="0" smtClean="0"/>
              <a:t>Direct proof</a:t>
            </a:r>
          </a:p>
          <a:p>
            <a:pPr lvl="1"/>
            <a:r>
              <a:rPr lang="en-US" dirty="0" smtClean="0"/>
              <a:t>Proof by contradiction</a:t>
            </a:r>
          </a:p>
          <a:p>
            <a:pPr lvl="1"/>
            <a:r>
              <a:rPr lang="en-US" dirty="0" smtClean="0"/>
              <a:t>Proof by contraposition</a:t>
            </a:r>
          </a:p>
          <a:p>
            <a:pPr lvl="1"/>
            <a:r>
              <a:rPr lang="en-US" dirty="0" smtClean="0"/>
              <a:t>Induction</a:t>
            </a:r>
          </a:p>
          <a:p>
            <a:r>
              <a:rPr lang="en-US" dirty="0" smtClean="0"/>
              <a:t>Set theory</a:t>
            </a:r>
          </a:p>
          <a:p>
            <a:pPr lvl="1"/>
            <a:r>
              <a:rPr lang="en-US" dirty="0" smtClean="0"/>
              <a:t>Operations with sets</a:t>
            </a:r>
          </a:p>
          <a:p>
            <a:pPr lvl="1"/>
            <a:r>
              <a:rPr lang="en-US" dirty="0" smtClean="0"/>
              <a:t>Cardinality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 implies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P, Q: some statements</a:t>
                </a:r>
              </a:p>
              <a:p>
                <a:r>
                  <a:rPr lang="en-US" dirty="0" smtClean="0"/>
                  <a:t>What does it mean “</a:t>
                </a:r>
                <a:r>
                  <a:rPr lang="en-US" b="1" dirty="0" smtClean="0"/>
                  <a:t>P implies Q</a:t>
                </a:r>
                <a:r>
                  <a:rPr lang="en-US" dirty="0" smtClean="0"/>
                  <a:t>”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) 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 implies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P, Q: some statements</a:t>
                </a:r>
              </a:p>
              <a:p>
                <a:r>
                  <a:rPr lang="en-US" dirty="0" smtClean="0"/>
                  <a:t>What does it mean “</a:t>
                </a:r>
                <a:r>
                  <a:rPr lang="en-US" b="1" dirty="0" smtClean="0"/>
                  <a:t>P implies Q</a:t>
                </a:r>
                <a:r>
                  <a:rPr lang="en-US" dirty="0" smtClean="0"/>
                  <a:t>”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) ?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How can we show that </a:t>
                </a:r>
                <a:r>
                  <a:rPr lang="en-US" b="1" dirty="0" smtClean="0"/>
                  <a:t>(true P, false Q)</a:t>
                </a:r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impossible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47568"/>
              </p:ext>
            </p:extLst>
          </p:nvPr>
        </p:nvGraphicFramePr>
        <p:xfrm>
          <a:off x="4783181" y="3254670"/>
          <a:ext cx="2625638" cy="149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375"/>
                <a:gridCol w="736822"/>
                <a:gridCol w="700585"/>
                <a:gridCol w="825856"/>
              </a:tblGrid>
              <a:tr h="3733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331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331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85954" y="4062549"/>
            <a:ext cx="2325189" cy="248194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Methods of Proof: Deduction (direct proof)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Directly</a:t>
            </a:r>
            <a:r>
              <a:rPr lang="en-US" dirty="0" smtClean="0"/>
              <a:t> show that if P is true, then we can “deduce” that Q is also true.</a:t>
            </a:r>
          </a:p>
          <a:p>
            <a:pPr lvl="1"/>
            <a:r>
              <a:rPr lang="en-US" dirty="0" smtClean="0"/>
              <a:t>(See </a:t>
            </a:r>
            <a:r>
              <a:rPr lang="en-US" dirty="0"/>
              <a:t>e</a:t>
            </a:r>
            <a:r>
              <a:rPr lang="en-US" dirty="0" smtClean="0"/>
              <a:t>xample in the lecture notes)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Methods of Proof: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that if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 is true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C00000"/>
                </a:solidFill>
              </a:rPr>
              <a:t>Q being false </a:t>
            </a:r>
            <a:r>
              <a:rPr lang="en-US" dirty="0" smtClean="0"/>
              <a:t>yields a </a:t>
            </a:r>
            <a:r>
              <a:rPr lang="en-US" b="1" dirty="0" smtClean="0">
                <a:solidFill>
                  <a:srgbClr val="C00000"/>
                </a:solidFill>
              </a:rPr>
              <a:t>contradiction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(See example in the lecture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Methods of Proof: Contraposition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, we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show “</a:t>
                </a:r>
                <a:r>
                  <a:rPr lang="en-US" b="1" dirty="0" smtClean="0"/>
                  <a:t>Q is false implies P is false</a:t>
                </a:r>
                <a:r>
                  <a:rPr lang="en-US" dirty="0" smtClean="0"/>
                  <a:t>”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9039"/>
              </p:ext>
            </p:extLst>
          </p:nvPr>
        </p:nvGraphicFramePr>
        <p:xfrm>
          <a:off x="4783181" y="2975157"/>
          <a:ext cx="2625638" cy="149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375"/>
                <a:gridCol w="736822"/>
                <a:gridCol w="700585"/>
                <a:gridCol w="825856"/>
              </a:tblGrid>
              <a:tr h="3733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3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331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331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701246" y="3331029"/>
            <a:ext cx="587828" cy="1332411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Methods of Proof: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Induction</a:t>
                </a:r>
                <a:r>
                  <a:rPr lang="en-US" dirty="0" smtClean="0"/>
                  <a:t> is used in settings where we want to prove that a statement P holds for all natural numbers.</a:t>
                </a:r>
              </a:p>
              <a:p>
                <a:pPr lvl="1"/>
                <a:r>
                  <a:rPr lang="en-US" dirty="0" smtClean="0"/>
                  <a:t>E.g.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1+2+…+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.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 principle of induction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base step</a:t>
                </a:r>
                <a:r>
                  <a:rPr lang="en-US" dirty="0" smtClean="0"/>
                  <a:t>)	P(1) holds (e.g.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1(1+1)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)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induction step</a:t>
                </a:r>
                <a:r>
                  <a:rPr lang="en-US" dirty="0" smtClean="0"/>
                  <a:t>)	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P(n) implies P(n+1) 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Then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 holds for all natural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6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of Proof: Complete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following modification of the induction principle is sometimes useful:</a:t>
                </a:r>
              </a:p>
              <a:p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Complete induction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base step</a:t>
                </a:r>
                <a:r>
                  <a:rPr lang="en-US" dirty="0" smtClean="0"/>
                  <a:t>)	P(1) holds (e.g.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1(1+1)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)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induction step</a:t>
                </a:r>
                <a:r>
                  <a:rPr lang="en-US" dirty="0" smtClean="0"/>
                  <a:t>)	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{P(1),…,P(n)} implies P(n+1) 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Then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 holds for all natural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Difference is in induction step:</a:t>
                </a:r>
              </a:p>
              <a:p>
                <a:pPr lvl="1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Complete induction </a:t>
                </a:r>
                <a:r>
                  <a:rPr lang="en-US" dirty="0" smtClean="0"/>
                  <a:t>assumes that P holds for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all</a:t>
                </a:r>
                <a:r>
                  <a:rPr lang="en-US" dirty="0" smtClean="0"/>
                  <a:t> k=1,…,n.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Induction</a:t>
                </a:r>
                <a:r>
                  <a:rPr lang="en-US" dirty="0" smtClean="0"/>
                  <a:t> assumes that P holds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only</a:t>
                </a:r>
                <a:r>
                  <a:rPr lang="en-US" dirty="0" smtClean="0"/>
                  <a:t> for k=n.</a:t>
                </a:r>
              </a:p>
              <a:p>
                <a:pPr lvl="1"/>
                <a:r>
                  <a:rPr lang="en-US" dirty="0" smtClean="0"/>
                  <a:t>Then both show that P(n+1) also holds.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1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P implies Q</vt:lpstr>
      <vt:lpstr>P implies Q</vt:lpstr>
      <vt:lpstr>Methods of Proof: Deduction (direct proof)</vt:lpstr>
      <vt:lpstr>Methods of Proof: Contradiction</vt:lpstr>
      <vt:lpstr>Methods of Proof: Contraposition</vt:lpstr>
      <vt:lpstr>Methods of Proof: Induction</vt:lpstr>
      <vt:lpstr>Methods of Proof: Complete Induction</vt:lpstr>
      <vt:lpstr>Sets</vt:lpstr>
      <vt:lpstr>De Morgan’s Laws</vt:lpstr>
      <vt:lpstr>Cardinality</vt:lpstr>
      <vt:lpstr>Cardinality: Countable vs Uncountable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20</cp:revision>
  <dcterms:created xsi:type="dcterms:W3CDTF">2020-08-07T18:38:15Z</dcterms:created>
  <dcterms:modified xsi:type="dcterms:W3CDTF">2020-08-10T02:05:25Z</dcterms:modified>
</cp:coreProperties>
</file>