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62" r:id="rId8"/>
    <p:sldId id="259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D6CF-8823-4E60-9AF5-7510D74DAC0D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24DD-68E5-412D-B678-31E797BD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5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D6CF-8823-4E60-9AF5-7510D74DAC0D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24DD-68E5-412D-B678-31E797BD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D6CF-8823-4E60-9AF5-7510D74DAC0D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24DD-68E5-412D-B678-31E797BD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7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D6CF-8823-4E60-9AF5-7510D74DAC0D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24DD-68E5-412D-B678-31E797BD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3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D6CF-8823-4E60-9AF5-7510D74DAC0D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24DD-68E5-412D-B678-31E797BD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1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D6CF-8823-4E60-9AF5-7510D74DAC0D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24DD-68E5-412D-B678-31E797BD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9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D6CF-8823-4E60-9AF5-7510D74DAC0D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24DD-68E5-412D-B678-31E797BD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5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D6CF-8823-4E60-9AF5-7510D74DAC0D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24DD-68E5-412D-B678-31E797BD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8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D6CF-8823-4E60-9AF5-7510D74DAC0D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24DD-68E5-412D-B678-31E797BD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D6CF-8823-4E60-9AF5-7510D74DAC0D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24DD-68E5-412D-B678-31E797BD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7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D6CF-8823-4E60-9AF5-7510D74DAC0D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24DD-68E5-412D-B678-31E797BD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0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2D6CF-8823-4E60-9AF5-7510D74DAC0D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E24DD-68E5-412D-B678-31E797BD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5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Mathematical Economics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32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Mean Value Theorem: Corollary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One of the step in the proof of MVT: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𝐷𝑔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local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𝐦𝐚𝐱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𝐦𝐢𝐧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endParaRPr lang="en-US" b="1" u="sng" dirty="0"/>
              </a:p>
              <a:p>
                <a:r>
                  <a:rPr lang="en-US" b="1" u="sng" dirty="0" smtClean="0"/>
                  <a:t>Th</a:t>
                </a:r>
                <a:r>
                  <a:rPr lang="en-US" b="1" dirty="0" smtClean="0"/>
                  <a:t>. </a:t>
                </a:r>
                <a:r>
                  <a:rPr lang="en-US" i="1" dirty="0" smtClean="0"/>
                  <a:t>(</a:t>
                </a:r>
                <a:r>
                  <a:rPr lang="en-US" i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Rolle’s Theorem</a:t>
                </a:r>
                <a:r>
                  <a:rPr lang="en-US" i="1" dirty="0" smtClean="0"/>
                  <a:t>)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be 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continuous</a:t>
                </a:r>
                <a:r>
                  <a:rPr lang="en-US" dirty="0"/>
                  <a:t>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differential</a:t>
                </a:r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smtClean="0"/>
                  <a:t>Assume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Then </a:t>
                </a:r>
                <a:r>
                  <a:rPr lang="en-US" dirty="0"/>
                  <a:t>there exists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</a:t>
                </a:r>
                <a:r>
                  <a:rPr lang="en-US" dirty="0" smtClean="0"/>
                  <a:t>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2946400" y="2675467"/>
            <a:ext cx="1693333" cy="1128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43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Plan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Differentiable functions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Jacobian matrix and partial derivatives</a:t>
                </a:r>
              </a:p>
              <a:p>
                <a:r>
                  <a:rPr lang="en-US" dirty="0" smtClean="0"/>
                  <a:t>Chain Rule</a:t>
                </a:r>
              </a:p>
              <a:p>
                <a:r>
                  <a:rPr lang="en-US" dirty="0" smtClean="0"/>
                  <a:t>Mean Value theorem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946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b="1" dirty="0" smtClean="0"/>
                  <a:t>Differentiability,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 is an open interval.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differentiable</a:t>
                </a:r>
                <a:r>
                  <a:rPr lang="en-US" dirty="0" smtClean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 smtClean="0"/>
                  <a:t>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some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The above is equivalent to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𝑎h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11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b="1" dirty="0"/>
                  <a:t>Differentiability,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an open </a:t>
                </a:r>
                <a:r>
                  <a:rPr lang="en-US" dirty="0" smtClean="0"/>
                  <a:t>set. </a:t>
                </a:r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>
                    <a:solidFill>
                      <a:srgbClr val="FF3399"/>
                    </a:solidFill>
                  </a:rPr>
                  <a:t>differentiable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+…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for some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differentiable </a:t>
                </a:r>
                <a:r>
                  <a:rPr lang="en-US" dirty="0" smtClean="0"/>
                  <a:t>if it is differentiable at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63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b="1" dirty="0" smtClean="0"/>
                  <a:t>Differentiability,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an open </a:t>
                </a:r>
                <a:r>
                  <a:rPr lang="en-US" dirty="0" smtClean="0"/>
                  <a:t>set. </a:t>
                </a:r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>
                    <a:solidFill>
                      <a:srgbClr val="FF3399"/>
                    </a:solidFill>
                  </a:rPr>
                  <a:t>differentiable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f</a:t>
                </a:r>
                <a:r>
                  <a:rPr lang="en-US" dirty="0" smtClean="0"/>
                  <a:t>or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↪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Jacobian matrix</a:t>
                </a:r>
                <a:r>
                  <a:rPr lang="en-US" dirty="0" smtClean="0"/>
                  <a:t>, denoted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Linear transformation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 smtClean="0"/>
                  <a:t> represented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differential</a:t>
                </a:r>
                <a:r>
                  <a:rPr lang="en-US" dirty="0" smtClean="0"/>
                  <a:t>, denoted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308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06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33589" y="342547"/>
                <a:ext cx="10924822" cy="1325563"/>
              </a:xfrm>
            </p:spPr>
            <p:txBody>
              <a:bodyPr/>
              <a:lstStyle/>
              <a:p>
                <a:pPr algn="ctr"/>
                <a:r>
                  <a:rPr lang="en-US" b="1" dirty="0" smtClean="0"/>
                  <a:t>Properties of differentiable functions,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3589" y="342547"/>
                <a:ext cx="10924822" cy="1325563"/>
              </a:xfrm>
              <a:blipFill rotWithShape="0">
                <a:blip r:embed="rId2"/>
                <a:stretch>
                  <a:fillRect l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9156"/>
                <a:ext cx="10515600" cy="510257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differentiable</a:t>
                </a:r>
                <a:r>
                  <a:rPr lang="en-US" dirty="0" smtClean="0"/>
                  <a:t>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then its differential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unique</a:t>
                </a:r>
                <a:r>
                  <a:rPr lang="en-US" dirty="0" smtClean="0"/>
                  <a:t>. 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differentiable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continuous</a:t>
                </a:r>
                <a:r>
                  <a:rPr lang="en-US" dirty="0" smtClean="0"/>
                  <a:t> </a:t>
                </a:r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is a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partial derivative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9156"/>
                <a:ext cx="10515600" cy="5102577"/>
              </a:xfrm>
              <a:blipFill rotWithShape="0">
                <a:blip r:embed="rId3"/>
                <a:stretch>
                  <a:fillRect l="-1043" t="-2628" b="-3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3206044" y="2596446"/>
            <a:ext cx="5779912" cy="255128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4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Chain Rule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u="sng" dirty="0" smtClean="0"/>
                  <a:t>Th</a:t>
                </a:r>
                <a:r>
                  <a:rPr lang="en-US" b="1" dirty="0" smtClean="0"/>
                  <a:t>. </a:t>
                </a:r>
                <a:r>
                  <a:rPr lang="en-US" i="1" dirty="0" smtClean="0"/>
                  <a:t>(</a:t>
                </a:r>
                <a:r>
                  <a:rPr lang="en-US" i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Chain Rule</a:t>
                </a:r>
                <a:r>
                  <a:rPr lang="en-US" i="1" dirty="0" smtClean="0"/>
                  <a:t>)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be open,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.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differentiable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differentiable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differentiable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i="1" dirty="0" smtClean="0"/>
                  <a:t>(</a:t>
                </a:r>
                <a:r>
                  <a:rPr lang="en-US" i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composition of linear transformation</a:t>
                </a:r>
                <a:r>
                  <a:rPr lang="en-US" i="1" dirty="0" smtClean="0"/>
                  <a:t>),</a:t>
                </a:r>
              </a:p>
              <a:p>
                <a:pPr marL="0" indent="0" algn="ctr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𝐷𝐹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i="1" dirty="0" smtClean="0"/>
                  <a:t>(</a:t>
                </a:r>
                <a:r>
                  <a:rPr lang="en-US" i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matrix multiplication</a:t>
                </a:r>
                <a:r>
                  <a:rPr lang="en-US" i="1" dirty="0" smtClean="0"/>
                  <a:t>).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36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Mean Value T</a:t>
            </a:r>
            <a:r>
              <a:rPr lang="en-US" b="1" dirty="0" smtClean="0"/>
              <a:t>heorem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1734"/>
                <a:ext cx="10515600" cy="5266266"/>
              </a:xfrm>
            </p:spPr>
            <p:txBody>
              <a:bodyPr>
                <a:normAutofit/>
              </a:bodyPr>
              <a:lstStyle/>
              <a:p>
                <a:r>
                  <a:rPr lang="en-US" b="1" u="sng" dirty="0" smtClean="0"/>
                  <a:t>Th</a:t>
                </a:r>
                <a:r>
                  <a:rPr lang="en-US" b="1" dirty="0" smtClean="0"/>
                  <a:t>.</a:t>
                </a:r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 be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continuous</a:t>
                </a:r>
                <a:r>
                  <a:rPr lang="en-US" dirty="0" smtClean="0"/>
                  <a:t>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differential</a:t>
                </a:r>
                <a:r>
                  <a:rPr lang="en-US" dirty="0" smtClean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Then 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such that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u="sng" dirty="0"/>
                  <a:t>Th</a:t>
                </a:r>
                <a:r>
                  <a:rPr lang="en-US" b="1" dirty="0"/>
                  <a:t>.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be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differential</a:t>
                </a:r>
                <a:r>
                  <a:rPr lang="en-US" dirty="0" smtClean="0"/>
                  <a:t> </a:t>
                </a:r>
                <a:r>
                  <a:rPr lang="en-US" dirty="0"/>
                  <a:t>on </a:t>
                </a:r>
                <a:r>
                  <a:rPr lang="en-US" dirty="0" smtClean="0"/>
                  <a:t>an open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and 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∈[0,1]}⊂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Then </a:t>
                </a:r>
                <a:r>
                  <a:rPr lang="en-US" dirty="0"/>
                  <a:t>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such that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i="1" u="sng" dirty="0" smtClean="0"/>
              </a:p>
              <a:p>
                <a:pPr>
                  <a:lnSpc>
                    <a:spcPct val="150000"/>
                  </a:lnSpc>
                </a:pPr>
                <a:r>
                  <a:rPr lang="en-US" i="1" u="sng" dirty="0" smtClean="0"/>
                  <a:t>Remark</a:t>
                </a:r>
                <a:r>
                  <a:rPr lang="en-US" dirty="0" smtClean="0"/>
                  <a:t>: The theorem does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not</a:t>
                </a:r>
                <a:r>
                  <a:rPr lang="en-US" dirty="0" smtClean="0"/>
                  <a:t> work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&gt;1.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Need </a:t>
                </a: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separate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for </a:t>
                </a: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each component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1734"/>
                <a:ext cx="10515600" cy="5266266"/>
              </a:xfrm>
              <a:blipFill rotWithShape="0">
                <a:blip r:embed="rId2"/>
                <a:stretch>
                  <a:fillRect l="-1217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3866443" y="2398008"/>
            <a:ext cx="4459111" cy="519289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866442" y="4713111"/>
            <a:ext cx="4459111" cy="519289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10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Mean Value Theorem: Illustration</a:t>
            </a:r>
            <a:endParaRPr lang="en-US" b="1" dirty="0"/>
          </a:p>
        </p:txBody>
      </p:sp>
      <p:pic>
        <p:nvPicPr>
          <p:cNvPr id="1026" name="Picture 2" descr="https://upload.wikimedia.org/wikipedia/commons/thumb/e/ee/Mvt2.svg/260px-Mvt2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100" y="1895048"/>
            <a:ext cx="3791800" cy="335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332229" y="5477430"/>
                <a:ext cx="3527542" cy="9285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229" y="5477430"/>
                <a:ext cx="3527542" cy="9285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78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120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Mathematical Economics</vt:lpstr>
      <vt:lpstr>Plan</vt:lpstr>
      <vt:lpstr>Differentiability, R→R</vt:lpstr>
      <vt:lpstr>Differentiability, R^n→R</vt:lpstr>
      <vt:lpstr>Differentiability, R^n→R^m</vt:lpstr>
      <vt:lpstr>Properties of differentiable functions, R^n→R^m</vt:lpstr>
      <vt:lpstr>Chain Rule</vt:lpstr>
      <vt:lpstr>Mean Value Theorem</vt:lpstr>
      <vt:lpstr>Mean Value Theorem: Illustration</vt:lpstr>
      <vt:lpstr>Mean Value Theorem: Corollary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Economics</dc:title>
  <dc:creator>Anya</dc:creator>
  <cp:lastModifiedBy>Anya</cp:lastModifiedBy>
  <cp:revision>16</cp:revision>
  <dcterms:created xsi:type="dcterms:W3CDTF">2020-09-02T20:31:24Z</dcterms:created>
  <dcterms:modified xsi:type="dcterms:W3CDTF">2020-09-05T02:20:42Z</dcterms:modified>
</cp:coreProperties>
</file>