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0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4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8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8D7C-0D3B-40E0-BDF1-8EC24049BEF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1BEB-1A69-4CF0-B3B8-6DFBFF052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Implicit Function </a:t>
            </a:r>
            <a:r>
              <a:rPr lang="en-US" b="1" dirty="0" smtClean="0"/>
              <a:t>Theorem: Illustration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4176889" y="2664178"/>
            <a:ext cx="11289" cy="2878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78578" y="4707467"/>
            <a:ext cx="3759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269089" y="4167540"/>
            <a:ext cx="2257778" cy="2009423"/>
          </a:xfrm>
          <a:prstGeom prst="arc">
            <a:avLst>
              <a:gd name="adj1" fmla="val 10594567"/>
              <a:gd name="adj2" fmla="val 1539248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4992390" y="3976299"/>
            <a:ext cx="2257778" cy="2009423"/>
          </a:xfrm>
          <a:prstGeom prst="arc">
            <a:avLst>
              <a:gd name="adj1" fmla="val 11234060"/>
              <a:gd name="adj2" fmla="val 162445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5571067" y="4333786"/>
            <a:ext cx="2257778" cy="2009423"/>
          </a:xfrm>
          <a:prstGeom prst="arc">
            <a:avLst>
              <a:gd name="adj1" fmla="val 10594567"/>
              <a:gd name="adj2" fmla="val 1539248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81978" y="4650881"/>
            <a:ext cx="45719" cy="1131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54148" y="4476633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148" y="4476633"/>
                <a:ext cx="426399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51520" y="470746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520" y="4707465"/>
                <a:ext cx="4660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35512" y="3982874"/>
                <a:ext cx="1015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12" y="3982874"/>
                <a:ext cx="10150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111458" y="3684098"/>
                <a:ext cx="1403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458" y="3684098"/>
                <a:ext cx="140391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67079" y="4255012"/>
                <a:ext cx="1403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79" y="4255012"/>
                <a:ext cx="14039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5015409" y="4650881"/>
            <a:ext cx="45719" cy="1131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16811" y="4650881"/>
            <a:ext cx="45719" cy="1131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01241" y="4711816"/>
                <a:ext cx="1198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41" y="4711816"/>
                <a:ext cx="119859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183209" y="4707464"/>
                <a:ext cx="1198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209" y="4707464"/>
                <a:ext cx="119859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7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Taylor’s theorems</a:t>
            </a:r>
          </a:p>
          <a:p>
            <a:r>
              <a:rPr lang="en-US" dirty="0" smtClean="0"/>
              <a:t>Necessary conditions for local max/min</a:t>
            </a:r>
          </a:p>
          <a:p>
            <a:r>
              <a:rPr lang="en-US" dirty="0" smtClean="0"/>
              <a:t>Inverse function theorem</a:t>
            </a:r>
          </a:p>
          <a:p>
            <a:r>
              <a:rPr lang="en-US" dirty="0" smtClean="0"/>
              <a:t>Implicit </a:t>
            </a:r>
            <a:r>
              <a:rPr lang="en-US" dirty="0"/>
              <a:t>f</a:t>
            </a:r>
            <a:r>
              <a:rPr lang="en-US" dirty="0" smtClean="0"/>
              <a:t>unction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Taylor’s Theorems,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548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</a:t>
                </a:r>
                <a:r>
                  <a:rPr lang="en-US" b="1" dirty="0" smtClean="0"/>
                  <a:t>differentiable</a:t>
                </a:r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open</a:t>
                </a:r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Then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and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times </a:t>
                </a:r>
                <a:r>
                  <a:rPr lang="en-US" b="1" dirty="0" smtClean="0"/>
                  <a:t>differentiable</a:t>
                </a:r>
                <a:r>
                  <a:rPr lang="en-US" dirty="0" smtClean="0"/>
                  <a:t>, then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5486"/>
              </a:xfrm>
              <a:blipFill rotWithShape="0">
                <a:blip r:embed="rId3"/>
                <a:stretch>
                  <a:fillRect l="-104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715911" y="5452533"/>
            <a:ext cx="8263467" cy="8579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6844" y="3149600"/>
            <a:ext cx="8974667" cy="15240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 smtClean="0"/>
                  <a:t>Taylor’s Theorems,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is differentiable;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open</a:t>
                </a:r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Then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If additionally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(1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and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partial derivatives </a:t>
                </a:r>
                <a:r>
                  <a:rPr lang="en-US" smtClean="0"/>
                  <a:t>exists and are </a:t>
                </a:r>
                <a:r>
                  <a:rPr lang="en-US" b="1" dirty="0" smtClean="0"/>
                  <a:t>continuous</a:t>
                </a:r>
                <a:r>
                  <a:rPr lang="en-US" dirty="0" smtClean="0"/>
                  <a:t>), then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2494844" y="5192889"/>
            <a:ext cx="7360356" cy="65475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32001" y="3296357"/>
            <a:ext cx="7179734" cy="6208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Hessian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5289"/>
                <a:ext cx="10515600" cy="4641674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called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Hessian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symmetric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5289"/>
                <a:ext cx="10515600" cy="4641674"/>
              </a:xfrm>
              <a:blipFill rotWithShape="0">
                <a:blip r:embed="rId2"/>
                <a:stretch>
                  <a:fillRect l="-1043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1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Taylor’s Theorems,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open</a:t>
                </a:r>
                <a:r>
                  <a:rPr lang="en-US" dirty="0"/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Then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additionally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117600" y="3318933"/>
            <a:ext cx="9697156" cy="7563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17600" y="4984044"/>
            <a:ext cx="9697156" cy="75635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Order Taylor Approximation and Min/Max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35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has </a:t>
                </a:r>
                <a:r>
                  <a:rPr lang="en-US" b="1" dirty="0" smtClean="0"/>
                  <a:t>eigenvalues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. Then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has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local max/min </a:t>
                </a: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has a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local minimum </a:t>
                </a: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b="1" dirty="0">
                    <a:solidFill>
                      <a:srgbClr val="0070C0"/>
                    </a:solidFill>
                  </a:rPr>
                  <a:t>local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maximum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;</a:t>
                </a:r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has a </a:t>
                </a:r>
                <a:r>
                  <a:rPr lang="en-US" b="1" dirty="0" smtClean="0"/>
                  <a:t>saddle point</a:t>
                </a:r>
                <a:r>
                  <a:rPr lang="en-US" dirty="0" smtClean="0"/>
                  <a:t>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;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b="1" dirty="0">
                    <a:solidFill>
                      <a:srgbClr val="C00000"/>
                    </a:solidFill>
                  </a:rPr>
                  <a:t>local minimum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or a saddle </a:t>
                </a: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b="1" dirty="0">
                    <a:solidFill>
                      <a:srgbClr val="0070C0"/>
                    </a:solidFill>
                  </a:rPr>
                  <a:t>local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maximum </a:t>
                </a:r>
                <a:r>
                  <a:rPr lang="en-US" b="1" dirty="0">
                    <a:solidFill>
                      <a:srgbClr val="0070C0"/>
                    </a:solidFill>
                  </a:rPr>
                  <a:t>or a saddle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gives no information.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35889"/>
              </a:xfrm>
              <a:blipFill rotWithShape="0">
                <a:blip r:embed="rId2"/>
                <a:stretch>
                  <a:fillRect l="-1043" b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Inverse Function </a:t>
            </a:r>
            <a:r>
              <a:rPr lang="en-US" b="1" dirty="0"/>
              <a:t>T</a:t>
            </a:r>
            <a:r>
              <a:rPr lang="en-US" b="1" dirty="0" smtClean="0"/>
              <a:t>heorem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Inverse Function Theorem:</a:t>
                </a:r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a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continuously differentiable </a:t>
                </a:r>
                <a:r>
                  <a:rPr lang="en-US" dirty="0" smtClean="0"/>
                  <a:t>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be open,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then there exists an </a:t>
                </a:r>
                <a:r>
                  <a:rPr lang="en-US" b="1" dirty="0" smtClean="0"/>
                  <a:t>open neighborhood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 smtClean="0"/>
                  <a:t> is one-to-one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600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is an open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600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 smtClean="0"/>
                  <a:t> is </a:t>
                </a:r>
                <a:r>
                  <a:rPr lang="en-US" sz="2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continuously differentiable </a:t>
                </a:r>
                <a:r>
                  <a:rPr lang="en-US" sz="2600" dirty="0" smtClean="0"/>
                  <a:t>and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 smtClean="0"/>
                  <a:t>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852356" y="4357511"/>
            <a:ext cx="3465688" cy="5418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Implicit Function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4700" y="1814336"/>
                <a:ext cx="10642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Implicit Function Theorem:</a:t>
                </a:r>
              </a:p>
              <a:p>
                <a:r>
                  <a:rPr lang="en-US" dirty="0" smtClean="0"/>
                  <a:t>Suppose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are open,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continuously differentiable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Then there exist </a:t>
                </a:r>
                <a:r>
                  <a:rPr lang="en-US" b="1" dirty="0" smtClean="0"/>
                  <a:t>open neighborhoods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such that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∃!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continuously differentiable</a:t>
                </a:r>
                <a:r>
                  <a:rPr lang="en-US" dirty="0" smtClean="0"/>
                  <a:t> and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0" y="1814336"/>
                <a:ext cx="10642600" cy="4351338"/>
              </a:xfrm>
              <a:blipFill rotWithShape="0">
                <a:blip r:embed="rId2"/>
                <a:stretch>
                  <a:fillRect l="-1031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991556" y="4899378"/>
            <a:ext cx="6220177" cy="89182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021689" y="4233333"/>
            <a:ext cx="2235200" cy="112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123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Taylor’s Theorems, R→R</vt:lpstr>
      <vt:lpstr>Taylor’s Theorems, R^n→R^m</vt:lpstr>
      <vt:lpstr>Hessian</vt:lpstr>
      <vt:lpstr>Taylor’s Theorems, R^n→R</vt:lpstr>
      <vt:lpstr>2nd Order Taylor Approximation and Min/Max</vt:lpstr>
      <vt:lpstr>Inverse Function Theorem</vt:lpstr>
      <vt:lpstr>Implicit Function Theorem</vt:lpstr>
      <vt:lpstr>Implicit Function Theorem: Illustration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26</cp:revision>
  <dcterms:created xsi:type="dcterms:W3CDTF">2020-09-03T19:59:30Z</dcterms:created>
  <dcterms:modified xsi:type="dcterms:W3CDTF">2020-09-15T20:21:23Z</dcterms:modified>
</cp:coreProperties>
</file>